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1" r:id="rId4"/>
    <p:sldId id="257" r:id="rId5"/>
    <p:sldId id="259" r:id="rId6"/>
    <p:sldId id="261" r:id="rId7"/>
    <p:sldId id="262" r:id="rId8"/>
    <p:sldId id="263" r:id="rId9"/>
    <p:sldId id="260" r:id="rId10"/>
    <p:sldId id="265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7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5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-12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E728A-FC47-274A-AD7B-C75AFCADC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Disaster Mental Health Part of a CP Training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D21C6A-8FA1-D848-8248-0116DC7B9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Sharon L. Bowman, PhD, HSPP, ABPP, LMHC</a:t>
            </a:r>
          </a:p>
        </p:txBody>
      </p:sp>
    </p:spTree>
    <p:extLst>
      <p:ext uri="{BB962C8B-B14F-4D97-AF65-F5344CB8AC3E}">
        <p14:creationId xmlns:p14="http://schemas.microsoft.com/office/powerpoint/2010/main" val="47587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E3A3-2EB6-C74C-A839-DD108ABB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E4412C-560D-6A4D-A4BA-305965A25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FEMA Crisis counseling &amp; assistance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C8053-7D77-C44F-B21E-BBDF28C53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 FEMA-funded and operated program providing mental health assistance in areas designated by the President as a disaster area.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4039AB-A521-6E41-A888-AAEA73AB9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National Organization for Victim Assistance (NOVA)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7A0F72-274A-CF47-8F87-72B0CE3D78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NOVA Crisis Response Teams provide trauma mitigation, education and emotional first aid after a critical incident (small-scale or mass casualty). This is broader than MH training, and comes at a cost ($325?)</a:t>
            </a:r>
          </a:p>
        </p:txBody>
      </p:sp>
    </p:spTree>
    <p:extLst>
      <p:ext uri="{BB962C8B-B14F-4D97-AF65-F5344CB8AC3E}">
        <p14:creationId xmlns:p14="http://schemas.microsoft.com/office/powerpoint/2010/main" val="335711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B7167-065C-C74A-8A29-0A79A87C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5B891D-1717-0B4F-ADB6-30FAEBDA0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Individualized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427A1-CF85-6744-A104-2BF20D3D5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Gargi Roysircar’s disaster counseling team at Antioch New England. “Free-lancing” gives you lots of options, both nationally and internationally, but may offer some risks, too.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5080A9-DD6E-D447-BD11-2F23EF93E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American red cross dmh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7C36E6-770E-CA43-BB3C-F8B1DF9204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Standardized training model</a:t>
            </a:r>
          </a:p>
          <a:p>
            <a:r>
              <a:rPr lang="en-US" dirty="0"/>
              <a:t>For mental health professionals (and students)</a:t>
            </a:r>
          </a:p>
          <a:p>
            <a:r>
              <a:rPr lang="en-US" dirty="0"/>
              <a:t>And it is basically free!</a:t>
            </a:r>
          </a:p>
        </p:txBody>
      </p:sp>
    </p:spTree>
    <p:extLst>
      <p:ext uri="{BB962C8B-B14F-4D97-AF65-F5344CB8AC3E}">
        <p14:creationId xmlns:p14="http://schemas.microsoft.com/office/powerpoint/2010/main" val="125245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3A654A50-7F4D-544F-9730-BB510E14F1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94" r="2459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4A980C-37B4-0941-94AA-FE25602F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DMH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17F4B1-7635-8C42-B65D-67BC105D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What does this entail?</a:t>
            </a:r>
          </a:p>
        </p:txBody>
      </p:sp>
    </p:spTree>
    <p:extLst>
      <p:ext uri="{BB962C8B-B14F-4D97-AF65-F5344CB8AC3E}">
        <p14:creationId xmlns:p14="http://schemas.microsoft.com/office/powerpoint/2010/main" val="367714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AC1E7-48B5-BA48-9748-B7B46BF0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national disaster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5E203-C51E-AE44-9F2D-91BF8E70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ARC training modules</a:t>
            </a:r>
          </a:p>
          <a:p>
            <a:r>
              <a:rPr lang="en-US" dirty="0"/>
              <a:t>Get registered with ARC</a:t>
            </a:r>
          </a:p>
          <a:p>
            <a:r>
              <a:rPr lang="en-US" dirty="0"/>
              <a:t>Willing to travel for a minimum of 10 days (MH assignments are shorter than other volunteers)</a:t>
            </a:r>
          </a:p>
          <a:p>
            <a:r>
              <a:rPr lang="en-US" dirty="0"/>
              <a:t>be licensed for independent practice</a:t>
            </a:r>
          </a:p>
          <a:p>
            <a:r>
              <a:rPr lang="en-US" dirty="0"/>
              <a:t>Travel costs paid by ARC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8142D-8E81-0E4D-84C7-CB306313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07E5F-DB58-A64C-B6A2-5C15B026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requirements re: training and licensure</a:t>
            </a:r>
          </a:p>
          <a:p>
            <a:r>
              <a:rPr lang="en-US" dirty="0"/>
              <a:t>Must be in contact with your local chapter, and probably the state DMH lead</a:t>
            </a:r>
          </a:p>
          <a:p>
            <a:r>
              <a:rPr lang="en-US" dirty="0"/>
              <a:t>Participation can be as little as a phone call or as much as a day or two on site</a:t>
            </a:r>
          </a:p>
        </p:txBody>
      </p:sp>
    </p:spTree>
    <p:extLst>
      <p:ext uri="{BB962C8B-B14F-4D97-AF65-F5344CB8AC3E}">
        <p14:creationId xmlns:p14="http://schemas.microsoft.com/office/powerpoint/2010/main" val="283520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EB889-7AF3-A843-B974-4DCA192E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students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47B9-B6C2-5149-B1AB-83178D34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 not have to be licensed themselves, but they must be under supervision of a DMH-trained professional</a:t>
            </a:r>
          </a:p>
          <a:p>
            <a:r>
              <a:rPr lang="en-US" dirty="0"/>
              <a:t>For national travel,  no more than 5 students per supervisor</a:t>
            </a:r>
          </a:p>
          <a:p>
            <a:r>
              <a:rPr lang="en-US" dirty="0"/>
              <a:t>For local disasters, management can be more “flexible,” depending on your locale</a:t>
            </a:r>
          </a:p>
        </p:txBody>
      </p:sp>
    </p:spTree>
    <p:extLst>
      <p:ext uri="{BB962C8B-B14F-4D97-AF65-F5344CB8AC3E}">
        <p14:creationId xmlns:p14="http://schemas.microsoft.com/office/powerpoint/2010/main" val="331348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7114E0FB-3C75-3344-9678-F230C4375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83" r="2458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7EEEA7C-A45C-1F46-9A37-4CC93247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Kokomo 2016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604D72-7647-2B4B-BDE9-F68292C4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national disaster, home to roost</a:t>
            </a:r>
          </a:p>
        </p:txBody>
      </p:sp>
    </p:spTree>
    <p:extLst>
      <p:ext uri="{BB962C8B-B14F-4D97-AF65-F5344CB8AC3E}">
        <p14:creationId xmlns:p14="http://schemas.microsoft.com/office/powerpoint/2010/main" val="106662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58EF6B5-F3CA-8F41-A4B7-03075826DD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>
          <a:xfrm rot="5400000">
            <a:off x="6438900" y="1104900"/>
            <a:ext cx="6858000" cy="4648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BA40C7-A1DC-D24C-A71E-6633A29C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A792D-9A10-954D-924D-BB7E9062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EA3B1-AF5A-704D-A217-BC1418F9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your program get involved?</a:t>
            </a:r>
          </a:p>
        </p:txBody>
      </p:sp>
    </p:spTree>
    <p:extLst>
      <p:ext uri="{BB962C8B-B14F-4D97-AF65-F5344CB8AC3E}">
        <p14:creationId xmlns:p14="http://schemas.microsoft.com/office/powerpoint/2010/main" val="233907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EEF88-54B2-344B-B36D-BFA6BF48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3473E-167D-8A4D-90E3-11ACDD5E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licensed faculty (or very close professionals) willing to become DMH volunteers</a:t>
            </a:r>
          </a:p>
          <a:p>
            <a:r>
              <a:rPr lang="en-US" dirty="0"/>
              <a:t>Make contact with the local ARC chapter; if they don’t understand, contact David Romano (D17’s current ERC) to get the name of a state lead</a:t>
            </a:r>
          </a:p>
          <a:p>
            <a:r>
              <a:rPr lang="en-US" dirty="0"/>
              <a:t>Plan a training session for your department; do this regularly</a:t>
            </a:r>
          </a:p>
          <a:p>
            <a:r>
              <a:rPr lang="en-US" dirty="0"/>
              <a:t>Volunteer your (and your students’) services to the local chapter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5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5D8944-5740-1541-80B5-C34352E1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2011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3589F6-F73E-DA4D-BDC5-B0795BAA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Looking for a new opportunity for yourself and your students?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D9CF4298-5C06-A447-86C2-B698008547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94" r="24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35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C4A-1F0B-B64F-97A4-458E2311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B61222-9961-8E47-9FDE-7C5549D3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of our faculty are DMH-trained</a:t>
            </a:r>
          </a:p>
          <a:p>
            <a:r>
              <a:rPr lang="en-US" dirty="0"/>
              <a:t>Students have traveled to Katrina and Alabama</a:t>
            </a:r>
          </a:p>
          <a:p>
            <a:r>
              <a:rPr lang="en-US" dirty="0"/>
              <a:t>Kokomo and Portland were national, but felt local</a:t>
            </a:r>
          </a:p>
          <a:p>
            <a:r>
              <a:rPr lang="en-US" dirty="0"/>
              <a:t>Students have taken calls for survivors of local disasters (fires, car accidents), even a couple of hoarding cases</a:t>
            </a:r>
          </a:p>
          <a:p>
            <a:r>
              <a:rPr lang="en-US" dirty="0"/>
              <a:t>Students also handled follow-up for volunteers returning from national disasters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442C48-2D76-CF4A-A9BB-58E65A17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Their energy makes all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150712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9DD4AF2-D709-5542-AD8D-05AFAC05B3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94" r="2459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AF8779-42B3-A34C-B3DA-8249E7BA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09E53F-CDCD-064D-A2AA-BF77510E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45BFE-5626-8840-BF7B-6B9C5864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0C8918-9E97-094C-9AEB-2A82927F4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role of disaster mental health (DMH) in a social justice mission</a:t>
            </a:r>
          </a:p>
          <a:p>
            <a:pPr lvl="0"/>
            <a:r>
              <a:rPr lang="en-US" dirty="0"/>
              <a:t>Explain the role and function of DMH within disaster organizations such as the American Red Cross</a:t>
            </a:r>
          </a:p>
          <a:p>
            <a:pPr lvl="0"/>
            <a:r>
              <a:rPr lang="en-US" dirty="0"/>
              <a:t>Explain ways graduate students can provide DMH services locally and nationally</a:t>
            </a:r>
          </a:p>
          <a:p>
            <a:pPr lvl="0"/>
            <a:r>
              <a:rPr lang="en-US" dirty="0"/>
              <a:t>Understand how to seek contacts in their home areas for further information and training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0B632A-C6E6-E043-BD3F-E9CF348E8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1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7CED6-F5B2-6B40-AC47-059989B0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0159D5-9337-674E-8352-AABF8CC4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Licensed psychologist (1990) and LMHC (2000)</a:t>
            </a:r>
          </a:p>
          <a:p>
            <a:r>
              <a:rPr lang="en-US" dirty="0"/>
              <a:t>CISM trained (1996)</a:t>
            </a:r>
          </a:p>
          <a:p>
            <a:r>
              <a:rPr lang="en-US" dirty="0"/>
              <a:t>ARC disaster mental health volunteer (1996-ish)</a:t>
            </a:r>
          </a:p>
          <a:p>
            <a:r>
              <a:rPr lang="en-US" dirty="0"/>
              <a:t>ARC disaster mental health instructor (2005-ish)</a:t>
            </a:r>
          </a:p>
          <a:p>
            <a:r>
              <a:rPr lang="en-US" dirty="0"/>
              <a:t>D17’s first Emergency Response Coordinator</a:t>
            </a:r>
          </a:p>
          <a:p>
            <a:r>
              <a:rPr lang="en-US" dirty="0"/>
              <a:t>Indiana Disaster Response Network liaison </a:t>
            </a:r>
          </a:p>
        </p:txBody>
      </p:sp>
    </p:spTree>
    <p:extLst>
      <p:ext uri="{BB962C8B-B14F-4D97-AF65-F5344CB8AC3E}">
        <p14:creationId xmlns:p14="http://schemas.microsoft.com/office/powerpoint/2010/main" val="41056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D9DEC-1FC9-2E42-97D6-A69B5A08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go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0E9DC-EC9A-FA41-93B6-142FC76B6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Snyder (SIU-C); indirectly, he exposed me to this work</a:t>
            </a:r>
          </a:p>
          <a:p>
            <a:r>
              <a:rPr lang="en-US" dirty="0"/>
              <a:t>Robert Hayes (BSU); he tended to drag me into trouble with him</a:t>
            </a:r>
          </a:p>
        </p:txBody>
      </p:sp>
    </p:spTree>
    <p:extLst>
      <p:ext uri="{BB962C8B-B14F-4D97-AF65-F5344CB8AC3E}">
        <p14:creationId xmlns:p14="http://schemas.microsoft.com/office/powerpoint/2010/main" val="8892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6E4974-0F83-4349-B3FA-8BC611BE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Katrina 2005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D2B5E3-1764-FD42-9BF8-A70CD1798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Why do I do this?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FFD8A226-0011-0A43-9E65-340629B336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83" r="24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A61D60D0-6611-3348-93B0-C2D30FC73A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83" r="2458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905602-6F3F-2A44-8F0A-8D42E8E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Katrina 2005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C36DD4-D145-0A44-864D-43C9646B6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4329303-5D2D-E04C-82AA-0E19EDBE6E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83" r="2458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1B66A1-308C-C94F-B8B4-19D0E360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Katrina 2005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36DC6D-4C1B-4A4E-9418-83F47090A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A9C8D-D2D9-3748-98F5-C23B035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Disaster Mental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328F6-B76F-BF4A-A8BC-3218D1CB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It is the provision of mental health support to survivors and DMH workers throughout the course of a disaster and its recovery. </a:t>
            </a:r>
          </a:p>
          <a:p>
            <a:r>
              <a:rPr lang="en-US" dirty="0"/>
              <a:t>That may include Psychological First Aid, advocacy, outreach, and/or educational activities</a:t>
            </a:r>
          </a:p>
          <a:p>
            <a:r>
              <a:rPr lang="en-US" dirty="0"/>
              <a:t>IT DOES NOT INCLUDE LONG TERM COUNSELING OR DIAGNOSIS</a:t>
            </a:r>
          </a:p>
        </p:txBody>
      </p:sp>
    </p:spTree>
    <p:extLst>
      <p:ext uri="{BB962C8B-B14F-4D97-AF65-F5344CB8AC3E}">
        <p14:creationId xmlns:p14="http://schemas.microsoft.com/office/powerpoint/2010/main" val="176118865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5097</TotalTime>
  <Words>682</Words>
  <Application>Microsoft Macintosh PowerPoint</Application>
  <PresentationFormat>Custom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Atlas</vt:lpstr>
      <vt:lpstr>Making Disaster Mental Health Part of a CP Training Program</vt:lpstr>
      <vt:lpstr>Alabama 2011</vt:lpstr>
      <vt:lpstr>Program Objectives</vt:lpstr>
      <vt:lpstr>My qualifications</vt:lpstr>
      <vt:lpstr>Thanks go to:</vt:lpstr>
      <vt:lpstr>Katrina 2005</vt:lpstr>
      <vt:lpstr>Katrina 2005</vt:lpstr>
      <vt:lpstr>Katrina 2005</vt:lpstr>
      <vt:lpstr>What is Disaster Mental Health?</vt:lpstr>
      <vt:lpstr>PowerPoint Presentation</vt:lpstr>
      <vt:lpstr>PowerPoint Presentation</vt:lpstr>
      <vt:lpstr>ARC DMH</vt:lpstr>
      <vt:lpstr>For national disaster assignment</vt:lpstr>
      <vt:lpstr>Participating locally</vt:lpstr>
      <vt:lpstr>How are students involved?</vt:lpstr>
      <vt:lpstr>Kokomo 2016</vt:lpstr>
      <vt:lpstr>PowerPoint Presentation</vt:lpstr>
      <vt:lpstr>How can your program get involved?</vt:lpstr>
      <vt:lpstr>PowerPoint Presentation</vt:lpstr>
      <vt:lpstr>Student activities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Sharon</dc:creator>
  <cp:lastModifiedBy>Debra Nolan</cp:lastModifiedBy>
  <cp:revision>18</cp:revision>
  <dcterms:created xsi:type="dcterms:W3CDTF">2018-02-21T13:24:11Z</dcterms:created>
  <dcterms:modified xsi:type="dcterms:W3CDTF">2018-03-23T18:54:29Z</dcterms:modified>
</cp:coreProperties>
</file>