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64" r:id="rId3"/>
    <p:sldId id="258" r:id="rId4"/>
    <p:sldId id="259" r:id="rId5"/>
    <p:sldId id="260" r:id="rId6"/>
    <p:sldId id="265" r:id="rId7"/>
    <p:sldId id="267" r:id="rId8"/>
    <p:sldId id="268" r:id="rId9"/>
    <p:sldId id="269" r:id="rId10"/>
    <p:sldId id="271" r:id="rId11"/>
    <p:sldId id="272" r:id="rId12"/>
    <p:sldId id="273" r:id="rId13"/>
    <p:sldId id="270" r:id="rId14"/>
    <p:sldId id="261" r:id="rId15"/>
    <p:sldId id="263"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mc="http://schemas.openxmlformats.org/markup-compatibility/2006" xmlns:mv="urn:schemas-microsoft-com:mac:vml"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horzBarState="maximized">
    <p:restoredLeft sz="15987" autoAdjust="0"/>
    <p:restoredTop sz="94660"/>
  </p:normalViewPr>
  <p:slideViewPr>
    <p:cSldViewPr snapToGrid="0">
      <p:cViewPr varScale="1">
        <p:scale>
          <a:sx n="73" d="100"/>
          <a:sy n="73" d="100"/>
        </p:scale>
        <p:origin x="-624" y="-10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7" d="100"/>
          <a:sy n="67" d="100"/>
        </p:scale>
        <p:origin x="-271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A8585-EFDD-D24F-A080-5353C8572717}" type="datetimeFigureOut">
              <a:rPr lang="en-US" smtClean="0"/>
              <a:pPr/>
              <a:t>2/26/15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E99103-A110-084A-9ABA-ACD3D8721AFC}" type="slidenum">
              <a:rPr lang="en-US" smtClean="0"/>
              <a:pPr/>
              <a:t>‹#›</a:t>
            </a:fld>
            <a:endParaRPr lang="en-US" dirty="0"/>
          </a:p>
        </p:txBody>
      </p:sp>
    </p:spTree>
    <p:extLst>
      <p:ext uri="{BB962C8B-B14F-4D97-AF65-F5344CB8AC3E}">
        <p14:creationId xmlns:p14="http://schemas.microsoft.com/office/powerpoint/2010/main" val="31409640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99103-A110-084A-9ABA-ACD3D8721AFC}" type="slidenum">
              <a:rPr lang="en-US" smtClean="0"/>
              <a:pPr/>
              <a:t>1</a:t>
            </a:fld>
            <a:endParaRPr lang="en-US" dirty="0"/>
          </a:p>
        </p:txBody>
      </p:sp>
    </p:spTree>
    <p:extLst>
      <p:ext uri="{BB962C8B-B14F-4D97-AF65-F5344CB8AC3E}">
        <p14:creationId xmlns:p14="http://schemas.microsoft.com/office/powerpoint/2010/main" val="3141230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99103-A110-084A-9ABA-ACD3D8721AFC}" type="slidenum">
              <a:rPr lang="en-US" smtClean="0"/>
              <a:pPr/>
              <a:t>2</a:t>
            </a:fld>
            <a:endParaRPr lang="en-US" dirty="0"/>
          </a:p>
        </p:txBody>
      </p:sp>
    </p:spTree>
    <p:extLst>
      <p:ext uri="{BB962C8B-B14F-4D97-AF65-F5344CB8AC3E}">
        <p14:creationId xmlns:p14="http://schemas.microsoft.com/office/powerpoint/2010/main" val="1823341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 debate: described as variations in the relative emphasis on research versus practice training.</a:t>
            </a:r>
          </a:p>
          <a:p>
            <a:endParaRPr lang="en-US" dirty="0" smtClean="0"/>
          </a:p>
          <a:p>
            <a:r>
              <a:rPr lang="en-US" dirty="0" smtClean="0"/>
              <a:t>To our knowledge Fassinger and O'Brien were the first to explicitly call for Scientist-Practitioner-Advocate training model. </a:t>
            </a:r>
          </a:p>
          <a:p>
            <a:endParaRPr lang="en-US" dirty="0" smtClean="0"/>
          </a:p>
          <a:p>
            <a:r>
              <a:rPr lang="en-US" dirty="0" smtClean="0"/>
              <a:t>Although their appeal was focused on improving the effectiveness of vocational counseling, primarily for women, the same qrguments are equally powerful and persuasive for training students to serve any population whose presenting problems stem, even in part, from unjust social systems of privaledge and oppression.</a:t>
            </a:r>
          </a:p>
          <a:p>
            <a:endParaRPr lang="en-US" dirty="0"/>
          </a:p>
          <a:p>
            <a:r>
              <a:rPr lang="en-US" dirty="0" smtClean="0"/>
              <a:t>Drawing </a:t>
            </a:r>
            <a:r>
              <a:rPr lang="en-US" dirty="0"/>
              <a:t>from both feminist and multicultural frameworks, training should incorporate the role of social justice advocate as part of the a basic commitment to multicultural competence.</a:t>
            </a:r>
          </a:p>
          <a:p>
            <a:endParaRPr lang="en-US" dirty="0"/>
          </a:p>
          <a:p>
            <a:r>
              <a:rPr lang="en-US" dirty="0"/>
              <a:t>Students who are trained as practitioners only to work with clients' presenting problems inside </a:t>
            </a:r>
            <a:r>
              <a:rPr lang="en-US" dirty="0" smtClean="0"/>
              <a:t>treatment settings, or trained as researchers only to study treatment processes and outcomes, are not prepared to address the social contexts that prompt many clients to seek help. In fact, the presenting symptoms of many clients represent their manifestly and understandable and predictable reactions to oppression and and economic injustice. Thus, to address only these symptoms without addressing the sociocultural context, is to maintain the status quo of injustice and oppression.</a:t>
            </a:r>
          </a:p>
          <a:p>
            <a:endParaRPr lang="en-US" dirty="0"/>
          </a:p>
          <a:p>
            <a:r>
              <a:rPr lang="en-US" dirty="0" smtClean="0"/>
              <a:t>For example, treating symptoms and anxiety for a female client facing constant worries about not having enough money or adequate healthcare for her children.</a:t>
            </a:r>
            <a:endParaRPr lang="en-US" dirty="0"/>
          </a:p>
        </p:txBody>
      </p:sp>
      <p:sp>
        <p:nvSpPr>
          <p:cNvPr id="4" name="Slide Number Placeholder 3"/>
          <p:cNvSpPr>
            <a:spLocks noGrp="1"/>
          </p:cNvSpPr>
          <p:nvPr>
            <p:ph type="sldNum" sz="quarter" idx="10"/>
          </p:nvPr>
        </p:nvSpPr>
        <p:spPr/>
        <p:txBody>
          <a:bodyPr/>
          <a:lstStyle/>
          <a:p>
            <a:fld id="{2DE99103-A110-084A-9ABA-ACD3D8721AFC}" type="slidenum">
              <a:rPr lang="en-US" smtClean="0"/>
              <a:pPr/>
              <a:t>3</a:t>
            </a:fld>
            <a:endParaRPr lang="en-US" dirty="0"/>
          </a:p>
        </p:txBody>
      </p:sp>
    </p:spTree>
    <p:extLst>
      <p:ext uri="{BB962C8B-B14F-4D97-AF65-F5344CB8AC3E}">
        <p14:creationId xmlns:p14="http://schemas.microsoft.com/office/powerpoint/2010/main" val="2232715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99103-A110-084A-9ABA-ACD3D8721AFC}" type="slidenum">
              <a:rPr lang="en-US" smtClean="0"/>
              <a:pPr/>
              <a:t>4</a:t>
            </a:fld>
            <a:endParaRPr lang="en-US" dirty="0"/>
          </a:p>
        </p:txBody>
      </p:sp>
    </p:spTree>
    <p:extLst>
      <p:ext uri="{BB962C8B-B14F-4D97-AF65-F5344CB8AC3E}">
        <p14:creationId xmlns:p14="http://schemas.microsoft.com/office/powerpoint/2010/main" val="664153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99103-A110-084A-9ABA-ACD3D8721AFC}" type="slidenum">
              <a:rPr lang="en-US" smtClean="0"/>
              <a:pPr/>
              <a:t>5</a:t>
            </a:fld>
            <a:endParaRPr lang="en-US" dirty="0"/>
          </a:p>
        </p:txBody>
      </p:sp>
    </p:spTree>
    <p:extLst>
      <p:ext uri="{BB962C8B-B14F-4D97-AF65-F5344CB8AC3E}">
        <p14:creationId xmlns:p14="http://schemas.microsoft.com/office/powerpoint/2010/main" val="3599310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E99103-A110-084A-9ABA-ACD3D8721AFC}"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99103-A110-084A-9ABA-ACD3D8721AFC}" type="slidenum">
              <a:rPr lang="en-US" smtClean="0"/>
              <a:pPr/>
              <a:t>14</a:t>
            </a:fld>
            <a:endParaRPr lang="en-US" dirty="0"/>
          </a:p>
        </p:txBody>
      </p:sp>
    </p:spTree>
    <p:extLst>
      <p:ext uri="{BB962C8B-B14F-4D97-AF65-F5344CB8AC3E}">
        <p14:creationId xmlns:p14="http://schemas.microsoft.com/office/powerpoint/2010/main" val="2970615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E99103-A110-084A-9ABA-ACD3D8721AFC}" type="slidenum">
              <a:rPr lang="en-US" smtClean="0"/>
              <a:pPr/>
              <a:t>15</a:t>
            </a:fld>
            <a:endParaRPr lang="en-US" dirty="0"/>
          </a:p>
        </p:txBody>
      </p:sp>
    </p:spTree>
    <p:extLst>
      <p:ext uri="{BB962C8B-B14F-4D97-AF65-F5344CB8AC3E}">
        <p14:creationId xmlns:p14="http://schemas.microsoft.com/office/powerpoint/2010/main" val="2271885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2/26/15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2/26/15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2/26/15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2/26/15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2/26/15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2/26/15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2/26/15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10013092" cy="1825096"/>
          </a:xfrm>
        </p:spPr>
        <p:txBody>
          <a:bodyPr>
            <a:normAutofit/>
          </a:bodyPr>
          <a:lstStyle/>
          <a:p>
            <a:pPr algn="ctr"/>
            <a:r>
              <a:rPr lang="en-US" sz="2800" dirty="0">
                <a:latin typeface="Bell MT" panose="02020503060305020303" pitchFamily="18" charset="0"/>
              </a:rPr>
              <a:t>The </a:t>
            </a:r>
            <a:r>
              <a:rPr lang="en-US" sz="2800" dirty="0" smtClean="0">
                <a:latin typeface="Bell MT" panose="02020503060305020303" pitchFamily="18" charset="0"/>
              </a:rPr>
              <a:t>Scientist-Practitioner-Advocate </a:t>
            </a:r>
            <a:r>
              <a:rPr lang="en-US" sz="2800" dirty="0">
                <a:latin typeface="Bell MT" panose="02020503060305020303" pitchFamily="18" charset="0"/>
              </a:rPr>
              <a:t>Model: </a:t>
            </a:r>
            <a:r>
              <a:rPr lang="en-US" sz="2800" dirty="0" smtClean="0">
                <a:latin typeface="Bell MT" panose="02020503060305020303" pitchFamily="18" charset="0"/>
              </a:rPr>
              <a:t/>
            </a:r>
            <a:br>
              <a:rPr lang="en-US" sz="2800" dirty="0" smtClean="0">
                <a:latin typeface="Bell MT" panose="02020503060305020303" pitchFamily="18" charset="0"/>
              </a:rPr>
            </a:br>
            <a:r>
              <a:rPr lang="en-US" sz="2800" dirty="0" smtClean="0">
                <a:latin typeface="Bell MT" panose="02020503060305020303" pitchFamily="18" charset="0"/>
              </a:rPr>
              <a:t/>
            </a:r>
            <a:br>
              <a:rPr lang="en-US" sz="2800" dirty="0" smtClean="0">
                <a:latin typeface="Bell MT" panose="02020503060305020303" pitchFamily="18" charset="0"/>
              </a:rPr>
            </a:br>
            <a:r>
              <a:rPr lang="en-US" sz="2800" dirty="0" smtClean="0">
                <a:latin typeface="Bell MT" panose="02020503060305020303" pitchFamily="18" charset="0"/>
              </a:rPr>
              <a:t>Addressing Contemporary Training Needs </a:t>
            </a:r>
            <a:r>
              <a:rPr lang="en-US" sz="2800" dirty="0">
                <a:latin typeface="Bell MT" panose="02020503060305020303" pitchFamily="18" charset="0"/>
              </a:rPr>
              <a:t>for Social Justice </a:t>
            </a:r>
            <a:r>
              <a:rPr lang="en-US" sz="2800" dirty="0" smtClean="0">
                <a:latin typeface="Bell MT" panose="02020503060305020303" pitchFamily="18" charset="0"/>
              </a:rPr>
              <a:t>Advocacy</a:t>
            </a:r>
            <a:endParaRPr lang="en-US" sz="2800" dirty="0">
              <a:latin typeface="Bell MT" panose="02020503060305020303" pitchFamily="18" charset="0"/>
            </a:endParaRPr>
          </a:p>
        </p:txBody>
      </p:sp>
      <p:sp>
        <p:nvSpPr>
          <p:cNvPr id="3" name="Subtitle 2"/>
          <p:cNvSpPr>
            <a:spLocks noGrp="1"/>
          </p:cNvSpPr>
          <p:nvPr>
            <p:ph type="subTitle" idx="1"/>
          </p:nvPr>
        </p:nvSpPr>
        <p:spPr>
          <a:xfrm>
            <a:off x="1462217" y="4315941"/>
            <a:ext cx="9448800" cy="2348469"/>
          </a:xfrm>
        </p:spPr>
        <p:txBody>
          <a:bodyPr>
            <a:normAutofit lnSpcReduction="10000"/>
          </a:bodyPr>
          <a:lstStyle/>
          <a:p>
            <a:r>
              <a:rPr lang="en-US" dirty="0" smtClean="0">
                <a:latin typeface="Bell MT" panose="02020503060305020303" pitchFamily="18" charset="0"/>
              </a:rPr>
              <a:t>Jacob Levy, Brent Mallinckrodt, &amp; Joseph Miles</a:t>
            </a:r>
          </a:p>
          <a:p>
            <a:r>
              <a:rPr lang="en-US" dirty="0" smtClean="0">
                <a:latin typeface="Bell MT" panose="02020503060305020303" pitchFamily="18" charset="0"/>
              </a:rPr>
              <a:t>University of Tennessee</a:t>
            </a:r>
          </a:p>
          <a:p>
            <a:r>
              <a:rPr lang="en-US" dirty="0" smtClean="0">
                <a:latin typeface="Bell MT" panose="02020503060305020303" pitchFamily="18" charset="0"/>
              </a:rPr>
              <a:t>Presented at the 2015 CCPTP Mid-Winter Meeting, San Diego, CA</a:t>
            </a:r>
          </a:p>
          <a:p>
            <a:endParaRPr lang="en-US" dirty="0">
              <a:latin typeface="Bell MT" panose="02020503060305020303" pitchFamily="18" charset="0"/>
            </a:endParaRPr>
          </a:p>
          <a:p>
            <a:r>
              <a:rPr lang="en-US" sz="1600" dirty="0" smtClean="0">
                <a:latin typeface="Bell MT" panose="02020503060305020303" pitchFamily="18" charset="0"/>
              </a:rPr>
              <a:t>Based on Mallinckrodt, B., Miles, J.R., &amp; Levy, J.J. (2014). The Scientist-Practitioner-Advocate model: Addressing contemporary training needs for social justice advocacy. </a:t>
            </a:r>
            <a:r>
              <a:rPr lang="en-US" sz="1600" i="1" dirty="0" smtClean="0">
                <a:latin typeface="Bell MT" panose="02020503060305020303" pitchFamily="18" charset="0"/>
              </a:rPr>
              <a:t>Training and Education in Professional Psychology, 8(4),</a:t>
            </a:r>
            <a:r>
              <a:rPr lang="en-US" sz="1600" dirty="0" smtClean="0">
                <a:latin typeface="Bell MT" panose="02020503060305020303" pitchFamily="18" charset="0"/>
              </a:rPr>
              <a:t> 303-311. doi: 10.1037/tep0000045</a:t>
            </a:r>
            <a:endParaRPr lang="en-US" sz="1600" dirty="0">
              <a:latin typeface="Bell MT" panose="02020503060305020303" pitchFamily="18" charset="0"/>
            </a:endParaRPr>
          </a:p>
        </p:txBody>
      </p:sp>
    </p:spTree>
    <p:extLst>
      <p:ext uri="{BB962C8B-B14F-4D97-AF65-F5344CB8AC3E}">
        <p14:creationId xmlns:p14="http://schemas.microsoft.com/office/powerpoint/2010/main" val="42215376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SJP Assignments</a:t>
            </a:r>
            <a:endParaRPr lang="en-US" dirty="0">
              <a:latin typeface="Bell MT"/>
              <a:cs typeface="Bell MT"/>
            </a:endParaRPr>
          </a:p>
        </p:txBody>
      </p:sp>
      <p:sp>
        <p:nvSpPr>
          <p:cNvPr id="3" name="Content Placeholder 2"/>
          <p:cNvSpPr>
            <a:spLocks noGrp="1"/>
          </p:cNvSpPr>
          <p:nvPr>
            <p:ph idx="1"/>
          </p:nvPr>
        </p:nvSpPr>
        <p:spPr/>
        <p:txBody>
          <a:bodyPr/>
          <a:lstStyle/>
          <a:p>
            <a:r>
              <a:rPr lang="en-US" dirty="0" smtClean="0">
                <a:latin typeface="Bell MT"/>
                <a:cs typeface="Bell MT"/>
              </a:rPr>
              <a:t>Needs assessment (sem 1), program evaluation paper (sem 2), with data</a:t>
            </a:r>
          </a:p>
          <a:p>
            <a:r>
              <a:rPr lang="en-US" dirty="0" smtClean="0">
                <a:latin typeface="Bell MT"/>
                <a:cs typeface="Bell MT"/>
              </a:rPr>
              <a:t>Manual to describe program developed, with materials and instructions for agency and students next year</a:t>
            </a:r>
          </a:p>
          <a:p>
            <a:r>
              <a:rPr lang="en-US" dirty="0" smtClean="0">
                <a:latin typeface="Bell MT"/>
                <a:cs typeface="Bell MT"/>
              </a:rPr>
              <a:t>Consciousness Raising/Appeal to Action presentation: practice in class, deliver to a community group</a:t>
            </a:r>
          </a:p>
          <a:p>
            <a:r>
              <a:rPr lang="en-US" dirty="0" smtClean="0">
                <a:latin typeface="Bell MT"/>
                <a:cs typeface="Bell MT"/>
              </a:rPr>
              <a:t>Advocacy in one-to-one dialogue. In this assignment students use the principles of rhetoric and attitude change to develop a strategy for persuading someone who is not favorable to their position in one-to-one conversation. Goals for persuasion could be: a) less negative attitude and more positive attitude toward the target group, or more ambitiously to </a:t>
            </a:r>
            <a:r>
              <a:rPr lang="en-US" dirty="0" err="1" smtClean="0">
                <a:latin typeface="Bell MT"/>
                <a:cs typeface="Bell MT"/>
              </a:rPr>
              <a:t>b</a:t>
            </a:r>
            <a:r>
              <a:rPr lang="en-US" dirty="0" smtClean="0">
                <a:latin typeface="Bell MT"/>
                <a:cs typeface="Bell MT"/>
              </a:rPr>
              <a:t>) take person action to support the target group.</a:t>
            </a:r>
            <a:endParaRPr lang="en-US" dirty="0">
              <a:latin typeface="Bell MT"/>
              <a:cs typeface="Bell MT"/>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SJP Assignments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Bell MT"/>
                <a:cs typeface="Bell MT"/>
              </a:rPr>
              <a:t>Persuasive communication samples: students develop a 30 sec. and 2 minute verbal presentation for public policy makers, advocating for a particular public policy position. OR prepare and submit a letter to the Editor for a local newspaper, advocating for their target group.</a:t>
            </a:r>
          </a:p>
          <a:p>
            <a:r>
              <a:rPr lang="en-US" dirty="0" smtClean="0">
                <a:latin typeface="Bell MT"/>
                <a:cs typeface="Bell MT"/>
              </a:rPr>
              <a:t>Integrated analysis of target group/social problem</a:t>
            </a:r>
          </a:p>
          <a:p>
            <a:pPr lvl="1"/>
            <a:r>
              <a:rPr lang="en-US" dirty="0" smtClean="0">
                <a:latin typeface="Bell MT"/>
                <a:cs typeface="Bell MT"/>
              </a:rPr>
              <a:t>Develop personal definition of social justice</a:t>
            </a:r>
          </a:p>
          <a:p>
            <a:pPr lvl="1"/>
            <a:r>
              <a:rPr lang="en-US" dirty="0" smtClean="0">
                <a:latin typeface="Bell MT"/>
                <a:cs typeface="Bell MT"/>
              </a:rPr>
              <a:t>Describe target group/social problem (e.g., history of oppression or marignization, history of past interventions, public policies to address the problem, and evaluation of prior attempts)</a:t>
            </a:r>
          </a:p>
          <a:p>
            <a:pPr lvl="1"/>
            <a:r>
              <a:rPr lang="en-US" dirty="0" smtClean="0">
                <a:latin typeface="Bell MT"/>
                <a:cs typeface="Bell MT"/>
              </a:rPr>
              <a:t>What changes are currently needed?</a:t>
            </a:r>
          </a:p>
          <a:p>
            <a:pPr lvl="1"/>
            <a:r>
              <a:rPr lang="en-US" dirty="0" smtClean="0">
                <a:latin typeface="Bell MT"/>
                <a:cs typeface="Bell MT"/>
              </a:rPr>
              <a:t>What steps can the members of this group take for themselves to bring about this change and how can this effort be facilitated?</a:t>
            </a:r>
          </a:p>
          <a:p>
            <a:pPr lvl="1"/>
            <a:r>
              <a:rPr lang="en-US" dirty="0" smtClean="0">
                <a:latin typeface="Bell MT"/>
                <a:cs typeface="Bell MT"/>
              </a:rPr>
              <a:t>Briefly describe the set of changes that would evidence more social justice for this group (i.e., how the program being developed will be an incremental step in achieving this goal)?</a:t>
            </a:r>
          </a:p>
          <a:p>
            <a:pPr lvl="1">
              <a:buNone/>
            </a:pPr>
            <a:endParaRPr lang="en-US" dirty="0">
              <a:latin typeface="Bell MT"/>
              <a:cs typeface="Bell M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SJP Assignments</a:t>
            </a:r>
            <a:endParaRPr lang="en-US" dirty="0"/>
          </a:p>
        </p:txBody>
      </p:sp>
      <p:sp>
        <p:nvSpPr>
          <p:cNvPr id="3" name="Content Placeholder 2"/>
          <p:cNvSpPr>
            <a:spLocks noGrp="1"/>
          </p:cNvSpPr>
          <p:nvPr>
            <p:ph idx="1"/>
          </p:nvPr>
        </p:nvSpPr>
        <p:spPr/>
        <p:txBody>
          <a:bodyPr/>
          <a:lstStyle/>
          <a:p>
            <a:r>
              <a:rPr lang="en-US" dirty="0" smtClean="0">
                <a:latin typeface="Bell MT"/>
                <a:cs typeface="Bell MT"/>
              </a:rPr>
              <a:t>Self-awareness interview</a:t>
            </a:r>
          </a:p>
          <a:p>
            <a:pPr lvl="1"/>
            <a:r>
              <a:rPr lang="en-US" dirty="0" smtClean="0">
                <a:latin typeface="Bell MT"/>
                <a:cs typeface="Bell MT"/>
              </a:rPr>
              <a:t>Interview an agency staff member or community organizer about self-care strategies</a:t>
            </a:r>
          </a:p>
          <a:p>
            <a:pPr lvl="2"/>
            <a:r>
              <a:rPr lang="en-US" dirty="0" smtClean="0">
                <a:latin typeface="Bell MT"/>
                <a:cs typeface="Bell MT"/>
              </a:rPr>
              <a:t>How do they avoid burn-out or “compassion fatigue”?</a:t>
            </a:r>
          </a:p>
          <a:p>
            <a:r>
              <a:rPr lang="en-US" dirty="0" smtClean="0">
                <a:latin typeface="Bell MT"/>
                <a:cs typeface="Bell MT"/>
              </a:rPr>
              <a:t>Tactics for change</a:t>
            </a:r>
          </a:p>
          <a:p>
            <a:pPr lvl="1"/>
            <a:r>
              <a:rPr lang="en-US" dirty="0" smtClean="0">
                <a:latin typeface="Bell MT"/>
                <a:cs typeface="Bell MT"/>
              </a:rPr>
              <a:t>Select a particular community organizer (e.g., Diane Nash, Susan B. Anthony, A. Phillip Randolph, Harvey Milk, </a:t>
            </a:r>
            <a:r>
              <a:rPr lang="en-US" dirty="0" err="1" smtClean="0">
                <a:latin typeface="Bell MT"/>
                <a:cs typeface="Bell MT"/>
              </a:rPr>
              <a:t>Ceasar</a:t>
            </a:r>
            <a:r>
              <a:rPr lang="en-US" dirty="0" smtClean="0">
                <a:latin typeface="Bell MT"/>
                <a:cs typeface="Bell MT"/>
              </a:rPr>
              <a:t> Chavez), or social change movement (e.g., Montgomery Bus Boycott, United Farm Workers, </a:t>
            </a:r>
            <a:r>
              <a:rPr lang="en-US" dirty="0" err="1" smtClean="0">
                <a:latin typeface="Bell MT"/>
                <a:cs typeface="Bell MT"/>
              </a:rPr>
              <a:t>Stonegate</a:t>
            </a:r>
            <a:r>
              <a:rPr lang="en-US" dirty="0" smtClean="0">
                <a:latin typeface="Bell MT"/>
                <a:cs typeface="Bell MT"/>
              </a:rPr>
              <a:t> Uprising).</a:t>
            </a:r>
          </a:p>
          <a:p>
            <a:pPr lvl="1"/>
            <a:r>
              <a:rPr lang="en-US" dirty="0" smtClean="0">
                <a:latin typeface="Bell MT"/>
                <a:cs typeface="Bell MT"/>
              </a:rPr>
              <a:t>Examine the history to discover successful social change tactics and how these might apply to the current project being developed</a:t>
            </a:r>
            <a:endParaRPr lang="en-US" dirty="0">
              <a:latin typeface="Bell MT"/>
              <a:cs typeface="Bell M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ll MT" panose="02020503060305020303" pitchFamily="18" charset="0"/>
              </a:rPr>
              <a:t>Social justice </a:t>
            </a:r>
            <a:r>
              <a:rPr lang="en-US" dirty="0" smtClean="0">
                <a:latin typeface="Bell MT" panose="02020503060305020303" pitchFamily="18" charset="0"/>
              </a:rPr>
              <a:t>practicum:</a:t>
            </a:r>
            <a:br>
              <a:rPr lang="en-US" dirty="0" smtClean="0">
                <a:latin typeface="Bell MT" panose="02020503060305020303" pitchFamily="18" charset="0"/>
              </a:rPr>
            </a:br>
            <a:r>
              <a:rPr lang="en-US" dirty="0" smtClean="0">
                <a:latin typeface="Bell MT" panose="02020503060305020303" pitchFamily="18" charset="0"/>
              </a:rPr>
              <a:t>Sample Sites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7982069"/>
              </p:ext>
            </p:extLst>
          </p:nvPr>
        </p:nvGraphicFramePr>
        <p:xfrm>
          <a:off x="685800" y="1967279"/>
          <a:ext cx="10820400" cy="4759959"/>
        </p:xfrm>
        <a:graphic>
          <a:graphicData uri="http://schemas.openxmlformats.org/drawingml/2006/table">
            <a:tbl>
              <a:tblPr firstRow="1" bandRow="1">
                <a:tableStyleId>{5C22544A-7EE6-4342-B048-85BDC9FD1C3A}</a:tableStyleId>
              </a:tblPr>
              <a:tblGrid>
                <a:gridCol w="2705100"/>
                <a:gridCol w="2705100"/>
                <a:gridCol w="2705100"/>
                <a:gridCol w="2705100"/>
              </a:tblGrid>
              <a:tr h="370840">
                <a:tc>
                  <a:txBody>
                    <a:bodyPr/>
                    <a:lstStyle/>
                    <a:p>
                      <a:r>
                        <a:rPr lang="en-US" dirty="0" smtClean="0">
                          <a:latin typeface="Bell MT" panose="02020503060305020303" pitchFamily="18" charset="0"/>
                        </a:rPr>
                        <a:t>Placement Site</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Clientele</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Needs Assessment</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Proposed Intervention</a:t>
                      </a:r>
                      <a:endParaRPr lang="en-US" dirty="0">
                        <a:latin typeface="Bell MT" panose="02020503060305020303" pitchFamily="18" charset="0"/>
                      </a:endParaRPr>
                    </a:p>
                  </a:txBody>
                  <a:tcPr/>
                </a:tc>
              </a:tr>
              <a:tr h="370840">
                <a:tc>
                  <a:txBody>
                    <a:bodyPr/>
                    <a:lstStyle/>
                    <a:p>
                      <a:r>
                        <a:rPr lang="en-US" dirty="0" smtClean="0">
                          <a:latin typeface="Bell MT" panose="02020503060305020303" pitchFamily="18" charset="0"/>
                        </a:rPr>
                        <a:t>“Vol</a:t>
                      </a:r>
                      <a:r>
                        <a:rPr lang="en-US" baseline="0" dirty="0" smtClean="0">
                          <a:latin typeface="Bell MT" panose="02020503060305020303" pitchFamily="18" charset="0"/>
                        </a:rPr>
                        <a:t> Aware” UT mental health initiative (anti-stigma &amp; suicide prevention)</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UT Undergraduate</a:t>
                      </a:r>
                      <a:r>
                        <a:rPr lang="en-US" baseline="0" dirty="0" smtClean="0">
                          <a:latin typeface="Bell MT" panose="02020503060305020303" pitchFamily="18" charset="0"/>
                        </a:rPr>
                        <a:t>s</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How can</a:t>
                      </a:r>
                      <a:r>
                        <a:rPr lang="en-US" baseline="0" dirty="0" smtClean="0">
                          <a:latin typeface="Bell MT" panose="02020503060305020303" pitchFamily="18" charset="0"/>
                        </a:rPr>
                        <a:t> students become more involved and self-directed promoting campus mental health?</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Recruit</a:t>
                      </a:r>
                      <a:r>
                        <a:rPr lang="en-US" baseline="0" dirty="0" smtClean="0">
                          <a:latin typeface="Bell MT" panose="02020503060305020303" pitchFamily="18" charset="0"/>
                        </a:rPr>
                        <a:t> and mentor an undergraduate student advisory board for Vol Aware activities.</a:t>
                      </a:r>
                      <a:endParaRPr lang="en-US" dirty="0">
                        <a:latin typeface="Bell MT" panose="02020503060305020303" pitchFamily="18" charset="0"/>
                      </a:endParaRPr>
                    </a:p>
                  </a:txBody>
                  <a:tcPr/>
                </a:tc>
              </a:tr>
              <a:tr h="370840">
                <a:tc>
                  <a:txBody>
                    <a:bodyPr/>
                    <a:lstStyle/>
                    <a:p>
                      <a:r>
                        <a:rPr lang="en-US" dirty="0" smtClean="0">
                          <a:latin typeface="Bell MT" panose="02020503060305020303" pitchFamily="18" charset="0"/>
                        </a:rPr>
                        <a:t>Knoxville community</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Sexual minority</a:t>
                      </a:r>
                      <a:r>
                        <a:rPr lang="en-US" baseline="0" dirty="0" smtClean="0">
                          <a:latin typeface="Bell MT" panose="02020503060305020303" pitchFamily="18" charset="0"/>
                        </a:rPr>
                        <a:t> youth</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(a) The “Spectrum</a:t>
                      </a:r>
                      <a:r>
                        <a:rPr lang="en-US" baseline="0" dirty="0" smtClean="0">
                          <a:latin typeface="Bell MT" panose="02020503060305020303" pitchFamily="18" charset="0"/>
                        </a:rPr>
                        <a:t> Café” serves the needs of some youth, but is poorly attended. Why? (b) What kinds of support do local high school gay/straight alliances need?</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(a) Conduct a survey of youth who attends the café;</a:t>
                      </a:r>
                      <a:r>
                        <a:rPr lang="en-US" baseline="0" dirty="0" smtClean="0">
                          <a:latin typeface="Bell MT" panose="02020503060305020303" pitchFamily="18" charset="0"/>
                        </a:rPr>
                        <a:t> supplemented with extensive outreach to those who don’t. (b) Survey GSA leaders.</a:t>
                      </a:r>
                      <a:endParaRPr lang="en-US" dirty="0">
                        <a:latin typeface="Bell MT" panose="02020503060305020303" pitchFamily="18" charset="0"/>
                      </a:endParaRPr>
                    </a:p>
                  </a:txBody>
                  <a:tcPr/>
                </a:tc>
              </a:tr>
              <a:tr h="370840">
                <a:tc>
                  <a:txBody>
                    <a:bodyPr/>
                    <a:lstStyle/>
                    <a:p>
                      <a:r>
                        <a:rPr lang="en-US" dirty="0" smtClean="0">
                          <a:latin typeface="Bell MT" panose="02020503060305020303" pitchFamily="18" charset="0"/>
                        </a:rPr>
                        <a:t>Global</a:t>
                      </a:r>
                      <a:r>
                        <a:rPr lang="en-US" baseline="0" dirty="0" smtClean="0">
                          <a:latin typeface="Bell MT" panose="02020503060305020303" pitchFamily="18" charset="0"/>
                        </a:rPr>
                        <a:t> Seeds</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Iraqi</a:t>
                      </a:r>
                      <a:r>
                        <a:rPr lang="en-US" baseline="0" dirty="0" smtClean="0">
                          <a:latin typeface="Bell MT" panose="02020503060305020303" pitchFamily="18" charset="0"/>
                        </a:rPr>
                        <a:t> refugee families resettled in Knox County</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What are the primary needs</a:t>
                      </a:r>
                      <a:r>
                        <a:rPr lang="en-US" baseline="0" dirty="0" smtClean="0">
                          <a:latin typeface="Bell MT" panose="02020503060305020303" pitchFamily="18" charset="0"/>
                        </a:rPr>
                        <a:t> of these families? How do needs differ among family members?</a:t>
                      </a:r>
                      <a:endParaRPr lang="en-US" dirty="0">
                        <a:latin typeface="Bell MT" panose="02020503060305020303" pitchFamily="18" charset="0"/>
                      </a:endParaRPr>
                    </a:p>
                  </a:txBody>
                  <a:tcPr/>
                </a:tc>
                <a:tc>
                  <a:txBody>
                    <a:bodyPr/>
                    <a:lstStyle/>
                    <a:p>
                      <a:r>
                        <a:rPr lang="en-US" dirty="0" smtClean="0">
                          <a:latin typeface="Bell MT" panose="02020503060305020303" pitchFamily="18" charset="0"/>
                        </a:rPr>
                        <a:t>Identify resources</a:t>
                      </a:r>
                      <a:r>
                        <a:rPr lang="en-US" baseline="0" dirty="0" smtClean="0">
                          <a:latin typeface="Bell MT" panose="02020503060305020303" pitchFamily="18" charset="0"/>
                        </a:rPr>
                        <a:t> to meet these needs.</a:t>
                      </a:r>
                      <a:endParaRPr lang="en-US" dirty="0">
                        <a:latin typeface="Bell MT" panose="02020503060305020303" pitchFamily="18" charset="0"/>
                      </a:endParaRPr>
                    </a:p>
                  </a:txBody>
                  <a:tcPr/>
                </a:tc>
              </a:tr>
            </a:tbl>
          </a:graphicData>
        </a:graphic>
      </p:graphicFrame>
    </p:spTree>
    <p:extLst>
      <p:ext uri="{BB962C8B-B14F-4D97-AF65-F5344CB8AC3E}">
        <p14:creationId xmlns:p14="http://schemas.microsoft.com/office/powerpoint/2010/main" val="9831693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ll MT" panose="02020503060305020303" pitchFamily="18" charset="0"/>
              </a:rPr>
              <a:t>Implications for Student Selection and matriculation</a:t>
            </a:r>
            <a:endParaRPr lang="en-US" dirty="0">
              <a:latin typeface="Bell MT" panose="02020503060305020303" pitchFamily="18" charset="0"/>
            </a:endParaRPr>
          </a:p>
        </p:txBody>
      </p:sp>
      <p:sp>
        <p:nvSpPr>
          <p:cNvPr id="3" name="Content Placeholder 2"/>
          <p:cNvSpPr>
            <a:spLocks noGrp="1"/>
          </p:cNvSpPr>
          <p:nvPr>
            <p:ph idx="1"/>
          </p:nvPr>
        </p:nvSpPr>
        <p:spPr/>
        <p:txBody>
          <a:bodyPr/>
          <a:lstStyle/>
          <a:p>
            <a:r>
              <a:rPr lang="en-US" dirty="0" smtClean="0">
                <a:latin typeface="Bell MT"/>
                <a:cs typeface="Bell MT"/>
              </a:rPr>
              <a:t>Since adopting the SPA model our application have increased by over 150%</a:t>
            </a:r>
          </a:p>
          <a:p>
            <a:r>
              <a:rPr lang="en-US" dirty="0" smtClean="0">
                <a:latin typeface="Bell MT"/>
                <a:cs typeface="Bell MT"/>
              </a:rPr>
              <a:t>Added coursework does add time to degree completion</a:t>
            </a:r>
          </a:p>
          <a:p>
            <a:r>
              <a:rPr lang="en-US" dirty="0" smtClean="0">
                <a:latin typeface="Bell MT"/>
                <a:cs typeface="Bell MT"/>
              </a:rPr>
              <a:t>Maintenance of high internship match rate</a:t>
            </a:r>
          </a:p>
          <a:p>
            <a:r>
              <a:rPr lang="en-US" dirty="0" smtClean="0">
                <a:latin typeface="Bell MT"/>
                <a:cs typeface="Bell MT"/>
              </a:rPr>
              <a:t>Increase in theses and dissertation related to social justice and multiculturalism</a:t>
            </a:r>
          </a:p>
          <a:p>
            <a:r>
              <a:rPr lang="en-US" dirty="0" smtClean="0">
                <a:latin typeface="Bell MT"/>
                <a:cs typeface="Bell MT"/>
              </a:rPr>
              <a:t>Such a model requires strong (and obvious) commitment from program faculty</a:t>
            </a:r>
            <a:endParaRPr lang="en-US" dirty="0">
              <a:latin typeface="Bell MT"/>
              <a:cs typeface="Bell MT"/>
            </a:endParaRPr>
          </a:p>
        </p:txBody>
      </p:sp>
    </p:spTree>
    <p:extLst>
      <p:ext uri="{BB962C8B-B14F-4D97-AF65-F5344CB8AC3E}">
        <p14:creationId xmlns:p14="http://schemas.microsoft.com/office/powerpoint/2010/main" val="177943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panose="02020503060305020303" pitchFamily="18" charset="0"/>
              </a:rPr>
              <a:t>Questions</a:t>
            </a:r>
            <a:endParaRPr lang="en-US" dirty="0">
              <a:latin typeface="Bell MT" panose="02020503060305020303" pitchFamily="18" charset="0"/>
            </a:endParaRPr>
          </a:p>
        </p:txBody>
      </p:sp>
      <p:sp>
        <p:nvSpPr>
          <p:cNvPr id="4" name="Content Placeholder 3"/>
          <p:cNvSpPr>
            <a:spLocks noGrp="1"/>
          </p:cNvSpPr>
          <p:nvPr>
            <p:ph idx="1"/>
          </p:nvPr>
        </p:nvSpPr>
        <p:spPr/>
        <p:txBody>
          <a:bodyPr/>
          <a:lstStyle/>
          <a:p>
            <a:endParaRPr lang="en-US" dirty="0"/>
          </a:p>
        </p:txBody>
      </p:sp>
      <p:pic>
        <p:nvPicPr>
          <p:cNvPr id="2054" name="Picture 6" descr="https://sp.yimg.com/ib/th?id=HN.607993041141303861&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2905" y="2912076"/>
            <a:ext cx="20764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0235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References</a:t>
            </a:r>
            <a:endParaRPr lang="en-US" dirty="0">
              <a:latin typeface="Bell MT"/>
              <a:cs typeface="Bell MT"/>
            </a:endParaRPr>
          </a:p>
        </p:txBody>
      </p:sp>
      <p:sp>
        <p:nvSpPr>
          <p:cNvPr id="3" name="Content Placeholder 2"/>
          <p:cNvSpPr>
            <a:spLocks noGrp="1"/>
          </p:cNvSpPr>
          <p:nvPr>
            <p:ph idx="1"/>
          </p:nvPr>
        </p:nvSpPr>
        <p:spPr/>
        <p:txBody>
          <a:bodyPr>
            <a:normAutofit fontScale="92500" lnSpcReduction="20000"/>
          </a:bodyPr>
          <a:lstStyle/>
          <a:p>
            <a:pPr marL="457200" lvl="1" indent="0">
              <a:buNone/>
            </a:pPr>
            <a:r>
              <a:rPr lang="en-US" sz="1600" dirty="0" smtClean="0">
                <a:latin typeface="Bell MT" panose="02020503060305020303" pitchFamily="18" charset="0"/>
              </a:rPr>
              <a:t>Beer, A.M., Spanierman, L.B., Greene, J.C., &amp; Todd, N.R. (2012). Counseling psychology trainees’ perceptions of training and 	commitments to social justice. </a:t>
            </a:r>
            <a:r>
              <a:rPr lang="en-US" sz="1600" i="1" dirty="0" smtClean="0">
                <a:latin typeface="Bell MT" panose="02020503060305020303" pitchFamily="18" charset="0"/>
              </a:rPr>
              <a:t>Journal of Counseling Psychology, 59</a:t>
            </a:r>
            <a:r>
              <a:rPr lang="en-US" sz="1600" dirty="0" smtClean="0">
                <a:latin typeface="Bell MT" panose="02020503060305020303" pitchFamily="18" charset="0"/>
              </a:rPr>
              <a:t>, 120-133. doi: 10.1037/a0026325</a:t>
            </a:r>
          </a:p>
          <a:p>
            <a:pPr marL="457200" lvl="1" indent="0">
              <a:buNone/>
            </a:pPr>
            <a:r>
              <a:rPr lang="en-US" sz="1600" dirty="0" smtClean="0">
                <a:latin typeface="Bell MT" panose="02020503060305020303" pitchFamily="18" charset="0"/>
              </a:rPr>
              <a:t>Fassinger, R.E., &amp; O’Brien, K.M. (2000). Career counseling with college women: A scientist-practitioner-advocate model of 	intervention. In D. Luzzo (Ed.) </a:t>
            </a:r>
            <a:r>
              <a:rPr lang="en-US" sz="1600" i="1" dirty="0" smtClean="0">
                <a:latin typeface="Bell MT" panose="02020503060305020303" pitchFamily="18" charset="0"/>
              </a:rPr>
              <a:t>Career counseling of college students: An empirical guide to strategies that work </a:t>
            </a:r>
            <a:r>
              <a:rPr lang="en-US" sz="1600" dirty="0" smtClean="0">
                <a:latin typeface="Bell MT" panose="02020503060305020303" pitchFamily="18" charset="0"/>
              </a:rPr>
              <a:t>(pp. 253-266). 	Washington, DC: American Psychological Association. doi: 10.1037/10362-014</a:t>
            </a:r>
          </a:p>
          <a:p>
            <a:pPr marL="457200" lvl="1" indent="0">
              <a:buNone/>
            </a:pPr>
            <a:r>
              <a:rPr lang="en-US" sz="1600" dirty="0" smtClean="0">
                <a:latin typeface="Bell MT" panose="02020503060305020303" pitchFamily="18" charset="0"/>
              </a:rPr>
              <a:t>Fouad, N.A., Grus, C.L., Hatcher, R.L., Kaslow, N.J., Hutchings, P.S., Madson, M., Collins, F.L., Jr., &amp; Crossman, R.E. (2009). 	Competency benchmarks: A developmental model for understanding and measuring competence in professional psychology. 	</a:t>
            </a:r>
            <a:r>
              <a:rPr lang="en-US" sz="1600" i="1" dirty="0" smtClean="0">
                <a:latin typeface="Bell MT" panose="02020503060305020303" pitchFamily="18" charset="0"/>
              </a:rPr>
              <a:t>Training and Education in Professional Psychology, 3 (4, </a:t>
            </a:r>
            <a:r>
              <a:rPr lang="en-US" sz="1600" dirty="0" smtClean="0">
                <a:latin typeface="Bell MT" panose="02020503060305020303" pitchFamily="18" charset="0"/>
              </a:rPr>
              <a:t>Suppl</a:t>
            </a:r>
            <a:r>
              <a:rPr lang="en-US" sz="1600" i="1" dirty="0" smtClean="0">
                <a:latin typeface="Bell MT" panose="02020503060305020303" pitchFamily="18" charset="0"/>
              </a:rPr>
              <a:t>), </a:t>
            </a:r>
            <a:r>
              <a:rPr lang="en-US" sz="1600" dirty="0" smtClean="0">
                <a:latin typeface="Bell MT" panose="02020503060305020303" pitchFamily="18" charset="0"/>
              </a:rPr>
              <a:t>S5-S26. doi: 10.1037/a0015832</a:t>
            </a:r>
          </a:p>
          <a:p>
            <a:pPr marL="457200" lvl="1" indent="0">
              <a:buNone/>
            </a:pPr>
            <a:r>
              <a:rPr lang="en-US" sz="1600" dirty="0" smtClean="0">
                <a:latin typeface="Bell MT" panose="02020503060305020303" pitchFamily="18" charset="0"/>
              </a:rPr>
              <a:t>Goodman, L.A., Liang, B., Helms, J.E., Latta, R.E., Sparks, E., &amp; Weintraub, S.R. (2004). Training counseling psychologists as 	social justice agents: Feminist and multicultural principles in action. </a:t>
            </a:r>
            <a:r>
              <a:rPr lang="en-US" sz="1600" i="1" dirty="0" smtClean="0">
                <a:latin typeface="Bell MT" panose="02020503060305020303" pitchFamily="18" charset="0"/>
              </a:rPr>
              <a:t>The Counseling Psychologist, 32, 793-834. </a:t>
            </a:r>
            <a:r>
              <a:rPr lang="en-US" sz="1600" dirty="0" smtClean="0">
                <a:latin typeface="Bell MT" panose="02020503060305020303" pitchFamily="18" charset="0"/>
              </a:rPr>
              <a:t>doi: 	10.1177/0011000004268802</a:t>
            </a:r>
          </a:p>
          <a:p>
            <a:pPr marL="457200" lvl="1" indent="0">
              <a:buNone/>
            </a:pPr>
            <a:r>
              <a:rPr lang="en-US" sz="1600" dirty="0" smtClean="0">
                <a:latin typeface="Bell MT" panose="02020503060305020303" pitchFamily="18" charset="0"/>
              </a:rPr>
              <a:t>Juntunen, C., &amp; Jackson, M. (2013, February). </a:t>
            </a:r>
            <a:r>
              <a:rPr lang="en-US" sz="1600" i="1" dirty="0" smtClean="0">
                <a:latin typeface="Bell MT" panose="02020503060305020303" pitchFamily="18" charset="0"/>
              </a:rPr>
              <a:t>Specifying counseling psychology competencies. </a:t>
            </a:r>
            <a:r>
              <a:rPr lang="en-US" sz="1600" dirty="0" smtClean="0">
                <a:latin typeface="Bell MT" panose="02020503060305020303" pitchFamily="18" charset="0"/>
              </a:rPr>
              <a:t>Paper presented at the Midwinter 	Conference of the Council of Counseling Psychology Training Programs, Lost Pines, TX.</a:t>
            </a:r>
          </a:p>
          <a:p>
            <a:pPr marL="457200" lvl="1" indent="0">
              <a:buNone/>
            </a:pPr>
            <a:r>
              <a:rPr lang="en-US" sz="1600" dirty="0" smtClean="0">
                <a:latin typeface="Bell MT" panose="02020503060305020303" pitchFamily="18" charset="0"/>
              </a:rPr>
              <a:t>Miller, M.J., &amp; Sendrowitz, K. (2011). Counseling psychology trainees’ social justice interest and commitment. </a:t>
            </a:r>
            <a:r>
              <a:rPr lang="en-US" sz="1600" i="1" dirty="0" smtClean="0">
                <a:latin typeface="Bell MT" panose="02020503060305020303" pitchFamily="18" charset="0"/>
              </a:rPr>
              <a:t>Journal of 	Counseling Psychology, 58, </a:t>
            </a:r>
            <a:r>
              <a:rPr lang="en-US" sz="1600" dirty="0" smtClean="0">
                <a:latin typeface="Bell MT" panose="02020503060305020303" pitchFamily="18" charset="0"/>
              </a:rPr>
              <a:t>159-169. doi: 10.1037/a0022663</a:t>
            </a:r>
          </a:p>
          <a:p>
            <a:pPr marL="457200" lvl="1" indent="0">
              <a:buNone/>
            </a:pPr>
            <a:r>
              <a:rPr lang="en-US" sz="1600" dirty="0" smtClean="0">
                <a:latin typeface="Bell MT" panose="02020503060305020303" pitchFamily="18" charset="0"/>
              </a:rPr>
              <a:t>Ratts, M.J., Toporek, R., Lewis, J.A., &amp; American Counseling Association Staff (2010). </a:t>
            </a:r>
            <a:r>
              <a:rPr lang="en-US" sz="1600" i="1" dirty="0" smtClean="0">
                <a:latin typeface="Bell MT" panose="02020503060305020303" pitchFamily="18" charset="0"/>
              </a:rPr>
              <a:t>ACA advocacy competencies: A social justice 	framework for counselors. </a:t>
            </a:r>
            <a:r>
              <a:rPr lang="en-US" sz="1600" dirty="0" smtClean="0">
                <a:latin typeface="Bell MT" panose="02020503060305020303" pitchFamily="18" charset="0"/>
              </a:rPr>
              <a:t>Alexandria, VA: American Counseling Association. </a:t>
            </a:r>
          </a:p>
          <a:p>
            <a:pPr marL="457200" lvl="1" indent="0">
              <a:buNone/>
            </a:pPr>
            <a:r>
              <a:rPr lang="en-US" sz="1600" dirty="0" smtClean="0">
                <a:latin typeface="Bell MT" panose="02020503060305020303" pitchFamily="18" charset="0"/>
              </a:rPr>
              <a:t>Toporek, R.L., Lewis, J.A., &amp; Crethar, H.C. (2009). Promoting systemic change through the ACA advocacy competencies. </a:t>
            </a:r>
            <a:r>
              <a:rPr lang="en-US" sz="1600" i="1" dirty="0" smtClean="0">
                <a:latin typeface="Bell MT" panose="02020503060305020303" pitchFamily="18" charset="0"/>
              </a:rPr>
              <a:t>Journal of 	Counseling and Development, 87, </a:t>
            </a:r>
            <a:r>
              <a:rPr lang="en-US" sz="1600" dirty="0" smtClean="0">
                <a:latin typeface="Bell MT" panose="02020503060305020303" pitchFamily="18" charset="0"/>
              </a:rPr>
              <a:t>260-268. doi: 10.1002/j.1556-6678.2009.tb00105.x</a:t>
            </a:r>
          </a:p>
          <a:p>
            <a:pPr marL="457200" lvl="1" indent="0">
              <a:buNone/>
            </a:pPr>
            <a:r>
              <a:rPr lang="en-US" sz="1600" dirty="0" smtClean="0">
                <a:latin typeface="Bell MT" panose="02020503060305020303" pitchFamily="18" charset="0"/>
              </a:rPr>
              <a:t>Vera, E.M., &amp; Speight, S.L. (2003). Multiculturalism competence, social justice, and counseling psychology: Expanding our roles. 	</a:t>
            </a:r>
            <a:r>
              <a:rPr lang="en-US" sz="1600" i="1" dirty="0" smtClean="0">
                <a:latin typeface="Bell MT" panose="02020503060305020303" pitchFamily="18" charset="0"/>
              </a:rPr>
              <a:t>The Counseling Psychologist, 31, </a:t>
            </a:r>
            <a:r>
              <a:rPr lang="en-US" sz="1600" dirty="0" smtClean="0">
                <a:latin typeface="Bell MT" panose="02020503060305020303" pitchFamily="18" charset="0"/>
              </a:rPr>
              <a:t>253-272. doi: 10.1177/0011000003031003001</a:t>
            </a:r>
          </a:p>
          <a:p>
            <a:pPr lvl="1"/>
            <a:endParaRPr lang="en-US" dirty="0" smtClean="0"/>
          </a:p>
          <a:p>
            <a:endParaRPr lang="en-US" dirty="0"/>
          </a:p>
        </p:txBody>
      </p:sp>
    </p:spTree>
    <p:extLst>
      <p:ext uri="{BB962C8B-B14F-4D97-AF65-F5344CB8AC3E}">
        <p14:creationId xmlns:p14="http://schemas.microsoft.com/office/powerpoint/2010/main" val="9506661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Introduction</a:t>
            </a:r>
            <a:endParaRPr lang="en-US" dirty="0">
              <a:latin typeface="Bell MT"/>
              <a:cs typeface="Bell MT"/>
            </a:endParaRPr>
          </a:p>
        </p:txBody>
      </p:sp>
      <p:sp>
        <p:nvSpPr>
          <p:cNvPr id="3" name="Content Placeholder 2"/>
          <p:cNvSpPr>
            <a:spLocks noGrp="1"/>
          </p:cNvSpPr>
          <p:nvPr>
            <p:ph idx="1"/>
          </p:nvPr>
        </p:nvSpPr>
        <p:spPr/>
        <p:txBody>
          <a:bodyPr/>
          <a:lstStyle/>
          <a:p>
            <a:r>
              <a:rPr lang="en-US" dirty="0" smtClean="0">
                <a:latin typeface="Bell MT"/>
                <a:cs typeface="Bell MT"/>
              </a:rPr>
              <a:t>Summarize the rationale for a Scientist-Practitioner-Advocate (SPA) training model</a:t>
            </a:r>
          </a:p>
          <a:p>
            <a:r>
              <a:rPr lang="en-US" dirty="0" smtClean="0">
                <a:latin typeface="Bell MT"/>
                <a:cs typeface="Bell MT"/>
              </a:rPr>
              <a:t>Describe how the advocate component interacts synergistically to strengthen the scientist and the practitioner components</a:t>
            </a:r>
          </a:p>
          <a:p>
            <a:r>
              <a:rPr lang="en-US" dirty="0" smtClean="0">
                <a:latin typeface="Bell MT"/>
                <a:cs typeface="Bell MT"/>
              </a:rPr>
              <a:t>Briefly describe our process of curriculum development, which identified specific knowledge, skills, attitudes, and value facets of social justice advocacy to incorporate in training</a:t>
            </a:r>
          </a:p>
          <a:p>
            <a:r>
              <a:rPr lang="en-US" dirty="0" smtClean="0">
                <a:latin typeface="Bell MT"/>
                <a:cs typeface="Bell MT"/>
              </a:rPr>
              <a:t>Provide an overview of the curriculum we designed to deliver these components, including how students’ mastery is assessed</a:t>
            </a:r>
          </a:p>
          <a:p>
            <a:r>
              <a:rPr lang="en-US" dirty="0" smtClean="0">
                <a:latin typeface="Bell MT"/>
                <a:cs typeface="Bell MT"/>
              </a:rPr>
              <a:t>Discuss our experience with implementing the model, selecting students, and evaluating training outcomes</a:t>
            </a:r>
            <a:endParaRPr lang="en-US" dirty="0">
              <a:latin typeface="Bell MT"/>
              <a:cs typeface="Bell MT"/>
            </a:endParaRPr>
          </a:p>
        </p:txBody>
      </p:sp>
    </p:spTree>
    <p:extLst>
      <p:ext uri="{BB962C8B-B14F-4D97-AF65-F5344CB8AC3E}">
        <p14:creationId xmlns:p14="http://schemas.microsoft.com/office/powerpoint/2010/main" val="3264557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panose="02020503060305020303" pitchFamily="18" charset="0"/>
              </a:rPr>
              <a:t>Background</a:t>
            </a:r>
            <a:endParaRPr lang="en-US" dirty="0">
              <a:latin typeface="Bell MT" panose="02020503060305020303" pitchFamily="18" charset="0"/>
            </a:endParaRPr>
          </a:p>
        </p:txBody>
      </p:sp>
      <p:sp>
        <p:nvSpPr>
          <p:cNvPr id="3" name="Content Placeholder 2"/>
          <p:cNvSpPr>
            <a:spLocks noGrp="1"/>
          </p:cNvSpPr>
          <p:nvPr>
            <p:ph idx="1"/>
          </p:nvPr>
        </p:nvSpPr>
        <p:spPr/>
        <p:txBody>
          <a:bodyPr/>
          <a:lstStyle/>
          <a:p>
            <a:r>
              <a:rPr lang="en-US" dirty="0" smtClean="0">
                <a:latin typeface="Bell MT"/>
                <a:cs typeface="Bell MT"/>
              </a:rPr>
              <a:t>The Great Scientist-Practitioner Model Debate</a:t>
            </a:r>
          </a:p>
          <a:p>
            <a:r>
              <a:rPr lang="en-US" dirty="0">
                <a:latin typeface="Bell MT"/>
                <a:cs typeface="Bell MT"/>
              </a:rPr>
              <a:t>A</a:t>
            </a:r>
            <a:r>
              <a:rPr lang="en-US" dirty="0" smtClean="0">
                <a:latin typeface="Bell MT"/>
                <a:cs typeface="Bell MT"/>
              </a:rPr>
              <a:t>dding Advocacy to our training model</a:t>
            </a:r>
          </a:p>
          <a:p>
            <a:r>
              <a:rPr lang="en-US" dirty="0" smtClean="0">
                <a:latin typeface="Bell MT"/>
                <a:cs typeface="Bell MT"/>
              </a:rPr>
              <a:t>Conceptual/Theoretical Background</a:t>
            </a:r>
          </a:p>
          <a:p>
            <a:pPr lvl="1"/>
            <a:r>
              <a:rPr lang="en-US" dirty="0" smtClean="0">
                <a:latin typeface="Bell MT"/>
                <a:cs typeface="Bell MT"/>
              </a:rPr>
              <a:t>Fassinger &amp; O’Brien (2000)</a:t>
            </a:r>
          </a:p>
          <a:p>
            <a:pPr lvl="1"/>
            <a:r>
              <a:rPr lang="en-US" dirty="0" smtClean="0">
                <a:latin typeface="Bell MT"/>
                <a:cs typeface="Bell MT"/>
              </a:rPr>
              <a:t>Vera &amp; Speight (2003)</a:t>
            </a:r>
          </a:p>
          <a:p>
            <a:pPr lvl="1"/>
            <a:r>
              <a:rPr lang="en-US" dirty="0" smtClean="0">
                <a:latin typeface="Bell MT"/>
                <a:cs typeface="Bell MT"/>
              </a:rPr>
              <a:t>Goodman, Liang, Helms, Latta, Sparks, &amp; Weintraub (2004)</a:t>
            </a:r>
            <a:endParaRPr lang="en-US" dirty="0">
              <a:latin typeface="Bell MT"/>
              <a:cs typeface="Bell MT"/>
            </a:endParaRPr>
          </a:p>
        </p:txBody>
      </p:sp>
    </p:spTree>
    <p:extLst>
      <p:ext uri="{BB962C8B-B14F-4D97-AF65-F5344CB8AC3E}">
        <p14:creationId xmlns:p14="http://schemas.microsoft.com/office/powerpoint/2010/main" val="715034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ll MT" panose="02020503060305020303" pitchFamily="18" charset="0"/>
              </a:rPr>
              <a:t>A Case for SPA Training:</a:t>
            </a:r>
            <a:br>
              <a:rPr lang="en-US" dirty="0" smtClean="0">
                <a:latin typeface="Bell MT" panose="02020503060305020303" pitchFamily="18" charset="0"/>
              </a:rPr>
            </a:br>
            <a:r>
              <a:rPr lang="en-US" sz="3100" dirty="0" smtClean="0">
                <a:latin typeface="Bell MT" panose="02020503060305020303" pitchFamily="18" charset="0"/>
              </a:rPr>
              <a:t>A Tripartite model of interlocking strengths</a:t>
            </a:r>
            <a:endParaRPr lang="en-US" sz="3100" dirty="0">
              <a:latin typeface="Bell MT" panose="02020503060305020303" pitchFamily="18" charset="0"/>
            </a:endParaRPr>
          </a:p>
        </p:txBody>
      </p:sp>
      <p:pic>
        <p:nvPicPr>
          <p:cNvPr id="4" name="Picture 2" descr="http://psychology.utk.edu/images/Social-justice-model.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28959" y="2105281"/>
            <a:ext cx="7400592" cy="4504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5478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panose="02020503060305020303" pitchFamily="18" charset="0"/>
              </a:rPr>
              <a:t>Developing and refining a curriculum</a:t>
            </a:r>
            <a:endParaRPr lang="en-US" dirty="0">
              <a:latin typeface="Bell MT" panose="02020503060305020303" pitchFamily="18" charset="0"/>
            </a:endParaRPr>
          </a:p>
        </p:txBody>
      </p:sp>
      <p:sp>
        <p:nvSpPr>
          <p:cNvPr id="3" name="Content Placeholder 2"/>
          <p:cNvSpPr>
            <a:spLocks noGrp="1"/>
          </p:cNvSpPr>
          <p:nvPr>
            <p:ph idx="1"/>
          </p:nvPr>
        </p:nvSpPr>
        <p:spPr/>
        <p:txBody>
          <a:bodyPr/>
          <a:lstStyle/>
          <a:p>
            <a:r>
              <a:rPr lang="en-US" dirty="0" smtClean="0">
                <a:latin typeface="Bell MT"/>
                <a:cs typeface="Bell MT"/>
              </a:rPr>
              <a:t>We operationalized social justice advocacy as the professional activities that facilitate a more equitable distribution of risks, advantages, opportunities, and resources, together with full and equal participation by all members within a society.</a:t>
            </a:r>
          </a:p>
          <a:p>
            <a:endParaRPr lang="en-US" dirty="0">
              <a:latin typeface="Bell MT"/>
              <a:cs typeface="Bell MT"/>
            </a:endParaRPr>
          </a:p>
          <a:p>
            <a:r>
              <a:rPr lang="en-US" dirty="0" smtClean="0">
                <a:latin typeface="Bell MT"/>
                <a:cs typeface="Bell MT"/>
              </a:rPr>
              <a:t>In developing our ever evolving curriculum we draw from several sources including:</a:t>
            </a:r>
          </a:p>
          <a:p>
            <a:pPr lvl="1"/>
            <a:r>
              <a:rPr lang="en-US" dirty="0" smtClean="0">
                <a:latin typeface="Bell MT"/>
                <a:cs typeface="Bell MT"/>
              </a:rPr>
              <a:t>Toporek, Lewis, &amp; Crethar</a:t>
            </a:r>
            <a:r>
              <a:rPr lang="en-US" dirty="0">
                <a:latin typeface="Bell MT"/>
                <a:cs typeface="Bell MT"/>
              </a:rPr>
              <a:t> </a:t>
            </a:r>
            <a:r>
              <a:rPr lang="en-US" dirty="0" smtClean="0">
                <a:latin typeface="Bell MT"/>
                <a:cs typeface="Bell MT"/>
              </a:rPr>
              <a:t>(2009)</a:t>
            </a:r>
          </a:p>
          <a:p>
            <a:pPr lvl="1"/>
            <a:r>
              <a:rPr lang="en-US" dirty="0" smtClean="0">
                <a:latin typeface="Bell MT"/>
                <a:cs typeface="Bell MT"/>
              </a:rPr>
              <a:t>Ratts, Toporek, &amp; Lewis (2010)</a:t>
            </a:r>
          </a:p>
          <a:p>
            <a:pPr lvl="1"/>
            <a:r>
              <a:rPr lang="en-US" dirty="0" smtClean="0">
                <a:latin typeface="Bell MT"/>
                <a:cs typeface="Bell MT"/>
              </a:rPr>
              <a:t>Fouad et al. (2009)</a:t>
            </a:r>
          </a:p>
          <a:p>
            <a:pPr lvl="1"/>
            <a:r>
              <a:rPr lang="en-US" dirty="0" smtClean="0">
                <a:latin typeface="Bell MT"/>
                <a:cs typeface="Bell MT"/>
              </a:rPr>
              <a:t>Juntunen &amp; Jackson (2013)</a:t>
            </a:r>
          </a:p>
          <a:p>
            <a:pPr lvl="1"/>
            <a:r>
              <a:rPr lang="en-US" dirty="0" smtClean="0">
                <a:latin typeface="Bell MT"/>
                <a:cs typeface="Bell MT"/>
              </a:rPr>
              <a:t>Beer, Spanierman, Greene, &amp; Todd (2012)</a:t>
            </a:r>
          </a:p>
          <a:p>
            <a:pPr lvl="1"/>
            <a:r>
              <a:rPr lang="en-US" dirty="0" smtClean="0">
                <a:latin typeface="Bell MT"/>
                <a:cs typeface="Bell MT"/>
              </a:rPr>
              <a:t>Miller &amp; Sendrowitz (2011)</a:t>
            </a:r>
            <a:endParaRPr lang="en-US" dirty="0">
              <a:latin typeface="Bell MT"/>
              <a:cs typeface="Bell MT"/>
            </a:endParaRPr>
          </a:p>
        </p:txBody>
      </p:sp>
    </p:spTree>
    <p:extLst>
      <p:ext uri="{BB962C8B-B14F-4D97-AF65-F5344CB8AC3E}">
        <p14:creationId xmlns:p14="http://schemas.microsoft.com/office/powerpoint/2010/main" val="3960293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ll MT" panose="02020503060305020303" pitchFamily="18" charset="0"/>
              </a:rPr>
              <a:t>Developing and refining a curriculum</a:t>
            </a:r>
            <a:endParaRPr lang="en-US" dirty="0"/>
          </a:p>
        </p:txBody>
      </p:sp>
      <p:sp>
        <p:nvSpPr>
          <p:cNvPr id="3" name="Content Placeholder 2"/>
          <p:cNvSpPr>
            <a:spLocks noGrp="1"/>
          </p:cNvSpPr>
          <p:nvPr>
            <p:ph idx="1"/>
          </p:nvPr>
        </p:nvSpPr>
        <p:spPr/>
        <p:txBody>
          <a:bodyPr/>
          <a:lstStyle/>
          <a:p>
            <a:r>
              <a:rPr lang="en-US" dirty="0" smtClean="0">
                <a:latin typeface="Bell MT"/>
                <a:cs typeface="Bell MT"/>
              </a:rPr>
              <a:t>Knowledge Domain</a:t>
            </a:r>
          </a:p>
          <a:p>
            <a:pPr lvl="1"/>
            <a:r>
              <a:rPr lang="en-US" dirty="0" smtClean="0">
                <a:latin typeface="Bell MT"/>
                <a:cs typeface="Bell MT"/>
              </a:rPr>
              <a:t>Forms of oppression (e.g., sexism, racism, heterosexism, health disparities, edcuational and econonmic inequalities, etc.) </a:t>
            </a:r>
          </a:p>
          <a:p>
            <a:pPr lvl="1"/>
            <a:r>
              <a:rPr lang="en-US" dirty="0" smtClean="0">
                <a:latin typeface="Bell MT"/>
                <a:cs typeface="Bell MT"/>
              </a:rPr>
              <a:t>Sources of bias in assessment and diagnosis</a:t>
            </a:r>
          </a:p>
          <a:p>
            <a:pPr lvl="1"/>
            <a:r>
              <a:rPr lang="en-US" dirty="0" smtClean="0">
                <a:latin typeface="Bell MT"/>
                <a:cs typeface="Bell MT"/>
              </a:rPr>
              <a:t>Foundational psychological knowledge (e.g., social and biological basis and consequence of behavior)</a:t>
            </a:r>
          </a:p>
          <a:p>
            <a:pPr lvl="1"/>
            <a:r>
              <a:rPr lang="en-US" dirty="0" smtClean="0">
                <a:latin typeface="Bell MT"/>
                <a:cs typeface="Bell MT"/>
              </a:rPr>
              <a:t>Research design (epidemiological methods, participatory action research, needs assessment, and program evaluation)</a:t>
            </a:r>
          </a:p>
        </p:txBody>
      </p:sp>
    </p:spTree>
    <p:extLst>
      <p:ext uri="{BB962C8B-B14F-4D97-AF65-F5344CB8AC3E}">
        <p14:creationId xmlns:p14="http://schemas.microsoft.com/office/powerpoint/2010/main" val="2760890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ll MT" panose="02020503060305020303" pitchFamily="18" charset="0"/>
              </a:rPr>
              <a:t>Developing and refining a curriculum</a:t>
            </a:r>
            <a:endParaRPr lang="en-US" dirty="0"/>
          </a:p>
        </p:txBody>
      </p:sp>
      <p:sp>
        <p:nvSpPr>
          <p:cNvPr id="3" name="Content Placeholder 2"/>
          <p:cNvSpPr>
            <a:spLocks noGrp="1"/>
          </p:cNvSpPr>
          <p:nvPr>
            <p:ph idx="1"/>
          </p:nvPr>
        </p:nvSpPr>
        <p:spPr/>
        <p:txBody>
          <a:bodyPr/>
          <a:lstStyle/>
          <a:p>
            <a:r>
              <a:rPr lang="en-US" dirty="0" smtClean="0">
                <a:latin typeface="Bell MT" panose="02020503060305020303" pitchFamily="18" charset="0"/>
              </a:rPr>
              <a:t>Skills Domain</a:t>
            </a:r>
          </a:p>
          <a:p>
            <a:pPr lvl="1"/>
            <a:r>
              <a:rPr lang="en-US" dirty="0" smtClean="0">
                <a:latin typeface="Bell MT" panose="02020503060305020303" pitchFamily="18" charset="0"/>
              </a:rPr>
              <a:t>Acting with Individual Clients (empowering self-advocacy)</a:t>
            </a:r>
          </a:p>
          <a:p>
            <a:pPr lvl="1"/>
            <a:r>
              <a:rPr lang="en-US" dirty="0" smtClean="0">
                <a:latin typeface="Bell MT" panose="02020503060305020303" pitchFamily="18" charset="0"/>
              </a:rPr>
              <a:t>Acting with Clients at the Community Level</a:t>
            </a:r>
          </a:p>
          <a:p>
            <a:pPr lvl="2"/>
            <a:r>
              <a:rPr lang="en-US" dirty="0" smtClean="0">
                <a:latin typeface="Bell MT" panose="02020503060305020303" pitchFamily="18" charset="0"/>
              </a:rPr>
              <a:t>Needs Assessment, Systemic Program Development, and Program Evaluation</a:t>
            </a:r>
          </a:p>
          <a:p>
            <a:pPr lvl="1"/>
            <a:r>
              <a:rPr lang="en-US" dirty="0" smtClean="0">
                <a:latin typeface="Bell MT" panose="02020503060305020303" pitchFamily="18" charset="0"/>
              </a:rPr>
              <a:t>Acting with Clients in the Public Arena</a:t>
            </a:r>
          </a:p>
          <a:p>
            <a:pPr lvl="2"/>
            <a:r>
              <a:rPr lang="en-US" dirty="0" smtClean="0">
                <a:latin typeface="Bell MT" panose="02020503060305020303" pitchFamily="18" charset="0"/>
              </a:rPr>
              <a:t>Sharing knowledge of lobbying, fundraising, and how to influence public policy with clients</a:t>
            </a:r>
          </a:p>
          <a:p>
            <a:pPr marL="914400" lvl="2" indent="0">
              <a:buNone/>
            </a:pPr>
            <a:endParaRPr lang="en-US" dirty="0" smtClean="0">
              <a:latin typeface="Bell MT" panose="02020503060305020303" pitchFamily="18" charset="0"/>
            </a:endParaRPr>
          </a:p>
          <a:p>
            <a:pPr lvl="1"/>
            <a:r>
              <a:rPr lang="en-US" dirty="0" smtClean="0">
                <a:latin typeface="Bell MT" panose="02020503060305020303" pitchFamily="18" charset="0"/>
              </a:rPr>
              <a:t>Acting on Behalf of Individual Clients (persuasion through respectful dialogue)</a:t>
            </a:r>
          </a:p>
          <a:p>
            <a:pPr lvl="1"/>
            <a:r>
              <a:rPr lang="en-US" dirty="0" smtClean="0">
                <a:latin typeface="Bell MT" panose="02020503060305020303" pitchFamily="18" charset="0"/>
              </a:rPr>
              <a:t>Acting on Behalf of Clients at the Community Level and Public Arena</a:t>
            </a:r>
          </a:p>
          <a:p>
            <a:pPr lvl="2"/>
            <a:r>
              <a:rPr lang="en-US" dirty="0" smtClean="0">
                <a:latin typeface="Bell MT" panose="02020503060305020303" pitchFamily="18" charset="0"/>
              </a:rPr>
              <a:t>Community conscious-raising</a:t>
            </a:r>
          </a:p>
          <a:p>
            <a:pPr lvl="3"/>
            <a:r>
              <a:rPr lang="en-US" dirty="0" smtClean="0">
                <a:latin typeface="Bell MT" panose="02020503060305020303" pitchFamily="18" charset="0"/>
              </a:rPr>
              <a:t>Public speaking, political lobbying, community organization, etc</a:t>
            </a:r>
            <a:r>
              <a:rPr lang="en-US" dirty="0">
                <a:latin typeface="Bell MT" panose="02020503060305020303" pitchFamily="18" charset="0"/>
              </a:rPr>
              <a:t>.</a:t>
            </a:r>
            <a:endParaRPr lang="en-US" dirty="0" smtClean="0">
              <a:latin typeface="Bell MT" panose="02020503060305020303" pitchFamily="18" charset="0"/>
            </a:endParaRPr>
          </a:p>
        </p:txBody>
      </p:sp>
    </p:spTree>
    <p:extLst>
      <p:ext uri="{BB962C8B-B14F-4D97-AF65-F5344CB8AC3E}">
        <p14:creationId xmlns:p14="http://schemas.microsoft.com/office/powerpoint/2010/main" val="2531704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ll MT" panose="02020503060305020303" pitchFamily="18" charset="0"/>
              </a:rPr>
              <a:t>Developing and refining a curriculum</a:t>
            </a:r>
            <a:endParaRPr lang="en-US" dirty="0"/>
          </a:p>
        </p:txBody>
      </p:sp>
      <p:sp>
        <p:nvSpPr>
          <p:cNvPr id="3" name="Content Placeholder 2"/>
          <p:cNvSpPr>
            <a:spLocks noGrp="1"/>
          </p:cNvSpPr>
          <p:nvPr>
            <p:ph idx="1"/>
          </p:nvPr>
        </p:nvSpPr>
        <p:spPr/>
        <p:txBody>
          <a:bodyPr/>
          <a:lstStyle/>
          <a:p>
            <a:r>
              <a:rPr lang="en-US" dirty="0" smtClean="0">
                <a:latin typeface="Bell MT" panose="02020503060305020303" pitchFamily="18" charset="0"/>
              </a:rPr>
              <a:t>Attitudes/Values Domain</a:t>
            </a:r>
          </a:p>
          <a:p>
            <a:pPr lvl="1"/>
            <a:r>
              <a:rPr lang="en-US" dirty="0" smtClean="0">
                <a:latin typeface="Bell MT" panose="02020503060305020303" pitchFamily="18" charset="0"/>
              </a:rPr>
              <a:t>Self-awareness (journal of class self-reflections)</a:t>
            </a:r>
          </a:p>
          <a:p>
            <a:pPr lvl="1"/>
            <a:r>
              <a:rPr lang="en-US" dirty="0" smtClean="0">
                <a:latin typeface="Bell MT" panose="02020503060305020303" pitchFamily="18" charset="0"/>
              </a:rPr>
              <a:t>Intergroup Dialogues</a:t>
            </a:r>
          </a:p>
          <a:p>
            <a:pPr marL="457200" lvl="1" indent="0">
              <a:buNone/>
            </a:pPr>
            <a:endParaRPr lang="en-US" dirty="0">
              <a:latin typeface="Bell MT" panose="02020503060305020303" pitchFamily="18" charset="0"/>
            </a:endParaRPr>
          </a:p>
        </p:txBody>
      </p:sp>
    </p:spTree>
    <p:extLst>
      <p:ext uri="{BB962C8B-B14F-4D97-AF65-F5344CB8AC3E}">
        <p14:creationId xmlns:p14="http://schemas.microsoft.com/office/powerpoint/2010/main" val="24327364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panose="02020503060305020303" pitchFamily="18" charset="0"/>
              </a:rPr>
              <a:t>Social justice practicum</a:t>
            </a:r>
            <a:endParaRPr lang="en-US" dirty="0">
              <a:latin typeface="Bell MT" panose="02020503060305020303" pitchFamily="18" charset="0"/>
            </a:endParaRPr>
          </a:p>
        </p:txBody>
      </p:sp>
      <p:sp>
        <p:nvSpPr>
          <p:cNvPr id="3" name="Content Placeholder 2"/>
          <p:cNvSpPr>
            <a:spLocks noGrp="1"/>
          </p:cNvSpPr>
          <p:nvPr>
            <p:ph idx="1"/>
          </p:nvPr>
        </p:nvSpPr>
        <p:spPr/>
        <p:txBody>
          <a:bodyPr/>
          <a:lstStyle/>
          <a:p>
            <a:r>
              <a:rPr lang="en-US" dirty="0" smtClean="0">
                <a:latin typeface="Bell MT" panose="02020503060305020303" pitchFamily="18" charset="0"/>
              </a:rPr>
              <a:t>Year long (two semesters) sequence of Social Justice Practicum</a:t>
            </a:r>
          </a:p>
          <a:p>
            <a:r>
              <a:rPr lang="en-US" dirty="0" smtClean="0">
                <a:latin typeface="Bell MT" panose="02020503060305020303" pitchFamily="18" charset="0"/>
              </a:rPr>
              <a:t>In class, students discuss extensive readings, develop personal theory of and definition of social justice, and gain competency in a three step sequence of 1) needs assessment, 2) program development, and 3) program evaluation</a:t>
            </a:r>
          </a:p>
          <a:p>
            <a:r>
              <a:rPr lang="en-US" dirty="0" smtClean="0">
                <a:latin typeface="Bell MT" panose="02020503060305020303" pitchFamily="18" charset="0"/>
              </a:rPr>
              <a:t>SJP students are required to spend 3-5 hours per week at their practicum site</a:t>
            </a:r>
          </a:p>
          <a:p>
            <a:r>
              <a:rPr lang="en-US" dirty="0" smtClean="0">
                <a:latin typeface="Bell MT" panose="02020503060305020303" pitchFamily="18" charset="0"/>
              </a:rPr>
              <a:t>The intervention they develop must meet the needs of their SJP placement clientele by fostering change at a group or systems level </a:t>
            </a:r>
            <a:endParaRPr lang="en-US" dirty="0">
              <a:latin typeface="Bell MT" panose="02020503060305020303" pitchFamily="18" charset="0"/>
            </a:endParaRPr>
          </a:p>
        </p:txBody>
      </p:sp>
    </p:spTree>
    <p:extLst>
      <p:ext uri="{BB962C8B-B14F-4D97-AF65-F5344CB8AC3E}">
        <p14:creationId xmlns:p14="http://schemas.microsoft.com/office/powerpoint/2010/main" val="3171386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535</TotalTime>
  <Words>1520</Words>
  <Application>Microsoft Macintosh PowerPoint</Application>
  <PresentationFormat>Custom</PresentationFormat>
  <Paragraphs>130</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Vapor Trail</vt:lpstr>
      <vt:lpstr>The Scientist-Practitioner-Advocate Model:   Addressing Contemporary Training Needs for Social Justice Advocacy</vt:lpstr>
      <vt:lpstr>Introduction</vt:lpstr>
      <vt:lpstr>Background</vt:lpstr>
      <vt:lpstr>A Case for SPA Training: A Tripartite model of interlocking strengths</vt:lpstr>
      <vt:lpstr>Developing and refining a curriculum</vt:lpstr>
      <vt:lpstr>Developing and refining a curriculum</vt:lpstr>
      <vt:lpstr>Developing and refining a curriculum</vt:lpstr>
      <vt:lpstr>Developing and refining a curriculum</vt:lpstr>
      <vt:lpstr>Social justice practicum</vt:lpstr>
      <vt:lpstr>SJP Assignments</vt:lpstr>
      <vt:lpstr>SJP Assignments</vt:lpstr>
      <vt:lpstr>SJP Assignments</vt:lpstr>
      <vt:lpstr>Social justice practicum: Sample Sites </vt:lpstr>
      <vt:lpstr>Implications for Student Selection and matriculation</vt:lpstr>
      <vt:lpstr>Questions</vt:lpstr>
      <vt:lpstr>References</vt:lpstr>
    </vt:vector>
  </TitlesOfParts>
  <Company>University of Tennessee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Scientist Practitioner Advocate Model:   Addressing Contemporary Training Needs for Social Justice Advocacy</dc:title>
  <dc:creator>Levy</dc:creator>
  <cp:lastModifiedBy>Skylar Siminovsky</cp:lastModifiedBy>
  <cp:revision>26</cp:revision>
  <dcterms:created xsi:type="dcterms:W3CDTF">2015-02-21T16:28:27Z</dcterms:created>
  <dcterms:modified xsi:type="dcterms:W3CDTF">2015-02-26T18:13:41Z</dcterms:modified>
</cp:coreProperties>
</file>