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54"/>
  </p:notesMasterIdLst>
  <p:handoutMasterIdLst>
    <p:handoutMasterId r:id="rId55"/>
  </p:handoutMasterIdLst>
  <p:sldIdLst>
    <p:sldId id="821" r:id="rId3"/>
    <p:sldId id="809" r:id="rId4"/>
    <p:sldId id="875" r:id="rId5"/>
    <p:sldId id="876" r:id="rId6"/>
    <p:sldId id="898" r:id="rId7"/>
    <p:sldId id="899" r:id="rId8"/>
    <p:sldId id="843" r:id="rId9"/>
    <p:sldId id="885" r:id="rId10"/>
    <p:sldId id="863" r:id="rId11"/>
    <p:sldId id="871" r:id="rId12"/>
    <p:sldId id="323" r:id="rId13"/>
    <p:sldId id="818" r:id="rId14"/>
    <p:sldId id="873" r:id="rId15"/>
    <p:sldId id="882" r:id="rId16"/>
    <p:sldId id="888" r:id="rId17"/>
    <p:sldId id="895" r:id="rId18"/>
    <p:sldId id="824" r:id="rId19"/>
    <p:sldId id="745" r:id="rId20"/>
    <p:sldId id="852" r:id="rId21"/>
    <p:sldId id="324" r:id="rId22"/>
    <p:sldId id="854" r:id="rId23"/>
    <p:sldId id="891" r:id="rId24"/>
    <p:sldId id="893" r:id="rId25"/>
    <p:sldId id="879" r:id="rId26"/>
    <p:sldId id="868" r:id="rId27"/>
    <p:sldId id="870" r:id="rId28"/>
    <p:sldId id="869" r:id="rId29"/>
    <p:sldId id="451" r:id="rId30"/>
    <p:sldId id="848" r:id="rId31"/>
    <p:sldId id="872" r:id="rId32"/>
    <p:sldId id="552" r:id="rId33"/>
    <p:sldId id="884" r:id="rId34"/>
    <p:sldId id="380" r:id="rId35"/>
    <p:sldId id="455" r:id="rId36"/>
    <p:sldId id="386" r:id="rId37"/>
    <p:sldId id="874" r:id="rId38"/>
    <p:sldId id="853" r:id="rId39"/>
    <p:sldId id="858" r:id="rId40"/>
    <p:sldId id="855" r:id="rId41"/>
    <p:sldId id="861" r:id="rId42"/>
    <p:sldId id="802" r:id="rId43"/>
    <p:sldId id="753" r:id="rId44"/>
    <p:sldId id="774" r:id="rId45"/>
    <p:sldId id="793" r:id="rId46"/>
    <p:sldId id="790" r:id="rId47"/>
    <p:sldId id="799" r:id="rId48"/>
    <p:sldId id="800" r:id="rId49"/>
    <p:sldId id="831" r:id="rId50"/>
    <p:sldId id="897" r:id="rId51"/>
    <p:sldId id="801" r:id="rId52"/>
    <p:sldId id="878" r:id="rId53"/>
  </p:sldIdLst>
  <p:sldSz cx="9144000" cy="6858000" type="screen4x3"/>
  <p:notesSz cx="6858000" cy="9236075"/>
  <p:custDataLst>
    <p:tags r:id="rId57"/>
  </p:custDataLst>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6EC3A7-F0D4-49F5-BDB4-165F39241C4B}">
          <p14:sldIdLst>
            <p14:sldId id="821"/>
            <p14:sldId id="809"/>
            <p14:sldId id="875"/>
            <p14:sldId id="876"/>
            <p14:sldId id="898"/>
            <p14:sldId id="899"/>
            <p14:sldId id="843"/>
            <p14:sldId id="885"/>
            <p14:sldId id="863"/>
            <p14:sldId id="871"/>
            <p14:sldId id="323"/>
            <p14:sldId id="818"/>
            <p14:sldId id="873"/>
            <p14:sldId id="882"/>
            <p14:sldId id="888"/>
            <p14:sldId id="895"/>
            <p14:sldId id="824"/>
            <p14:sldId id="745"/>
            <p14:sldId id="852"/>
            <p14:sldId id="324"/>
            <p14:sldId id="854"/>
            <p14:sldId id="891"/>
            <p14:sldId id="893"/>
            <p14:sldId id="879"/>
            <p14:sldId id="868"/>
            <p14:sldId id="870"/>
            <p14:sldId id="869"/>
            <p14:sldId id="451"/>
            <p14:sldId id="848"/>
            <p14:sldId id="872"/>
            <p14:sldId id="552"/>
            <p14:sldId id="884"/>
            <p14:sldId id="380"/>
            <p14:sldId id="455"/>
            <p14:sldId id="386"/>
            <p14:sldId id="874"/>
            <p14:sldId id="853"/>
            <p14:sldId id="858"/>
            <p14:sldId id="855"/>
            <p14:sldId id="861"/>
            <p14:sldId id="802"/>
            <p14:sldId id="753"/>
            <p14:sldId id="774"/>
            <p14:sldId id="793"/>
            <p14:sldId id="790"/>
            <p14:sldId id="799"/>
            <p14:sldId id="800"/>
            <p14:sldId id="831"/>
            <p14:sldId id="897"/>
            <p14:sldId id="801"/>
            <p14:sldId id="878"/>
          </p14:sldIdLst>
        </p14:section>
        <p14:section name="Untitled Section" id="{E140FDAC-27CC-4EB6-90EF-5110F219F58A}">
          <p14:sldIdLst/>
        </p14:section>
      </p14:sectionLst>
    </p:ext>
    <p:ext uri="{EFAFB233-063F-42B5-8137-9DF3F51BA10A}">
      <p15:sldGuideLst xmlns:p15="http://schemas.microsoft.com/office/powerpoint/2012/main" xmlns="">
        <p15:guide id="1" orient="horz" pos="2311">
          <p15:clr>
            <a:srgbClr val="A4A3A4"/>
          </p15:clr>
        </p15:guide>
        <p15:guide id="2" orient="horz" pos="788">
          <p15:clr>
            <a:srgbClr val="A4A3A4"/>
          </p15:clr>
        </p15:guide>
        <p15:guide id="3" orient="horz" pos="731">
          <p15:clr>
            <a:srgbClr val="A4A3A4"/>
          </p15:clr>
        </p15:guide>
        <p15:guide id="4" pos="3934">
          <p15:clr>
            <a:srgbClr val="A4A3A4"/>
          </p15:clr>
        </p15:guide>
        <p15:guide id="5" pos="1851">
          <p15:clr>
            <a:srgbClr val="A4A3A4"/>
          </p15:clr>
        </p15:guide>
        <p15:guide id="6" pos="302">
          <p15:clr>
            <a:srgbClr val="A4A3A4"/>
          </p15:clr>
        </p15:guide>
        <p15:guide id="7" pos="5431">
          <p15:clr>
            <a:srgbClr val="A4A3A4"/>
          </p15:clr>
        </p15:guide>
        <p15:guide id="8"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571"/>
    <a:srgbClr val="CC6600"/>
    <a:srgbClr val="FFCC00"/>
    <a:srgbClr val="0000CC"/>
    <a:srgbClr val="CB2301"/>
    <a:srgbClr val="990000"/>
    <a:srgbClr val="FF3300"/>
    <a:srgbClr val="CC3300"/>
    <a:srgbClr val="00CC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403" autoAdjust="0"/>
    <p:restoredTop sz="75977" autoAdjust="0"/>
  </p:normalViewPr>
  <p:slideViewPr>
    <p:cSldViewPr snapToGrid="0">
      <p:cViewPr varScale="1">
        <p:scale>
          <a:sx n="39" d="100"/>
          <a:sy n="39" d="100"/>
        </p:scale>
        <p:origin x="-2528" y="-104"/>
      </p:cViewPr>
      <p:guideLst>
        <p:guide orient="horz" pos="2311"/>
        <p:guide orient="horz" pos="788"/>
        <p:guide orient="horz" pos="731"/>
        <p:guide pos="3934"/>
        <p:guide pos="1851"/>
        <p:guide pos="302"/>
        <p:guide pos="5431"/>
        <p:guide pos="2880"/>
      </p:guideLst>
    </p:cSldViewPr>
  </p:slideViewPr>
  <p:notesTextViewPr>
    <p:cViewPr>
      <p:scale>
        <a:sx n="3" d="2"/>
        <a:sy n="3" d="2"/>
      </p:scale>
      <p:origin x="0" y="0"/>
    </p:cViewPr>
  </p:notesTextViewPr>
  <p:sorterViewPr>
    <p:cViewPr varScale="1">
      <p:scale>
        <a:sx n="1" d="1"/>
        <a:sy n="1" d="1"/>
      </p:scale>
      <p:origin x="0" y="-3012"/>
    </p:cViewPr>
  </p:sorterViewPr>
  <p:notesViewPr>
    <p:cSldViewPr snapToGrid="0">
      <p:cViewPr varScale="1">
        <p:scale>
          <a:sx n="81" d="100"/>
          <a:sy n="81" d="100"/>
        </p:scale>
        <p:origin x="2016" y="108"/>
      </p:cViewPr>
      <p:guideLst>
        <p:guide orient="horz" pos="2909"/>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009" cy="462119"/>
          </a:xfrm>
          <a:prstGeom prst="rect">
            <a:avLst/>
          </a:prstGeom>
        </p:spPr>
        <p:txBody>
          <a:bodyPr vert="horz" lIns="92818" tIns="46410" rIns="92818" bIns="46410" rtlCol="0"/>
          <a:lstStyle>
            <a:lvl1pPr algn="l" fontAlgn="auto">
              <a:spcBef>
                <a:spcPts val="0"/>
              </a:spcBef>
              <a:spcAft>
                <a:spcPts val="0"/>
              </a:spcAft>
              <a:defRPr sz="1200" dirty="0" smtClean="0">
                <a:latin typeface="Arial" pitchFamily="34" charset="0"/>
                <a:cs typeface="Arial" pitchFamily="34" charset="0"/>
              </a:defRPr>
            </a:lvl1pPr>
          </a:lstStyle>
          <a:p>
            <a:pPr>
              <a:defRPr/>
            </a:pPr>
            <a:r>
              <a:rPr lang="en-US"/>
              <a:t>ELC Novice Training</a:t>
            </a:r>
          </a:p>
        </p:txBody>
      </p:sp>
      <p:sp>
        <p:nvSpPr>
          <p:cNvPr id="3" name="Date Placeholder 2"/>
          <p:cNvSpPr>
            <a:spLocks noGrp="1"/>
          </p:cNvSpPr>
          <p:nvPr>
            <p:ph type="dt" sz="quarter" idx="1"/>
          </p:nvPr>
        </p:nvSpPr>
        <p:spPr>
          <a:xfrm>
            <a:off x="3885410" y="2"/>
            <a:ext cx="2971009" cy="462119"/>
          </a:xfrm>
          <a:prstGeom prst="rect">
            <a:avLst/>
          </a:prstGeom>
        </p:spPr>
        <p:txBody>
          <a:bodyPr vert="horz" lIns="92818" tIns="46410" rIns="92818" bIns="46410" rtlCol="0"/>
          <a:lstStyle>
            <a:lvl1pPr algn="r" fontAlgn="auto">
              <a:spcBef>
                <a:spcPts val="0"/>
              </a:spcBef>
              <a:spcAft>
                <a:spcPts val="0"/>
              </a:spcAft>
              <a:defRPr sz="1200" dirty="0" smtClean="0">
                <a:latin typeface="Arial" pitchFamily="34" charset="0"/>
                <a:cs typeface="Arial" pitchFamily="34" charset="0"/>
              </a:defRPr>
            </a:lvl1pPr>
          </a:lstStyle>
          <a:p>
            <a:pPr>
              <a:defRPr/>
            </a:pPr>
            <a:r>
              <a:rPr lang="en-US"/>
              <a:t>September 2012</a:t>
            </a:r>
          </a:p>
        </p:txBody>
      </p:sp>
      <p:sp>
        <p:nvSpPr>
          <p:cNvPr id="4" name="Footer Placeholder 3"/>
          <p:cNvSpPr>
            <a:spLocks noGrp="1"/>
          </p:cNvSpPr>
          <p:nvPr>
            <p:ph type="ftr" sz="quarter" idx="2"/>
          </p:nvPr>
        </p:nvSpPr>
        <p:spPr>
          <a:xfrm>
            <a:off x="2" y="8772381"/>
            <a:ext cx="2971009" cy="462119"/>
          </a:xfrm>
          <a:prstGeom prst="rect">
            <a:avLst/>
          </a:prstGeom>
        </p:spPr>
        <p:txBody>
          <a:bodyPr vert="horz" lIns="92818" tIns="46410" rIns="92818" bIns="46410" rtlCol="0" anchor="b"/>
          <a:lstStyle>
            <a:lvl1pPr algn="l" fontAlgn="auto">
              <a:spcBef>
                <a:spcPts val="0"/>
              </a:spcBef>
              <a:spcAft>
                <a:spcPts val="0"/>
              </a:spcAft>
              <a:defRPr sz="1200" dirty="0" smtClean="0">
                <a:latin typeface="Arial" pitchFamily="34" charset="0"/>
                <a:cs typeface="Arial" pitchFamily="34" charset="0"/>
              </a:defRPr>
            </a:lvl1pPr>
          </a:lstStyle>
          <a:p>
            <a:pPr>
              <a:defRPr/>
            </a:pPr>
            <a:r>
              <a:rPr lang="en-US"/>
              <a:t>© APA. All Rights Reserved</a:t>
            </a:r>
          </a:p>
        </p:txBody>
      </p:sp>
      <p:sp>
        <p:nvSpPr>
          <p:cNvPr id="6" name="Slide Number Placeholder 5"/>
          <p:cNvSpPr>
            <a:spLocks noGrp="1"/>
          </p:cNvSpPr>
          <p:nvPr>
            <p:ph type="sldNum" sz="quarter" idx="3"/>
          </p:nvPr>
        </p:nvSpPr>
        <p:spPr>
          <a:xfrm>
            <a:off x="3885410" y="8772381"/>
            <a:ext cx="2971009" cy="462119"/>
          </a:xfrm>
          <a:prstGeom prst="rect">
            <a:avLst/>
          </a:prstGeom>
        </p:spPr>
        <p:txBody>
          <a:bodyPr vert="horz" lIns="90944" tIns="45473" rIns="90944" bIns="45473" rtlCol="0" anchor="b"/>
          <a:lstStyle>
            <a:lvl1pPr algn="r">
              <a:defRPr sz="1200"/>
            </a:lvl1pPr>
          </a:lstStyle>
          <a:p>
            <a:pPr>
              <a:defRPr/>
            </a:pPr>
            <a:fld id="{C941EF8D-2D1D-41B0-809E-BC5B4F244ED6}" type="slidenum">
              <a:rPr lang="en-US"/>
              <a:pPr>
                <a:defRPr/>
              </a:pPr>
              <a:t>‹#›</a:t>
            </a:fld>
            <a:endParaRPr lang="en-US" dirty="0"/>
          </a:p>
        </p:txBody>
      </p:sp>
    </p:spTree>
    <p:extLst>
      <p:ext uri="{BB962C8B-B14F-4D97-AF65-F5344CB8AC3E}">
        <p14:creationId xmlns:p14="http://schemas.microsoft.com/office/powerpoint/2010/main" val="18631401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009" cy="462119"/>
          </a:xfrm>
          <a:prstGeom prst="rect">
            <a:avLst/>
          </a:prstGeom>
        </p:spPr>
        <p:txBody>
          <a:bodyPr vert="horz" lIns="92818" tIns="46410" rIns="92818" bIns="46410" rtlCol="0"/>
          <a:lstStyle>
            <a:lvl1pPr algn="l" fontAlgn="auto">
              <a:spcBef>
                <a:spcPts val="0"/>
              </a:spcBef>
              <a:spcAft>
                <a:spcPts val="0"/>
              </a:spcAft>
              <a:defRPr sz="1200" dirty="0" smtClean="0">
                <a:latin typeface="Arial" pitchFamily="34" charset="0"/>
                <a:cs typeface="Arial" pitchFamily="34" charset="0"/>
              </a:defRPr>
            </a:lvl1pPr>
          </a:lstStyle>
          <a:p>
            <a:pPr>
              <a:defRPr/>
            </a:pPr>
            <a:r>
              <a:rPr lang="en-US"/>
              <a:t>ELC Novice Training</a:t>
            </a:r>
          </a:p>
        </p:txBody>
      </p:sp>
      <p:sp>
        <p:nvSpPr>
          <p:cNvPr id="3" name="Date Placeholder 2"/>
          <p:cNvSpPr>
            <a:spLocks noGrp="1"/>
          </p:cNvSpPr>
          <p:nvPr>
            <p:ph type="dt" idx="1"/>
          </p:nvPr>
        </p:nvSpPr>
        <p:spPr>
          <a:xfrm>
            <a:off x="3885410" y="2"/>
            <a:ext cx="2971009" cy="462119"/>
          </a:xfrm>
          <a:prstGeom prst="rect">
            <a:avLst/>
          </a:prstGeom>
        </p:spPr>
        <p:txBody>
          <a:bodyPr vert="horz" lIns="92818" tIns="46410" rIns="92818" bIns="46410" rtlCol="0"/>
          <a:lstStyle>
            <a:lvl1pPr algn="r" fontAlgn="auto">
              <a:spcBef>
                <a:spcPts val="0"/>
              </a:spcBef>
              <a:spcAft>
                <a:spcPts val="0"/>
              </a:spcAft>
              <a:defRPr sz="1200" dirty="0" smtClean="0">
                <a:latin typeface="Arial" pitchFamily="34" charset="0"/>
                <a:cs typeface="Arial" pitchFamily="34" charset="0"/>
              </a:defRPr>
            </a:lvl1pPr>
          </a:lstStyle>
          <a:p>
            <a:pPr>
              <a:defRPr/>
            </a:pPr>
            <a:r>
              <a:rPr lang="en-US"/>
              <a:t>September 2012</a:t>
            </a:r>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2818" tIns="46410" rIns="92818" bIns="46410" rtlCol="0" anchor="ctr"/>
          <a:lstStyle/>
          <a:p>
            <a:pPr lvl="0"/>
            <a:endParaRPr lang="en-US" noProof="0" dirty="0"/>
          </a:p>
        </p:txBody>
      </p:sp>
      <p:sp>
        <p:nvSpPr>
          <p:cNvPr id="5" name="Notes Placeholder 4"/>
          <p:cNvSpPr>
            <a:spLocks noGrp="1"/>
          </p:cNvSpPr>
          <p:nvPr>
            <p:ph type="body" sz="quarter" idx="3"/>
          </p:nvPr>
        </p:nvSpPr>
        <p:spPr>
          <a:xfrm>
            <a:off x="685010" y="4386190"/>
            <a:ext cx="5487981" cy="4157496"/>
          </a:xfrm>
          <a:prstGeom prst="rect">
            <a:avLst/>
          </a:prstGeom>
        </p:spPr>
        <p:txBody>
          <a:bodyPr vert="horz" lIns="92818" tIns="46410" rIns="92818" bIns="4641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 y="8772381"/>
            <a:ext cx="2971009" cy="462119"/>
          </a:xfrm>
          <a:prstGeom prst="rect">
            <a:avLst/>
          </a:prstGeom>
        </p:spPr>
        <p:txBody>
          <a:bodyPr vert="horz" lIns="92818" tIns="46410" rIns="92818" bIns="46410" rtlCol="0" anchor="b"/>
          <a:lstStyle>
            <a:lvl1pPr algn="l" fontAlgn="auto">
              <a:spcBef>
                <a:spcPts val="0"/>
              </a:spcBef>
              <a:spcAft>
                <a:spcPts val="0"/>
              </a:spcAft>
              <a:defRPr sz="800" dirty="0" smtClean="0">
                <a:latin typeface="Arial" pitchFamily="34" charset="0"/>
                <a:cs typeface="Arial" pitchFamily="34" charset="0"/>
              </a:defRPr>
            </a:lvl1pPr>
          </a:lstStyle>
          <a:p>
            <a:pPr>
              <a:defRPr/>
            </a:pPr>
            <a:r>
              <a:rPr lang="en-US"/>
              <a:t>© APA. All Rights Reserved</a:t>
            </a:r>
          </a:p>
        </p:txBody>
      </p:sp>
      <p:sp>
        <p:nvSpPr>
          <p:cNvPr id="7" name="Slide Number Placeholder 6"/>
          <p:cNvSpPr>
            <a:spLocks noGrp="1"/>
          </p:cNvSpPr>
          <p:nvPr>
            <p:ph type="sldNum" sz="quarter" idx="5"/>
          </p:nvPr>
        </p:nvSpPr>
        <p:spPr>
          <a:xfrm>
            <a:off x="3885410" y="8772381"/>
            <a:ext cx="2971009" cy="462119"/>
          </a:xfrm>
          <a:prstGeom prst="rect">
            <a:avLst/>
          </a:prstGeom>
        </p:spPr>
        <p:txBody>
          <a:bodyPr vert="horz" lIns="92818" tIns="46410" rIns="92818" bIns="46410" rtlCol="0" anchor="b"/>
          <a:lstStyle>
            <a:lvl1pPr algn="r" fontAlgn="auto">
              <a:spcBef>
                <a:spcPts val="0"/>
              </a:spcBef>
              <a:spcAft>
                <a:spcPts val="0"/>
              </a:spcAft>
              <a:defRPr sz="1200">
                <a:latin typeface="Arial" pitchFamily="34" charset="0"/>
                <a:cs typeface="Arial" pitchFamily="34" charset="0"/>
              </a:defRPr>
            </a:lvl1pPr>
          </a:lstStyle>
          <a:p>
            <a:pPr>
              <a:defRPr/>
            </a:pPr>
            <a:r>
              <a:rPr lang="en-US" dirty="0"/>
              <a:t>1</a:t>
            </a:r>
          </a:p>
        </p:txBody>
      </p:sp>
    </p:spTree>
    <p:extLst>
      <p:ext uri="{BB962C8B-B14F-4D97-AF65-F5344CB8AC3E}">
        <p14:creationId xmlns:p14="http://schemas.microsoft.com/office/powerpoint/2010/main" val="9947719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normAutofit fontScale="25000" lnSpcReduction="20000"/>
          </a:bodyPr>
          <a:lstStyle/>
          <a:p>
            <a:r>
              <a:rPr lang="en-US" sz="3700" dirty="0">
                <a:latin typeface="Arial" charset="0"/>
                <a:cs typeface="Arial" charset="0"/>
              </a:rPr>
              <a:t>Good morning Everyone.  </a:t>
            </a:r>
            <a:r>
              <a:rPr lang="en-US" sz="3700" dirty="0"/>
              <a:t>Thank you for inviting me to speak with you today. I want to say a special thank you to </a:t>
            </a:r>
            <a:r>
              <a:rPr lang="en-US" sz="3700" dirty="0" err="1"/>
              <a:t>Arpana</a:t>
            </a:r>
            <a:r>
              <a:rPr lang="en-US" sz="3700" dirty="0"/>
              <a:t> Inman for inviting me and bringing advocacy to the forefront of your conference this week.  We are usually competing with other sessions, so I am glad there are so many of you here today. I am also glad that </a:t>
            </a:r>
            <a:r>
              <a:rPr lang="en-US" sz="3700" dirty="0" err="1"/>
              <a:t>Arpana</a:t>
            </a:r>
            <a:r>
              <a:rPr lang="en-US" sz="3700" dirty="0"/>
              <a:t> is going to start her role as one of our 20 Federal Education Advocacy Coordinators this year, so, I also wanted to thank her for her leadership in that role. It’s really a great example of how to take action and </a:t>
            </a:r>
          </a:p>
          <a:p>
            <a:endParaRPr lang="en-US" sz="3700" dirty="0"/>
          </a:p>
          <a:p>
            <a:r>
              <a:rPr lang="en-US" sz="3700" dirty="0" err="1"/>
              <a:t>Arpana</a:t>
            </a:r>
            <a:r>
              <a:rPr lang="en-US" sz="3700" dirty="0"/>
              <a:t> mentioned making it personal- We are faced with many challenges to both the discipline and the practice of psychology. We all have our own perspectives about the challenges, but advocating on behalf of your programs, your profession, your students and your discipline, is an important part of being a leader in your field. </a:t>
            </a:r>
          </a:p>
          <a:p>
            <a:endParaRPr lang="en-US" sz="3700" dirty="0"/>
          </a:p>
          <a:p>
            <a:r>
              <a:rPr lang="en-US" sz="3700" dirty="0"/>
              <a:t>So how is APA addressing your issues of concern and how do we decide what issues to pursue? What have we done for you lately? </a:t>
            </a:r>
          </a:p>
          <a:p>
            <a:endParaRPr lang="en-US" sz="3700" dirty="0"/>
          </a:p>
          <a:p>
            <a:r>
              <a:rPr lang="en-US" sz="3700" dirty="0"/>
              <a:t>I would like to ask how many of you are APA members? </a:t>
            </a:r>
          </a:p>
          <a:p>
            <a:endParaRPr lang="en-US" sz="3700" dirty="0"/>
          </a:p>
          <a:p>
            <a:r>
              <a:rPr lang="en-US" sz="3700" dirty="0"/>
              <a:t>I believe my role is really to help get you thinking of ways that you can get involved in advocacy on behalf.</a:t>
            </a:r>
            <a:endParaRPr lang="en-US" sz="3700" dirty="0">
              <a:latin typeface="Arial" charset="0"/>
              <a:cs typeface="Arial" charset="0"/>
            </a:endParaRPr>
          </a:p>
          <a:p>
            <a:r>
              <a:rPr lang="en-US" sz="3700" dirty="0">
                <a:latin typeface="Arial" charset="0"/>
                <a:cs typeface="Arial" charset="0"/>
              </a:rPr>
              <a:t> </a:t>
            </a:r>
          </a:p>
          <a:p>
            <a:r>
              <a:rPr lang="en-US" sz="3700" dirty="0">
                <a:latin typeface="Arial" charset="0"/>
                <a:cs typeface="Arial" charset="0"/>
              </a:rPr>
              <a:t>I also wanted to acknowledge- three of our own grassroots advocate leaders from the NCSPP ranks- our Federal Education Advocacy Coordinators, (</a:t>
            </a:r>
            <a:r>
              <a:rPr lang="en-US" sz="3700" dirty="0" err="1">
                <a:latin typeface="Arial" charset="0"/>
                <a:cs typeface="Arial" charset="0"/>
              </a:rPr>
              <a:t>Arpana</a:t>
            </a:r>
            <a:r>
              <a:rPr lang="en-US" sz="3700" dirty="0">
                <a:latin typeface="Arial" charset="0"/>
                <a:cs typeface="Arial" charset="0"/>
              </a:rPr>
              <a:t>, Cindy </a:t>
            </a:r>
            <a:r>
              <a:rPr lang="en-US" sz="3700" dirty="0" err="1">
                <a:latin typeface="Arial" charset="0"/>
                <a:cs typeface="Arial" charset="0"/>
              </a:rPr>
              <a:t>Juntunen</a:t>
            </a:r>
            <a:r>
              <a:rPr lang="en-US" sz="3700" dirty="0">
                <a:latin typeface="Arial" charset="0"/>
                <a:cs typeface="Arial" charset="0"/>
              </a:rPr>
              <a:t>)</a:t>
            </a:r>
          </a:p>
          <a:p>
            <a:endParaRPr lang="en-US" sz="3700" dirty="0">
              <a:latin typeface="Arial" charset="0"/>
              <a:cs typeface="Arial" charset="0"/>
            </a:endParaRPr>
          </a:p>
          <a:p>
            <a:r>
              <a:rPr lang="en-US" sz="3700" dirty="0">
                <a:latin typeface="Arial" charset="0"/>
                <a:cs typeface="Arial" charset="0"/>
              </a:rPr>
              <a:t>-I would also like to acknowledge members of our Education Advocacy Trust who have been great supporters of the education legislative agenda and have allowed us to engage in additional political activities.  In fact, do any of you happen to be members of the Education Advocacy Trust? If not, you will learn more about the role of the trust and how your membership and support contributes to psychology’s education advocacy agenda.</a:t>
            </a:r>
          </a:p>
          <a:p>
            <a:r>
              <a:rPr lang="en-US" sz="3700" dirty="0">
                <a:latin typeface="Arial" charset="0"/>
                <a:cs typeface="Arial" charset="0"/>
              </a:rPr>
              <a:t>- As the world’s largest organization representing psychology, you are truly representing not just yourself, but, more than 130,000 psychologists. </a:t>
            </a:r>
          </a:p>
          <a:p>
            <a:endParaRPr lang="en-US" sz="1400" dirty="0">
              <a:latin typeface="Arial" charset="0"/>
              <a:cs typeface="Arial" charset="0"/>
            </a:endParaRPr>
          </a:p>
          <a:p>
            <a:endParaRPr lang="en-US" sz="1400" dirty="0">
              <a:latin typeface="Arial" charset="0"/>
              <a:cs typeface="Arial" charset="0"/>
            </a:endParaRPr>
          </a:p>
          <a:p>
            <a:endParaRPr lang="en-US" sz="1400" dirty="0">
              <a:latin typeface="Arial" charset="0"/>
              <a:cs typeface="Arial" charset="0"/>
            </a:endParaRPr>
          </a:p>
        </p:txBody>
      </p:sp>
    </p:spTree>
    <p:extLst>
      <p:ext uri="{BB962C8B-B14F-4D97-AF65-F5344CB8AC3E}">
        <p14:creationId xmlns:p14="http://schemas.microsoft.com/office/powerpoint/2010/main" val="322693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1938" tIns="45969" rIns="91938" bIns="45969" anchor="b"/>
          <a:lstStyle/>
          <a:p>
            <a:pPr algn="r"/>
            <a:fld id="{3EAEBD52-4EAF-427B-845F-08CC9EDDC4DC}" type="slidenum">
              <a:rPr lang="en-US"/>
              <a:pPr algn="r"/>
              <a:t>10</a:t>
            </a:fld>
            <a:endParaRPr lang="en-US"/>
          </a:p>
        </p:txBody>
      </p:sp>
      <p:sp>
        <p:nvSpPr>
          <p:cNvPr id="58370"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58371" name="Rectangle 3"/>
          <p:cNvSpPr>
            <a:spLocks noGrp="1" noChangeArrowheads="1"/>
          </p:cNvSpPr>
          <p:nvPr>
            <p:ph type="body" idx="1"/>
          </p:nvPr>
        </p:nvSpPr>
        <p:spPr bwMode="auto">
          <a:xfrm>
            <a:off x="892253" y="4384612"/>
            <a:ext cx="5057676" cy="4157496"/>
          </a:xfrm>
          <a:noFill/>
        </p:spPr>
        <p:txBody>
          <a:bodyPr wrap="square" lIns="91938" tIns="45969" rIns="91938" bIns="45969" numCol="1" anchor="t" anchorCtr="0" compatLnSpc="1">
            <a:prstTxWarp prst="textNoShape">
              <a:avLst/>
            </a:prstTxWarp>
          </a:bodyPr>
          <a:lstStyle/>
          <a:p>
            <a:r>
              <a:rPr lang="en-US" b="1" dirty="0" smtClean="0">
                <a:latin typeface="Arial" charset="0"/>
                <a:cs typeface="Arial" charset="0"/>
              </a:rPr>
              <a:t>So, that’s the why– and I will give you more info on the what and how, as that is just one example of the work we do on behalf of the discipline and practice of psychology.</a:t>
            </a:r>
          </a:p>
          <a:p>
            <a:r>
              <a:rPr lang="en-US" b="1" dirty="0" smtClean="0">
                <a:latin typeface="Arial" charset="0"/>
                <a:cs typeface="Arial" charset="0"/>
              </a:rPr>
              <a:t>While a national organization can be active at the federal level, there are certainly lots of issues happening at the state level and the local level that we do no have the resources to monitor or impact. </a:t>
            </a:r>
          </a:p>
          <a:p>
            <a:endParaRPr lang="en-US" b="1" dirty="0">
              <a:latin typeface="Arial" charset="0"/>
              <a:cs typeface="Arial" charset="0"/>
            </a:endParaRPr>
          </a:p>
          <a:p>
            <a:r>
              <a:rPr lang="en-US" b="1" dirty="0" smtClean="0">
                <a:latin typeface="Arial" charset="0"/>
                <a:cs typeface="Arial" charset="0"/>
              </a:rPr>
              <a:t>Some of you may be members of your state psych. Association, and I encourage you to be involved. As Congress has been unable to accomplish much the past few years, there is a lot of activity in the states and your state psych. Association is often paying attention to those issues that are impacting the practice of psychology. </a:t>
            </a:r>
          </a:p>
          <a:p>
            <a:endParaRPr lang="en-US" b="1" dirty="0">
              <a:latin typeface="Arial" charset="0"/>
              <a:cs typeface="Arial" charset="0"/>
            </a:endParaRPr>
          </a:p>
          <a:p>
            <a:endParaRPr lang="en-US" b="1" dirty="0" smtClean="0">
              <a:latin typeface="Arial" charset="0"/>
              <a:cs typeface="Arial" charset="0"/>
            </a:endParaRPr>
          </a:p>
        </p:txBody>
      </p:sp>
    </p:spTree>
    <p:extLst>
      <p:ext uri="{BB962C8B-B14F-4D97-AF65-F5344CB8AC3E}">
        <p14:creationId xmlns:p14="http://schemas.microsoft.com/office/powerpoint/2010/main" val="259998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2808" tIns="46405" rIns="92808" bIns="46405" anchor="b"/>
          <a:lstStyle/>
          <a:p>
            <a:pPr algn="r"/>
            <a:fld id="{24F62B03-4416-4E00-B4FF-D58402354A0E}" type="slidenum">
              <a:rPr lang="en-US"/>
              <a:pPr algn="r"/>
              <a:t>11</a:t>
            </a:fld>
            <a:endParaRPr lang="en-US"/>
          </a:p>
        </p:txBody>
      </p:sp>
      <p:sp>
        <p:nvSpPr>
          <p:cNvPr id="29698"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29699" name="Rectangle 3"/>
          <p:cNvSpPr>
            <a:spLocks noGrp="1" noChangeArrowheads="1"/>
          </p:cNvSpPr>
          <p:nvPr>
            <p:ph type="body" idx="1"/>
          </p:nvPr>
        </p:nvSpPr>
        <p:spPr bwMode="auto">
          <a:xfrm>
            <a:off x="892253" y="4383036"/>
            <a:ext cx="5057676" cy="4159072"/>
          </a:xfrm>
          <a:noFill/>
        </p:spPr>
        <p:txBody>
          <a:bodyPr wrap="square" lIns="92808" tIns="46405" rIns="92808" bIns="46405" numCol="1" anchor="t" anchorCtr="0" compatLnSpc="1">
            <a:prstTxWarp prst="textNoShape">
              <a:avLst/>
            </a:prstTxWarp>
          </a:bodyPr>
          <a:lstStyle/>
          <a:p>
            <a:pPr eaLnBrk="1" hangingPunct="1"/>
            <a:r>
              <a:rPr lang="en-US" b="1" dirty="0" smtClean="0">
                <a:latin typeface="Arial" charset="0"/>
                <a:cs typeface="Arial" charset="0"/>
              </a:rPr>
              <a:t>KAREN</a:t>
            </a:r>
          </a:p>
          <a:p>
            <a:pPr eaLnBrk="1" hangingPunct="1"/>
            <a:endParaRPr lang="en-US" dirty="0" smtClean="0">
              <a:latin typeface="Arial" charset="0"/>
              <a:cs typeface="Arial" charset="0"/>
            </a:endParaRPr>
          </a:p>
          <a:p>
            <a:pPr eaLnBrk="1" hangingPunct="1"/>
            <a:r>
              <a:rPr lang="en-US" dirty="0" smtClean="0">
                <a:latin typeface="Arial" charset="0"/>
                <a:cs typeface="Arial" charset="0"/>
              </a:rPr>
              <a:t>I</a:t>
            </a:r>
            <a:r>
              <a:rPr lang="en-US" baseline="0" dirty="0" smtClean="0">
                <a:latin typeface="Arial" charset="0"/>
                <a:cs typeface="Arial" charset="0"/>
              </a:rPr>
              <a:t> am now going to give you a brief overview of </a:t>
            </a:r>
            <a:r>
              <a:rPr lang="en-US" dirty="0" smtClean="0">
                <a:latin typeface="Arial" charset="0"/>
                <a:cs typeface="Arial" charset="0"/>
              </a:rPr>
              <a:t>APA’s government relations operations,</a:t>
            </a:r>
            <a:r>
              <a:rPr lang="en-US" baseline="0" dirty="0" smtClean="0">
                <a:latin typeface="Arial" charset="0"/>
                <a:cs typeface="Arial" charset="0"/>
              </a:rPr>
              <a:t> which</a:t>
            </a:r>
            <a:r>
              <a:rPr lang="en-US" dirty="0" smtClean="0">
                <a:latin typeface="Arial" charset="0"/>
                <a:cs typeface="Arial" charset="0"/>
              </a:rPr>
              <a:t> is the largest &amp; most visible national presence advocating for psychology. APA</a:t>
            </a:r>
            <a:r>
              <a:rPr lang="en-US" baseline="0" dirty="0" smtClean="0">
                <a:latin typeface="Arial" charset="0"/>
                <a:cs typeface="Arial" charset="0"/>
              </a:rPr>
              <a:t> represents more than 130,000 psychologists, including scientists, practitioners, educators, students, and affiliates. Each of our members has their own personal interests and expertise, so our job is really to harness that knowledge, energy and commitment into pursuing a coherent advocacy agenda.  </a:t>
            </a:r>
            <a:endParaRPr lang="en-US" dirty="0" smtClean="0">
              <a:latin typeface="Arial" charset="0"/>
              <a:cs typeface="Arial" charset="0"/>
            </a:endParaRPr>
          </a:p>
        </p:txBody>
      </p:sp>
    </p:spTree>
    <p:extLst>
      <p:ext uri="{BB962C8B-B14F-4D97-AF65-F5344CB8AC3E}">
        <p14:creationId xmlns:p14="http://schemas.microsoft.com/office/powerpoint/2010/main" val="336934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APA doing- across our Directorate’s, to advance psychology through advocacy? Our mission is broader than my portfolio and we are both deep and wide and the APA mission is to “</a:t>
            </a:r>
            <a:endParaRPr lang="en-US" baseline="0" dirty="0" smtClean="0"/>
          </a:p>
          <a:p>
            <a:r>
              <a:rPr lang="en-US" baseline="0" dirty="0" smtClean="0"/>
              <a:t>Our vision statement and strategic plan embraces APA as an effective champion of the application of psychology to promote human rights, health, well-being, and dignity. Our core values explicitly include social justice as well. </a:t>
            </a:r>
          </a:p>
          <a:p>
            <a:r>
              <a:rPr lang="en-US" dirty="0"/>
              <a:t>APA is the world's largest publisher of psychological science — publishing over </a:t>
            </a:r>
            <a:r>
              <a:rPr lang="en-US" b="1" dirty="0"/>
              <a:t>75 scholarly journals, 75 scholarly books </a:t>
            </a:r>
            <a:r>
              <a:rPr lang="en-US" dirty="0"/>
              <a:t>and references each year, and creating/distributing seven scholarly databases of psychological knowledge and information. We also have well-developed campaigns to inform the public, including the </a:t>
            </a:r>
            <a:r>
              <a:rPr lang="en-US" b="1" dirty="0"/>
              <a:t>Psychology: Science in Action, Mind/Body Health and Healthy Workplace programs. </a:t>
            </a:r>
            <a:endParaRPr lang="en-US" b="1" dirty="0" smtClean="0"/>
          </a:p>
          <a:p>
            <a:r>
              <a:rPr lang="en-US" dirty="0" smtClean="0"/>
              <a:t>We </a:t>
            </a:r>
            <a:r>
              <a:rPr lang="en-US" dirty="0"/>
              <a:t>advocate vigorously for the use of knowledge from psychological science in the public policy process and for the allocation of resources to scientific research, education and access to health care. These programs are highly valued by the membership as documented in membership surveys</a:t>
            </a:r>
            <a:r>
              <a:rPr lang="en-US" dirty="0" smtClean="0"/>
              <a:t>.</a:t>
            </a:r>
          </a:p>
          <a:p>
            <a:r>
              <a:rPr lang="en-US" dirty="0" smtClean="0"/>
              <a:t>APA </a:t>
            </a:r>
            <a:r>
              <a:rPr lang="en-US" dirty="0"/>
              <a:t>Practice Organization (APAPO</a:t>
            </a:r>
            <a:r>
              <a:rPr lang="en-US" dirty="0" smtClean="0"/>
              <a:t>), was created  </a:t>
            </a:r>
            <a:r>
              <a:rPr lang="en-US" dirty="0"/>
              <a:t>to advance the professional interests of </a:t>
            </a:r>
            <a:r>
              <a:rPr lang="en-US" i="1" dirty="0"/>
              <a:t>psychologists</a:t>
            </a:r>
            <a:r>
              <a:rPr lang="en-US" dirty="0"/>
              <a:t>. APAPO is an important mechanism to promote guild interests and it needs our support, but its viability also rests on the respect that society holds for the discipline and profession </a:t>
            </a:r>
            <a:r>
              <a:rPr lang="en-US" dirty="0" smtClean="0"/>
              <a:t>itself.</a:t>
            </a:r>
            <a:endParaRPr lang="en-US" dirty="0"/>
          </a:p>
        </p:txBody>
      </p:sp>
    </p:spTree>
    <p:extLst>
      <p:ext uri="{BB962C8B-B14F-4D97-AF65-F5344CB8AC3E}">
        <p14:creationId xmlns:p14="http://schemas.microsoft.com/office/powerpoint/2010/main" val="75919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2808" tIns="46405" rIns="92808" bIns="46405" anchor="b"/>
          <a:lstStyle/>
          <a:p>
            <a:pPr algn="r"/>
            <a:fld id="{DC46A3C0-4746-492A-84FD-86745D0029E7}" type="slidenum">
              <a:rPr lang="en-US"/>
              <a:pPr algn="r"/>
              <a:t>13</a:t>
            </a:fld>
            <a:endParaRPr lang="en-US"/>
          </a:p>
        </p:txBody>
      </p:sp>
      <p:sp>
        <p:nvSpPr>
          <p:cNvPr id="80898"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80899" name="Rectangle 3"/>
          <p:cNvSpPr>
            <a:spLocks noGrp="1" noChangeArrowheads="1"/>
          </p:cNvSpPr>
          <p:nvPr>
            <p:ph type="body" idx="1"/>
          </p:nvPr>
        </p:nvSpPr>
        <p:spPr bwMode="auto">
          <a:xfrm>
            <a:off x="892253" y="4383036"/>
            <a:ext cx="5057676" cy="4159072"/>
          </a:xfrm>
          <a:noFill/>
        </p:spPr>
        <p:txBody>
          <a:bodyPr wrap="square" lIns="92808" tIns="46405" rIns="92808" bIns="46405" numCol="1" anchor="t" anchorCtr="0" compatLnSpc="1">
            <a:prstTxWarp prst="textNoShape">
              <a:avLst/>
            </a:prstTxWarp>
          </a:bodyPr>
          <a:lstStyle/>
          <a:p>
            <a:pPr eaLnBrk="1" hangingPunct="1"/>
            <a:r>
              <a:rPr lang="en-US" dirty="0" smtClean="0">
                <a:latin typeface="Arial" charset="0"/>
                <a:cs typeface="Arial" charset="0"/>
              </a:rPr>
              <a:t>-There are three branches of the U.S. federal government, including the Executive, Judicial, and Legislative branches</a:t>
            </a:r>
          </a:p>
          <a:p>
            <a:pPr eaLnBrk="1" hangingPunct="1"/>
            <a:endParaRPr lang="en-US" dirty="0" smtClean="0">
              <a:latin typeface="Arial" charset="0"/>
              <a:cs typeface="Arial" charset="0"/>
            </a:endParaRPr>
          </a:p>
          <a:p>
            <a:pPr eaLnBrk="1" hangingPunct="1"/>
            <a:r>
              <a:rPr lang="en-US" dirty="0" smtClean="0">
                <a:latin typeface="Arial" charset="0"/>
                <a:cs typeface="Arial" charset="0"/>
              </a:rPr>
              <a:t>-The Executive Branch of Government is led by the President, and includes the Vice President, the cabinet, and the federal agencies and departments</a:t>
            </a:r>
          </a:p>
          <a:p>
            <a:pPr eaLnBrk="1" hangingPunct="1"/>
            <a:endParaRPr lang="en-US" dirty="0" smtClean="0">
              <a:latin typeface="Arial" charset="0"/>
              <a:cs typeface="Arial" charset="0"/>
            </a:endParaRPr>
          </a:p>
          <a:p>
            <a:pPr eaLnBrk="1" hangingPunct="1"/>
            <a:r>
              <a:rPr lang="en-US" dirty="0" smtClean="0">
                <a:latin typeface="Arial" charset="0"/>
                <a:cs typeface="Arial" charset="0"/>
              </a:rPr>
              <a:t>-The Judicial branch of the federal government is responsible for the federal court system; appointees to the federal bench serve for life or until they voluntarily resign or retire; federal courts rule on the meaning of laws, how they’re applied, and if they violate the Constitution</a:t>
            </a:r>
          </a:p>
          <a:p>
            <a:pPr eaLnBrk="1" hangingPunct="1"/>
            <a:endParaRPr lang="en-US" dirty="0" smtClean="0">
              <a:latin typeface="Arial" charset="0"/>
              <a:cs typeface="Arial" charset="0"/>
            </a:endParaRPr>
          </a:p>
          <a:p>
            <a:pPr eaLnBrk="1" hangingPunct="1"/>
            <a:r>
              <a:rPr lang="en-US" dirty="0" smtClean="0">
                <a:latin typeface="Arial" charset="0"/>
                <a:cs typeface="Arial" charset="0"/>
              </a:rPr>
              <a:t>-But, today we’re going to focus on the Legislative branch of the federal government – Congress.</a:t>
            </a:r>
          </a:p>
          <a:p>
            <a:pPr eaLnBrk="1" hangingPunct="1">
              <a:lnSpc>
                <a:spcPct val="75000"/>
              </a:lnSpc>
            </a:pPr>
            <a:endParaRPr lang="en-US"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30700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When we say we work with the Executive Branch, we each take the primary lead on many of the agencies and Departments impact the science, discipline, or practice of psychology. </a:t>
            </a: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7E5B02-9D49-4845-85A6-E98E1FFF4F73}"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Tree>
    <p:extLst>
      <p:ext uri="{BB962C8B-B14F-4D97-AF65-F5344CB8AC3E}">
        <p14:creationId xmlns:p14="http://schemas.microsoft.com/office/powerpoint/2010/main" val="235213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So- How do we work with Congress and how can you get involved? </a:t>
            </a:r>
          </a:p>
          <a:p>
            <a:endParaRPr lang="en-US" dirty="0">
              <a:latin typeface="Arial" charset="0"/>
              <a:cs typeface="Arial" charset="0"/>
            </a:endParaRPr>
          </a:p>
          <a:p>
            <a:r>
              <a:rPr lang="en-US" dirty="0" smtClean="0">
                <a:latin typeface="Arial" charset="0"/>
                <a:cs typeface="Arial" charset="0"/>
              </a:rPr>
              <a:t>How many of you have heard of the Garett Lee Smith Memorial Act?  12 years ago, my colleague jenny Smulson worked closely with Louise Douce, Sherry Benton and others in the Counseling Psychology community to take an idea and turn that into a federal program to support college counseling centers and improve campus based youth suicide prevention programs. </a:t>
            </a:r>
          </a:p>
        </p:txBody>
      </p:sp>
    </p:spTree>
    <p:extLst>
      <p:ext uri="{BB962C8B-B14F-4D97-AF65-F5344CB8AC3E}">
        <p14:creationId xmlns:p14="http://schemas.microsoft.com/office/powerpoint/2010/main" val="277709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1938" tIns="45969" rIns="91938" bIns="45969" anchor="b"/>
          <a:lstStyle/>
          <a:p>
            <a:pPr algn="r"/>
            <a:fld id="{A441D27A-D76B-40E1-9C0F-46EF51017F50}" type="slidenum">
              <a:rPr lang="en-US"/>
              <a:pPr algn="r"/>
              <a:t>16</a:t>
            </a:fld>
            <a:endParaRPr lang="en-US"/>
          </a:p>
        </p:txBody>
      </p:sp>
      <p:sp>
        <p:nvSpPr>
          <p:cNvPr id="103426"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103427" name="Rectangle 3"/>
          <p:cNvSpPr>
            <a:spLocks noGrp="1" noChangeArrowheads="1"/>
          </p:cNvSpPr>
          <p:nvPr>
            <p:ph type="body" idx="1"/>
          </p:nvPr>
        </p:nvSpPr>
        <p:spPr bwMode="auto">
          <a:xfrm>
            <a:off x="892253" y="4384612"/>
            <a:ext cx="5057676" cy="4157496"/>
          </a:xfrm>
          <a:noFill/>
        </p:spPr>
        <p:txBody>
          <a:bodyPr wrap="square" lIns="91938" tIns="45969" rIns="91938" bIns="45969" numCol="1" anchor="t" anchorCtr="0" compatLnSpc="1">
            <a:prstTxWarp prst="textNoShape">
              <a:avLst/>
            </a:prstTxWarp>
          </a:bodyPr>
          <a:lstStyle/>
          <a:p>
            <a:pPr marL="170568" indent="-170568" eaLnBrk="1" hangingPunct="1"/>
            <a:r>
              <a:rPr lang="en-US" dirty="0" smtClean="0">
                <a:solidFill>
                  <a:srgbClr val="FF0000"/>
                </a:solidFill>
                <a:latin typeface="Arial" charset="0"/>
                <a:cs typeface="Arial" charset="0"/>
              </a:rPr>
              <a:t>-Four of the nine sitting Justices have joined the Supreme Court since 2005: Chief Justice John Roberts (2005), Associate Justice Samuel Alito (2006), Associate Justice Sonia Sotomayor (2009), Associate Justice Elena Kagan (2010)</a:t>
            </a:r>
          </a:p>
          <a:p>
            <a:pPr marL="170568" indent="-170568" eaLnBrk="1" hangingPunct="1"/>
            <a:endParaRPr lang="en-US" dirty="0" smtClean="0">
              <a:solidFill>
                <a:srgbClr val="FF0000"/>
              </a:solidFill>
              <a:latin typeface="Arial" charset="0"/>
              <a:cs typeface="Arial" charset="0"/>
            </a:endParaRPr>
          </a:p>
          <a:p>
            <a:pPr marL="170568" indent="-170568" eaLnBrk="1" hangingPunct="1"/>
            <a:r>
              <a:rPr lang="en-US" dirty="0" smtClean="0">
                <a:solidFill>
                  <a:srgbClr val="FF0000"/>
                </a:solidFill>
                <a:latin typeface="Arial" charset="0"/>
                <a:cs typeface="Arial" charset="0"/>
              </a:rPr>
              <a:t>-Three women currently sit on the Supreme Court, an all-time record for the Court.</a:t>
            </a:r>
          </a:p>
        </p:txBody>
      </p:sp>
    </p:spTree>
    <p:extLst>
      <p:ext uri="{BB962C8B-B14F-4D97-AF65-F5344CB8AC3E}">
        <p14:creationId xmlns:p14="http://schemas.microsoft.com/office/powerpoint/2010/main" val="2450813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F48D0FF-155A-43C5-8574-DAF14B6D5C77}" type="slidenum">
              <a:rPr lang="en-US" smtClean="0">
                <a:solidFill>
                  <a:prstClr val="black"/>
                </a:solidFill>
                <a:cs typeface="Arial" charset="0"/>
              </a:rPr>
              <a:pPr/>
              <a:t>17</a:t>
            </a:fld>
            <a:endParaRPr lang="en-US" smtClean="0">
              <a:solidFill>
                <a:prstClr val="black"/>
              </a:solidFill>
              <a:cs typeface="Arial" charset="0"/>
            </a:endParaRPr>
          </a:p>
        </p:txBody>
      </p:sp>
      <p:sp>
        <p:nvSpPr>
          <p:cNvPr id="107522" name="Rectangle 2"/>
          <p:cNvSpPr>
            <a:spLocks noGrp="1" noRot="1" noChangeAspect="1" noChangeArrowheads="1" noTextEdit="1"/>
          </p:cNvSpPr>
          <p:nvPr>
            <p:ph type="sldImg"/>
          </p:nvPr>
        </p:nvSpPr>
        <p:spPr bwMode="auto">
          <a:xfrm>
            <a:off x="1104900" y="681038"/>
            <a:ext cx="4632325" cy="3475037"/>
          </a:xfrm>
          <a:noFill/>
          <a:ln>
            <a:solidFill>
              <a:srgbClr val="000000"/>
            </a:solidFill>
            <a:miter lim="800000"/>
            <a:headEnd/>
            <a:tailEnd/>
          </a:ln>
        </p:spPr>
      </p:sp>
      <p:sp>
        <p:nvSpPr>
          <p:cNvPr id="107523" name="Rectangle 3"/>
          <p:cNvSpPr>
            <a:spLocks noGrp="1" noChangeArrowheads="1"/>
          </p:cNvSpPr>
          <p:nvPr>
            <p:ph type="body" idx="1"/>
          </p:nvPr>
        </p:nvSpPr>
        <p:spPr bwMode="auto">
          <a:xfrm>
            <a:off x="892253" y="4383036"/>
            <a:ext cx="5057676" cy="4157496"/>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One</a:t>
            </a:r>
            <a:r>
              <a:rPr lang="en-US" baseline="0" dirty="0" smtClean="0">
                <a:latin typeface="Arial" charset="0"/>
                <a:cs typeface="Arial" charset="0"/>
              </a:rPr>
              <a:t> of the historical ways that APA supports psychology is through the judicial branch as well, either at the district court or Supreme Court levels. </a:t>
            </a:r>
          </a:p>
          <a:p>
            <a:pPr eaLnBrk="1" hangingPunct="1"/>
            <a:r>
              <a:rPr lang="en-US" baseline="0" dirty="0" smtClean="0">
                <a:latin typeface="Arial" charset="0"/>
                <a:cs typeface="Arial" charset="0"/>
              </a:rPr>
              <a:t>These briefs could address a civil rights issue, affirmative action, the death penalty, or even reimbursement for mental health services, </a:t>
            </a:r>
            <a:r>
              <a:rPr lang="en-US" dirty="0" smtClean="0">
                <a:latin typeface="Arial" charset="0"/>
                <a:cs typeface="Arial" charset="0"/>
              </a:rPr>
              <a:t>APA has</a:t>
            </a:r>
            <a:r>
              <a:rPr lang="en-US" baseline="0" dirty="0" smtClean="0">
                <a:latin typeface="Arial" charset="0"/>
                <a:cs typeface="Arial" charset="0"/>
              </a:rPr>
              <a:t> submitted amicus briefs to weigh in on issues where psychology and psychological science should be considered in determining what laws are constitutional or perhaps deserve to be overturned in the face of scientific evidence. </a:t>
            </a:r>
          </a:p>
          <a:p>
            <a:pPr eaLnBrk="1" hangingPunct="1"/>
            <a:r>
              <a:rPr lang="en-US" baseline="0" dirty="0" smtClean="0">
                <a:latin typeface="Arial" charset="0"/>
                <a:cs typeface="Arial" charset="0"/>
              </a:rPr>
              <a:t>All of these can be found on the APA website. </a:t>
            </a:r>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r>
              <a:rPr lang="en-US" dirty="0" smtClean="0">
                <a:latin typeface="Arial" charset="0"/>
                <a:cs typeface="Arial" charset="0"/>
              </a:rPr>
              <a:t>-Note: A link to all briefs APA has filed can be found at the top of this slide or at: http://www.apa.org/about/offices/ogc/amicus/index-issues.aspx </a:t>
            </a:r>
          </a:p>
          <a:p>
            <a:pPr eaLnBrk="1" hangingPunct="1"/>
            <a:endParaRPr lang="en-US" dirty="0" smtClean="0">
              <a:latin typeface="Arial" charset="0"/>
              <a:cs typeface="Arial" charset="0"/>
            </a:endParaRPr>
          </a:p>
          <a:p>
            <a:pPr eaLnBrk="1" hangingPunct="1"/>
            <a:r>
              <a:rPr lang="en-US" dirty="0" smtClean="0">
                <a:latin typeface="Arial" charset="0"/>
                <a:cs typeface="Arial" charset="0"/>
              </a:rPr>
              <a:t>While APA engages</a:t>
            </a:r>
            <a:r>
              <a:rPr lang="en-US" baseline="0" dirty="0" smtClean="0">
                <a:latin typeface="Arial" charset="0"/>
                <a:cs typeface="Arial" charset="0"/>
              </a:rPr>
              <a:t> in this level of advocacy on behalf of psychology and human welfare, t</a:t>
            </a:r>
            <a:r>
              <a:rPr lang="en-US" dirty="0" smtClean="0">
                <a:latin typeface="Arial" charset="0"/>
                <a:cs typeface="Arial" charset="0"/>
              </a:rPr>
              <a:t>oday we are going to be talking more about our advocacy with the legislative</a:t>
            </a:r>
            <a:r>
              <a:rPr lang="en-US" baseline="0" dirty="0" smtClean="0">
                <a:latin typeface="Arial" charset="0"/>
                <a:cs typeface="Arial" charset="0"/>
              </a:rPr>
              <a:t> branch and executive</a:t>
            </a:r>
            <a:r>
              <a:rPr lang="en-US" dirty="0" smtClean="0">
                <a:latin typeface="Arial" charset="0"/>
                <a:cs typeface="Arial" charset="0"/>
              </a:rPr>
              <a:t> branch</a:t>
            </a:r>
            <a:r>
              <a:rPr lang="en-US" dirty="0">
                <a:latin typeface="Arial" charset="0"/>
                <a:cs typeface="Arial" charset="0"/>
              </a:rPr>
              <a:t>.</a:t>
            </a:r>
            <a:endParaRPr lang="en-US" dirty="0" smtClean="0">
              <a:latin typeface="Arial" charset="0"/>
              <a:cs typeface="Arial" charset="0"/>
            </a:endParaRPr>
          </a:p>
        </p:txBody>
      </p:sp>
    </p:spTree>
    <p:extLst>
      <p:ext uri="{BB962C8B-B14F-4D97-AF65-F5344CB8AC3E}">
        <p14:creationId xmlns:p14="http://schemas.microsoft.com/office/powerpoint/2010/main" val="2131126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000" dirty="0">
                <a:latin typeface="Arial" charset="0"/>
                <a:cs typeface="Arial" charset="0"/>
              </a:rPr>
              <a:t>Where is the Advocacy at APA? Everywhere… </a:t>
            </a:r>
          </a:p>
          <a:p>
            <a:r>
              <a:rPr lang="en-US" sz="1000" dirty="0">
                <a:latin typeface="Arial" charset="0"/>
                <a:cs typeface="Arial" charset="0"/>
              </a:rPr>
              <a:t>There are 4 Advocacy Offices for science, public interest, education and Practice.  </a:t>
            </a:r>
            <a:r>
              <a:rPr lang="en-US" sz="1000" dirty="0" err="1">
                <a:latin typeface="Arial" charset="0"/>
                <a:cs typeface="Arial" charset="0"/>
              </a:rPr>
              <a:t>lwhereas</a:t>
            </a:r>
            <a:r>
              <a:rPr lang="en-US" sz="1000" dirty="0">
                <a:latin typeface="Arial" charset="0"/>
                <a:cs typeface="Arial" charset="0"/>
              </a:rPr>
              <a:t> the APA Practice Organization GRO lobbies at both state and federal on issues impacting practice, such as reimbursement. We do work collaboratively on a number of issues as well, including Medicaid reimbursement for training of interns and fellows, or on cross-cutting topics of interest to all of us. </a:t>
            </a:r>
          </a:p>
          <a:p>
            <a:endParaRPr lang="en-US" sz="1000" dirty="0">
              <a:latin typeface="Arial" charset="0"/>
              <a:cs typeface="Arial" charset="0"/>
            </a:endParaRPr>
          </a:p>
          <a:p>
            <a:r>
              <a:rPr lang="en-US" sz="1000" dirty="0">
                <a:latin typeface="Arial" charset="0"/>
                <a:cs typeface="Arial" charset="0"/>
              </a:rPr>
              <a:t>How We Do It: Advocacy can Be looked as a 3 pronged stool- Education/Lobbying/and Political Activities </a:t>
            </a:r>
          </a:p>
          <a:p>
            <a:r>
              <a:rPr lang="en-US" sz="1000" dirty="0">
                <a:latin typeface="Arial" charset="0"/>
                <a:cs typeface="Arial" charset="0"/>
              </a:rPr>
              <a:t>GRO staff engage with both the Legislative Branch and the Executive Branch, advocating for the inclusion of psychology in federal programs and ensuring psychologists are included at the table by the federal agencies that administer those programs. </a:t>
            </a:r>
          </a:p>
          <a:p>
            <a:endParaRPr lang="en-US" sz="1000" dirty="0">
              <a:latin typeface="Arial" charset="0"/>
              <a:cs typeface="Arial" charset="0"/>
            </a:endParaRPr>
          </a:p>
          <a:p>
            <a:r>
              <a:rPr lang="en-US" sz="1000" dirty="0">
                <a:latin typeface="Arial" charset="0"/>
                <a:cs typeface="Arial" charset="0"/>
              </a:rPr>
              <a:t>We do this in 3 ways: </a:t>
            </a:r>
          </a:p>
          <a:p>
            <a:r>
              <a:rPr lang="en-US" sz="1000" dirty="0">
                <a:latin typeface="Arial" charset="0"/>
                <a:cs typeface="Arial" charset="0"/>
              </a:rPr>
              <a:t>-GRO staff spend a lot of time educating Members of Congress, their staff and federal officials about the role of psychologists and contributions of psychology and psychological science to a range of issues, including education, substance use and addiction, health disparities, child development, veterans mental health and chronic illness and suicide prevention. </a:t>
            </a:r>
          </a:p>
          <a:p>
            <a:endParaRPr lang="en-US" sz="1000" dirty="0">
              <a:latin typeface="Arial" charset="0"/>
              <a:cs typeface="Arial" charset="0"/>
            </a:endParaRPr>
          </a:p>
          <a:p>
            <a:r>
              <a:rPr lang="en-US" sz="1000" dirty="0">
                <a:latin typeface="Arial" charset="0"/>
                <a:cs typeface="Arial" charset="0"/>
              </a:rPr>
              <a:t>-We cross the boundary from education to lobbying when we have a specific bill or program that we want their support for or commitment to provide funding for. We lobby Congress either directly or indirectly through coalitions of organizations with similar legislative goals. </a:t>
            </a:r>
          </a:p>
          <a:p>
            <a:endParaRPr lang="en-US" sz="1000" dirty="0">
              <a:latin typeface="Arial" charset="0"/>
              <a:cs typeface="Arial" charset="0"/>
            </a:endParaRPr>
          </a:p>
          <a:p>
            <a:pPr marL="170541" indent="-170541">
              <a:buFontTx/>
              <a:buChar char="-"/>
            </a:pPr>
            <a:r>
              <a:rPr lang="en-US" sz="1000" dirty="0">
                <a:latin typeface="Arial" charset="0"/>
                <a:cs typeface="Arial" charset="0"/>
              </a:rPr>
              <a:t>We also lobby through our grassroots network, as Members of Congress are more interested in what You, their constituents, are concerned about than me or other APA staff, our grassroots network is critical to GRO advocacy initiatives and we will request &amp; coordinate contacts by constituent psychologists with Members of Congress or federal agency officials (i.e. the Executive Branch).</a:t>
            </a:r>
          </a:p>
          <a:p>
            <a:pPr marL="170541" indent="-170541">
              <a:buFontTx/>
              <a:buChar char="-"/>
            </a:pPr>
            <a:endParaRPr lang="en-US" sz="1000" dirty="0">
              <a:latin typeface="Arial" charset="0"/>
              <a:cs typeface="Arial" charset="0"/>
            </a:endParaRPr>
          </a:p>
          <a:p>
            <a:r>
              <a:rPr lang="en-US" sz="1000" dirty="0">
                <a:latin typeface="Arial" charset="0"/>
                <a:cs typeface="Arial" charset="0"/>
              </a:rPr>
              <a:t>--Finally, as already noted, since APA is a 501 (C)(3) that is prohibited from political giving, the Education Advocacy Trust (EDAT) was established as part of the Practice Organization, which is a (C)(6), to allow ED GRO staff to promote &amp; engage in political activities (e.g., fundraisers, receptions).</a:t>
            </a:r>
          </a:p>
          <a:p>
            <a:r>
              <a:rPr lang="en-US" sz="1000" dirty="0">
                <a:latin typeface="Arial" charset="0"/>
                <a:cs typeface="Arial" charset="0"/>
              </a:rPr>
              <a:t>APA Practice Organization (APAPO), was created  to advance the professional interests of psychologists. APAPO is an important mechanism to promote guild interests and it needs our support, but its viability also rests on the respect that society holds for the discipline and profession itself.</a:t>
            </a:r>
          </a:p>
          <a:p>
            <a:endParaRPr lang="en-US" sz="1000" dirty="0">
              <a:latin typeface="Arial" charset="0"/>
              <a:cs typeface="Arial" charset="0"/>
            </a:endParaRPr>
          </a:p>
        </p:txBody>
      </p:sp>
    </p:spTree>
    <p:extLst>
      <p:ext uri="{BB962C8B-B14F-4D97-AF65-F5344CB8AC3E}">
        <p14:creationId xmlns:p14="http://schemas.microsoft.com/office/powerpoint/2010/main" val="2754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the Education Advocacy Trust</a:t>
            </a:r>
            <a:r>
              <a:rPr lang="en-US" baseline="0" dirty="0" smtClean="0"/>
              <a:t> is our companion organization, legally under the APA Practice Organization, that allows to complement our grassroots efforts with additional efforts in political advocacy. Just to give you an example of how that works- we spend most of our time bringing in constituents to talk about issues of importance, campus suicide, etc. but, there are some members who would go beyond the call of duty for us and we want to keep those folks in office and having those relationships ongoing is helpful so that when we pick up the phone and need something, they are responsive, they understand our issues, and we can help support those champions. It also enables us to work with the APAPO political action committee so that we can not only help you support these champions, but, enable us to broaden that from one member a year, to perhaps 10… mind you, there are 535 Members of Congress.</a:t>
            </a:r>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t>19</a:t>
            </a:fld>
            <a:endParaRPr lang="en-US" dirty="0"/>
          </a:p>
        </p:txBody>
      </p:sp>
    </p:spTree>
    <p:extLst>
      <p:ext uri="{BB962C8B-B14F-4D97-AF65-F5344CB8AC3E}">
        <p14:creationId xmlns:p14="http://schemas.microsoft.com/office/powerpoint/2010/main" val="87193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have enjoyed our more interactive advocacy training sessions either here at CCPTP or at APA’s Education Leadership Conference. I won’t be getting in the weeds of how to meet with your Member of Congress, but, taking a 30,000 foot view of the changing landscape of advocacy and hopefully giving you some ideas about how you can take the next step. I would really like everyone to get 3 things from today- Why, What and How? </a:t>
            </a:r>
          </a:p>
          <a:p>
            <a:pPr marL="227388" indent="-227388">
              <a:buAutoNum type="arabicParenR"/>
            </a:pPr>
            <a:r>
              <a:rPr lang="en-US" dirty="0" smtClean="0"/>
              <a:t>Understand Why You Need to Be Involved</a:t>
            </a:r>
          </a:p>
          <a:p>
            <a:pPr marL="227388" indent="-227388">
              <a:buAutoNum type="arabicParenR"/>
            </a:pPr>
            <a:r>
              <a:rPr lang="en-US" dirty="0" smtClean="0"/>
              <a:t>Understand What APA has done for you lately</a:t>
            </a:r>
          </a:p>
          <a:p>
            <a:pPr marL="227388" indent="-227388">
              <a:buAutoNum type="arabicParenR"/>
            </a:pPr>
            <a:r>
              <a:rPr lang="en-US" dirty="0" smtClean="0"/>
              <a:t>How Can you Go back and Add it to your Already Full To-Do List? </a:t>
            </a:r>
          </a:p>
          <a:p>
            <a:pPr marL="227388" indent="-227388">
              <a:buAutoNum type="arabicParenR"/>
            </a:pPr>
            <a:r>
              <a:rPr lang="en-US" dirty="0" smtClean="0"/>
              <a:t>Who- if not you? And When? If not you, then who? If not now, then when? </a:t>
            </a:r>
            <a:endParaRPr lang="en-US" dirty="0"/>
          </a:p>
          <a:p>
            <a:endParaRPr lang="en-US" dirty="0" smtClean="0"/>
          </a:p>
          <a:p>
            <a:endParaRPr lang="en-US" dirty="0"/>
          </a:p>
        </p:txBody>
      </p:sp>
    </p:spTree>
    <p:extLst>
      <p:ext uri="{BB962C8B-B14F-4D97-AF65-F5344CB8AC3E}">
        <p14:creationId xmlns:p14="http://schemas.microsoft.com/office/powerpoint/2010/main" val="371573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2808" tIns="46405" rIns="92808" bIns="46405" anchor="b"/>
          <a:lstStyle/>
          <a:p>
            <a:pPr algn="r"/>
            <a:fld id="{B1B6A9CC-B9AA-4037-B4BC-A3D8E4489317}" type="slidenum">
              <a:rPr lang="en-US"/>
              <a:pPr algn="r"/>
              <a:t>20</a:t>
            </a:fld>
            <a:endParaRPr lang="en-US"/>
          </a:p>
        </p:txBody>
      </p:sp>
      <p:sp>
        <p:nvSpPr>
          <p:cNvPr id="33794"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33795" name="Rectangle 3"/>
          <p:cNvSpPr>
            <a:spLocks noGrp="1" noChangeArrowheads="1"/>
          </p:cNvSpPr>
          <p:nvPr>
            <p:ph type="body" idx="1"/>
          </p:nvPr>
        </p:nvSpPr>
        <p:spPr bwMode="auto">
          <a:xfrm>
            <a:off x="892253" y="4383036"/>
            <a:ext cx="5057676" cy="4159072"/>
          </a:xfrm>
          <a:noFill/>
        </p:spPr>
        <p:txBody>
          <a:bodyPr wrap="square" lIns="92808" tIns="46405" rIns="92808" bIns="46405" numCol="1" anchor="t" anchorCtr="0" compatLnSpc="1">
            <a:prstTxWarp prst="textNoShape">
              <a:avLst/>
            </a:prstTxWarp>
          </a:bodyPr>
          <a:lstStyle/>
          <a:p>
            <a:pPr eaLnBrk="1" hangingPunct="1"/>
            <a:r>
              <a:rPr lang="en-US" dirty="0" smtClean="0">
                <a:latin typeface="Arial" charset="0"/>
                <a:cs typeface="Arial" charset="0"/>
              </a:rPr>
              <a:t>- The</a:t>
            </a:r>
            <a:r>
              <a:rPr lang="en-US" baseline="0" dirty="0" smtClean="0">
                <a:latin typeface="Arial" charset="0"/>
                <a:cs typeface="Arial" charset="0"/>
              </a:rPr>
              <a:t> </a:t>
            </a:r>
            <a:r>
              <a:rPr lang="en-US" dirty="0" smtClean="0">
                <a:latin typeface="Arial" charset="0"/>
                <a:cs typeface="Arial" charset="0"/>
              </a:rPr>
              <a:t>goals of the Education GRO are </a:t>
            </a:r>
            <a:r>
              <a:rPr lang="en-US" baseline="0" dirty="0" smtClean="0">
                <a:latin typeface="Arial" charset="0"/>
                <a:cs typeface="Arial" charset="0"/>
              </a:rPr>
              <a:t>to </a:t>
            </a:r>
            <a:r>
              <a:rPr lang="en-US" dirty="0" smtClean="0">
                <a:latin typeface="Arial" charset="0"/>
                <a:cs typeface="Arial" charset="0"/>
              </a:rPr>
              <a:t>increase federal support for psychology education &amp; training AND promote the application of psychology to teaching &amp; learning. </a:t>
            </a:r>
          </a:p>
        </p:txBody>
      </p:sp>
    </p:spTree>
    <p:extLst>
      <p:ext uri="{BB962C8B-B14F-4D97-AF65-F5344CB8AC3E}">
        <p14:creationId xmlns:p14="http://schemas.microsoft.com/office/powerpoint/2010/main" val="3040491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aseline="0" dirty="0" smtClean="0"/>
          </a:p>
          <a:p>
            <a:r>
              <a:rPr lang="en-US" baseline="0" dirty="0" smtClean="0"/>
              <a:t>Was we mentioned in the spring, with the unprecedented increase to GPE in January from $3 million to $6.9 million:</a:t>
            </a:r>
          </a:p>
          <a:p>
            <a:endParaRPr lang="en-US" baseline="0" dirty="0" smtClean="0"/>
          </a:p>
          <a:p>
            <a:pPr marL="227383" indent="-227383">
              <a:buAutoNum type="arabicParenR"/>
            </a:pPr>
            <a:r>
              <a:rPr lang="en-US" baseline="0" dirty="0" smtClean="0"/>
              <a:t>HRSA was able to fund 24 new GPE grants in June of 2014. By December,</a:t>
            </a:r>
            <a:r>
              <a:rPr lang="en-US" dirty="0" smtClean="0"/>
              <a:t> Congress included another </a:t>
            </a:r>
            <a:r>
              <a:rPr lang="en-US" dirty="0" err="1" smtClean="0"/>
              <a:t>milliong</a:t>
            </a:r>
            <a:r>
              <a:rPr lang="en-US" dirty="0" smtClean="0"/>
              <a:t> to $7.9 million for </a:t>
            </a:r>
            <a:endParaRPr lang="en-US" baseline="0" dirty="0" smtClean="0"/>
          </a:p>
          <a:p>
            <a:endParaRPr lang="en-US" baseline="0" dirty="0" smtClean="0"/>
          </a:p>
          <a:p>
            <a:r>
              <a:rPr lang="en-US" baseline="0" dirty="0" smtClean="0"/>
              <a:t>2) HRSA was also in charge of implementing the workforce component of the President’s Now is the Time initiative to focus on expanding access to mental health services for transitional-age youth, adolescents, children and their families who are at risk and have developed an emotional or mental disorders. </a:t>
            </a:r>
          </a:p>
          <a:p>
            <a:endParaRPr lang="en-US" baseline="0" dirty="0" smtClean="0"/>
          </a:p>
          <a:p>
            <a:r>
              <a:rPr lang="en-US" dirty="0" smtClean="0"/>
              <a:t>3) The Campus</a:t>
            </a:r>
            <a:r>
              <a:rPr lang="en-US" baseline="0" dirty="0" smtClean="0"/>
              <a:t> Suicide Prevention programs administered by SAMHSA, provides more than $6 million in support programs across the country to expand their suicide prevention efforts and Jenny will talk more about that. </a:t>
            </a:r>
          </a:p>
          <a:p>
            <a:endParaRPr lang="en-US" baseline="0" dirty="0" smtClean="0"/>
          </a:p>
          <a:p>
            <a:r>
              <a:rPr lang="en-US" baseline="0" dirty="0" smtClean="0"/>
              <a:t>4) As we rely on an engaged grassroots Federal Education Advocacy Coordinators Network, we were also able to expand our grassroots to reach an additional 50 programs</a:t>
            </a:r>
          </a:p>
          <a:p>
            <a:endParaRPr lang="en-US" baseline="0" dirty="0" smtClean="0"/>
          </a:p>
          <a:p>
            <a:r>
              <a:rPr lang="en-US" baseline="0" dirty="0" smtClean="0"/>
              <a:t>5) We made about 220 visits with Congress on GPE funding this year, which also provides a time to explain more about the role of health service psychologists in integrated care settings. </a:t>
            </a:r>
          </a:p>
          <a:p>
            <a:endParaRPr lang="en-US" baseline="0" dirty="0" smtClean="0"/>
          </a:p>
          <a:p>
            <a:r>
              <a:rPr lang="en-US" baseline="0" dirty="0" smtClean="0"/>
              <a:t>6) We try activate our grassroots network when the timing is right, which is wasn’t for much of the year given Congress’ agenda. But when we did send out an alert, the network send 1,400 messages to Congress</a:t>
            </a:r>
          </a:p>
          <a:p>
            <a:endParaRPr lang="en-US" baseline="0" dirty="0" smtClean="0"/>
          </a:p>
          <a:p>
            <a:r>
              <a:rPr lang="en-US" baseline="0" dirty="0" smtClean="0"/>
              <a:t>7) These grassroots efforts are complemented by all of our contributors to the Education Advocacy Trust, which permits us to engage in more political activities and is a crucial part of our efforts. After the visits have been made and after the action alert, it allows us to go to a fundraiser for those individual appropriators or members. In the past year, I was able to attend events for Rep. Mike Honda and Rosa DeLauro, both serve on the House appropriations subcommittee as well as help organize the fundraising dinner that we had during ELC with Nita Lowey, the most senior Democrat on the full Appropriations Committee. Building those relationships is critical to reinforcing our messages and we hope you all continue to support the important work of the trust. </a:t>
            </a:r>
          </a:p>
          <a:p>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t>21</a:t>
            </a:fld>
            <a:endParaRPr lang="en-US" dirty="0"/>
          </a:p>
        </p:txBody>
      </p:sp>
    </p:spTree>
    <p:extLst>
      <p:ext uri="{BB962C8B-B14F-4D97-AF65-F5344CB8AC3E}">
        <p14:creationId xmlns:p14="http://schemas.microsoft.com/office/powerpoint/2010/main" val="303734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Primer on College</a:t>
            </a:r>
            <a:r>
              <a:rPr lang="en-US" baseline="0" dirty="0" smtClean="0"/>
              <a:t> Student Mental Health” is complete!  It has been widely distributed by each of our three organizations, has been picked up in Inside Higher Ed and will be shared through ACE’s  President to President newsletter.  </a:t>
            </a:r>
          </a:p>
          <a:p>
            <a:r>
              <a:rPr lang="en-US" baseline="0" dirty="0" smtClean="0"/>
              <a:t> </a:t>
            </a:r>
            <a:endParaRPr lang="en-US" dirty="0" smtClean="0"/>
          </a:p>
          <a:p>
            <a:r>
              <a:rPr lang="en-US" dirty="0" smtClean="0"/>
              <a:t>This “Partnership” Initiative with the American Council on Education (ACE), the Student Affairs Administrators in Higher Education (NASPA)  and APA began</a:t>
            </a:r>
            <a:r>
              <a:rPr lang="en-US" baseline="0" dirty="0" smtClean="0"/>
              <a:t> at the urging of the VP of the United States during the WH conference on mental health held last June (3013) – and attended by Dr. Anderson</a:t>
            </a:r>
            <a:r>
              <a:rPr lang="en-US" dirty="0" smtClean="0"/>
              <a:t>.  It</a:t>
            </a:r>
            <a:r>
              <a:rPr lang="en-US" baseline="0" dirty="0" smtClean="0"/>
              <a:t> reviews current trends in college mental health, identifies emerging issues and highlights “readiness to learn” and how mental health is integral to readiness and college completion and success. </a:t>
            </a:r>
            <a:endParaRPr lang="en-US" dirty="0" smtClean="0"/>
          </a:p>
          <a:p>
            <a:r>
              <a:rPr lang="en-US" dirty="0" smtClean="0"/>
              <a:t> </a:t>
            </a:r>
          </a:p>
          <a:p>
            <a:r>
              <a:rPr lang="en-US" dirty="0" smtClean="0"/>
              <a:t>Education GRO staff worked</a:t>
            </a:r>
            <a:r>
              <a:rPr lang="en-US" baseline="0" dirty="0" smtClean="0"/>
              <a:t> with </a:t>
            </a:r>
            <a:r>
              <a:rPr lang="en-US" dirty="0" smtClean="0"/>
              <a:t>key APA advisors Drs. Louise Douce, Jan </a:t>
            </a:r>
            <a:r>
              <a:rPr lang="en-US" dirty="0" err="1" smtClean="0"/>
              <a:t>collins-Eaglin</a:t>
            </a:r>
            <a:r>
              <a:rPr lang="en-US" dirty="0" smtClean="0"/>
              <a:t>, and Dan Jones, along with colleagues from NASPA and ACE.  </a:t>
            </a:r>
          </a:p>
          <a:p>
            <a:endParaRPr lang="en-US" dirty="0" smtClean="0"/>
          </a:p>
          <a:p>
            <a:r>
              <a:rPr lang="en-US" dirty="0" smtClean="0"/>
              <a:t>Happy</a:t>
            </a:r>
            <a:r>
              <a:rPr lang="en-US" baseline="0" dirty="0" smtClean="0"/>
              <a:t> to see it complete and accessible to college and university leaders. </a:t>
            </a:r>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t>22</a:t>
            </a:fld>
            <a:endParaRPr lang="en-US" dirty="0"/>
          </a:p>
        </p:txBody>
      </p:sp>
    </p:spTree>
    <p:extLst>
      <p:ext uri="{BB962C8B-B14F-4D97-AF65-F5344CB8AC3E}">
        <p14:creationId xmlns:p14="http://schemas.microsoft.com/office/powerpoint/2010/main" val="3883736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ED GRO represents APA as part of the Higher Education Mental Health Alliance (HEMHA)  along with a representative from Division 17 -- APA hosted the annual HEMHA meeting during convention.  Informed and engaging discussion among member groups about advancing college mental health.  </a:t>
            </a:r>
          </a:p>
          <a:p>
            <a:endParaRPr lang="en-US" baseline="0" dirty="0" smtClean="0"/>
          </a:p>
          <a:p>
            <a:r>
              <a:rPr lang="en-US" baseline="0" dirty="0" smtClean="0"/>
              <a:t>-In addition, thanks to Division 17, there was also a convention session on a new publication - </a:t>
            </a:r>
            <a:r>
              <a:rPr lang="en-US" baseline="0" dirty="0" err="1" smtClean="0"/>
              <a:t>Postvention</a:t>
            </a:r>
            <a:r>
              <a:rPr lang="en-US" baseline="0" dirty="0" smtClean="0"/>
              <a:t>:  A Guide for Response to Suicide and Disaster on College Campuses which is being developed by HEMHA.   It will likely be released in the coming month.  You can check on the HEMHA website for more information about the </a:t>
            </a:r>
            <a:r>
              <a:rPr lang="en-US" baseline="0" dirty="0" err="1" smtClean="0"/>
              <a:t>Postvention</a:t>
            </a:r>
            <a:r>
              <a:rPr lang="en-US" baseline="0" dirty="0" smtClean="0"/>
              <a:t> guide as well as another terrific publication:  </a:t>
            </a:r>
            <a:r>
              <a:rPr lang="en-US" dirty="0" smtClean="0">
                <a:effectLst/>
              </a:rPr>
              <a:t>“Balancing Safety and Support on Campus”  A guide for Campus Teams.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t>23</a:t>
            </a:fld>
            <a:endParaRPr lang="en-US" dirty="0"/>
          </a:p>
        </p:txBody>
      </p:sp>
    </p:spTree>
    <p:extLst>
      <p:ext uri="{BB962C8B-B14F-4D97-AF65-F5344CB8AC3E}">
        <p14:creationId xmlns:p14="http://schemas.microsoft.com/office/powerpoint/2010/main" val="424116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625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353" fontAlgn="base">
              <a:spcBef>
                <a:spcPct val="0"/>
              </a:spcBef>
              <a:spcAft>
                <a:spcPct val="0"/>
              </a:spcAft>
            </a:pPr>
            <a:fld id="{C89A4552-F7CC-42D6-8B1E-9A32EB7F31B3}" type="slidenum">
              <a:rPr lang="en-US" smtClean="0">
                <a:latin typeface="Arial" charset="0"/>
                <a:cs typeface="Arial" charset="0"/>
              </a:rPr>
              <a:pPr defTabSz="929353" fontAlgn="base">
                <a:spcBef>
                  <a:spcPct val="0"/>
                </a:spcBef>
                <a:spcAft>
                  <a:spcPct val="0"/>
                </a:spcAft>
              </a:pPr>
              <a:t>25</a:t>
            </a:fld>
            <a:endParaRPr lang="en-US" smtClean="0">
              <a:latin typeface="Arial" charset="0"/>
              <a:cs typeface="Arial" charset="0"/>
            </a:endParaRPr>
          </a:p>
        </p:txBody>
      </p:sp>
      <p:sp>
        <p:nvSpPr>
          <p:cNvPr id="39938" name="Rectangle 2"/>
          <p:cNvSpPr>
            <a:spLocks noGrp="1" noRot="1" noChangeAspect="1" noChangeArrowheads="1" noTextEdit="1"/>
          </p:cNvSpPr>
          <p:nvPr>
            <p:ph type="sldImg"/>
          </p:nvPr>
        </p:nvSpPr>
        <p:spPr bwMode="auto">
          <a:xfrm>
            <a:off x="1104900" y="681038"/>
            <a:ext cx="4632325" cy="3475037"/>
          </a:xfrm>
          <a:noFill/>
          <a:ln>
            <a:solidFill>
              <a:srgbClr val="000000"/>
            </a:solidFill>
            <a:miter lim="800000"/>
            <a:headEnd/>
            <a:tailEnd/>
          </a:ln>
        </p:spPr>
      </p:sp>
      <p:sp>
        <p:nvSpPr>
          <p:cNvPr id="39939" name="Rectangle 3"/>
          <p:cNvSpPr>
            <a:spLocks noGrp="1" noChangeArrowheads="1"/>
          </p:cNvSpPr>
          <p:nvPr>
            <p:ph type="body" idx="1"/>
          </p:nvPr>
        </p:nvSpPr>
        <p:spPr bwMode="auto">
          <a:xfrm>
            <a:off x="892253" y="4383036"/>
            <a:ext cx="5057676" cy="4157496"/>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Hosting briefings on the psychological and behavioral research portfolios at </a:t>
            </a:r>
          </a:p>
          <a:p>
            <a:pPr eaLnBrk="1" hangingPunct="1"/>
            <a:r>
              <a:rPr lang="en-US" dirty="0" smtClean="0">
                <a:latin typeface="Arial" charset="0"/>
                <a:cs typeface="Arial" charset="0"/>
              </a:rPr>
              <a:t>NIH</a:t>
            </a:r>
          </a:p>
          <a:p>
            <a:pPr eaLnBrk="1" hangingPunct="1"/>
            <a:r>
              <a:rPr lang="en-US" dirty="0" smtClean="0">
                <a:latin typeface="Arial" charset="0"/>
                <a:cs typeface="Arial" charset="0"/>
              </a:rPr>
              <a:t>NSF</a:t>
            </a:r>
          </a:p>
          <a:p>
            <a:pPr eaLnBrk="1" hangingPunct="1"/>
            <a:r>
              <a:rPr lang="en-US" dirty="0" smtClean="0">
                <a:latin typeface="Arial" charset="0"/>
                <a:cs typeface="Arial" charset="0"/>
              </a:rPr>
              <a:t>Protecting Peer Review and not Political Review of Research Grants </a:t>
            </a:r>
          </a:p>
        </p:txBody>
      </p:sp>
    </p:spTree>
    <p:extLst>
      <p:ext uri="{BB962C8B-B14F-4D97-AF65-F5344CB8AC3E}">
        <p14:creationId xmlns:p14="http://schemas.microsoft.com/office/powerpoint/2010/main" val="375331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2808" tIns="46405" rIns="92808" bIns="46405" anchor="b"/>
          <a:lstStyle/>
          <a:p>
            <a:pPr algn="r"/>
            <a:fld id="{B04A22B7-FA52-4A54-BBCE-49D28DD4BC3A}" type="slidenum">
              <a:rPr lang="en-US"/>
              <a:pPr algn="r"/>
              <a:t>26</a:t>
            </a:fld>
            <a:endParaRPr lang="en-US"/>
          </a:p>
        </p:txBody>
      </p:sp>
      <p:sp>
        <p:nvSpPr>
          <p:cNvPr id="37890"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37891" name="Rectangle 3"/>
          <p:cNvSpPr>
            <a:spLocks noGrp="1" noChangeArrowheads="1"/>
          </p:cNvSpPr>
          <p:nvPr>
            <p:ph type="body" idx="1"/>
          </p:nvPr>
        </p:nvSpPr>
        <p:spPr bwMode="auto">
          <a:xfrm>
            <a:off x="892253" y="4383036"/>
            <a:ext cx="5057676" cy="4159072"/>
          </a:xfrm>
          <a:noFill/>
        </p:spPr>
        <p:txBody>
          <a:bodyPr wrap="square" lIns="92808" tIns="46405" rIns="92808" bIns="46405" numCol="1" anchor="t" anchorCtr="0" compatLnSpc="1">
            <a:prstTxWarp prst="textNoShape">
              <a:avLst/>
            </a:prstTxWarp>
          </a:bodyPr>
          <a:lstStyle/>
          <a:p>
            <a:pPr eaLnBrk="1" hangingPunct="1"/>
            <a:r>
              <a:rPr lang="en-US" smtClean="0">
                <a:latin typeface="Arial" charset="0"/>
                <a:cs typeface="Arial" charset="0"/>
              </a:rPr>
              <a:t>The Public Interest Government Relations Office works on issues impacting underserved populations, including the groups listed on this slide.  Many of these underserved populations are also represented by programmatic offices and committees in the Public Interest Directorate.  </a:t>
            </a:r>
          </a:p>
        </p:txBody>
      </p:sp>
    </p:spTree>
    <p:extLst>
      <p:ext uri="{BB962C8B-B14F-4D97-AF65-F5344CB8AC3E}">
        <p14:creationId xmlns:p14="http://schemas.microsoft.com/office/powerpoint/2010/main" val="169697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353" fontAlgn="base">
              <a:spcBef>
                <a:spcPct val="0"/>
              </a:spcBef>
              <a:spcAft>
                <a:spcPct val="0"/>
              </a:spcAft>
            </a:pPr>
            <a:fld id="{4618B4F3-AC85-4153-957D-A0AD37ECA6F8}" type="slidenum">
              <a:rPr lang="en-US" smtClean="0">
                <a:latin typeface="Arial" charset="0"/>
                <a:cs typeface="Arial" charset="0"/>
              </a:rPr>
              <a:pPr defTabSz="929353" fontAlgn="base">
                <a:spcBef>
                  <a:spcPct val="0"/>
                </a:spcBef>
                <a:spcAft>
                  <a:spcPct val="0"/>
                </a:spcAft>
              </a:pPr>
              <a:t>27</a:t>
            </a:fld>
            <a:endParaRPr lang="en-US" smtClean="0">
              <a:latin typeface="Arial" charset="0"/>
              <a:cs typeface="Arial" charset="0"/>
            </a:endParaRPr>
          </a:p>
        </p:txBody>
      </p:sp>
      <p:sp>
        <p:nvSpPr>
          <p:cNvPr id="41986" name="Rectangle 2"/>
          <p:cNvSpPr>
            <a:spLocks noGrp="1" noRot="1" noChangeAspect="1" noChangeArrowheads="1" noTextEdit="1"/>
          </p:cNvSpPr>
          <p:nvPr>
            <p:ph type="sldImg"/>
          </p:nvPr>
        </p:nvSpPr>
        <p:spPr bwMode="auto">
          <a:xfrm>
            <a:off x="1104900" y="681038"/>
            <a:ext cx="4632325" cy="3475037"/>
          </a:xfrm>
          <a:noFill/>
          <a:ln>
            <a:solidFill>
              <a:srgbClr val="000000"/>
            </a:solidFill>
            <a:miter lim="800000"/>
            <a:headEnd/>
            <a:tailEnd/>
          </a:ln>
        </p:spPr>
      </p:sp>
      <p:sp>
        <p:nvSpPr>
          <p:cNvPr id="41987" name="Rectangle 3"/>
          <p:cNvSpPr>
            <a:spLocks noGrp="1" noChangeArrowheads="1"/>
          </p:cNvSpPr>
          <p:nvPr>
            <p:ph type="body" idx="1"/>
          </p:nvPr>
        </p:nvSpPr>
        <p:spPr bwMode="auto">
          <a:xfrm>
            <a:off x="892253" y="4383036"/>
            <a:ext cx="5057676" cy="4157496"/>
          </a:xfrm>
          <a:noFill/>
        </p:spPr>
        <p:txBody>
          <a:bodyPr wrap="square" numCol="1" anchor="t" anchorCtr="0" compatLnSpc="1">
            <a:prstTxWarp prst="textNoShape">
              <a:avLst/>
            </a:prstTxWarp>
          </a:bodyPr>
          <a:lstStyle/>
          <a:p>
            <a:pPr marL="227388" indent="-227388" eaLnBrk="1" hangingPunct="1">
              <a:buAutoNum type="arabicParenR"/>
            </a:pPr>
            <a:r>
              <a:rPr lang="en-US" dirty="0" smtClean="0">
                <a:latin typeface="Arial" charset="0"/>
                <a:cs typeface="Arial" charset="0"/>
              </a:rPr>
              <a:t>Medicare Reimbursement </a:t>
            </a:r>
          </a:p>
          <a:p>
            <a:pPr marL="227388" indent="-227388" eaLnBrk="1" hangingPunct="1">
              <a:buAutoNum type="arabicParenR"/>
            </a:pPr>
            <a:r>
              <a:rPr lang="en-US" dirty="0" smtClean="0">
                <a:latin typeface="Arial" charset="0"/>
                <a:cs typeface="Arial" charset="0"/>
              </a:rPr>
              <a:t>Medicare Health and Behavior Codes</a:t>
            </a:r>
          </a:p>
          <a:p>
            <a:pPr marL="227388" indent="-227388" eaLnBrk="1" hangingPunct="1">
              <a:buAutoNum type="arabicParenR"/>
            </a:pPr>
            <a:r>
              <a:rPr lang="en-US" dirty="0" smtClean="0">
                <a:latin typeface="Arial" charset="0"/>
                <a:cs typeface="Arial" charset="0"/>
              </a:rPr>
              <a:t>Medicare “Physician Definition” legislation</a:t>
            </a:r>
          </a:p>
          <a:p>
            <a:pPr marL="227388" indent="-227388" eaLnBrk="1" hangingPunct="1">
              <a:buAutoNum type="arabicParenR"/>
            </a:pPr>
            <a:r>
              <a:rPr lang="en-US" dirty="0" smtClean="0">
                <a:latin typeface="Arial" charset="0"/>
                <a:cs typeface="Arial" charset="0"/>
              </a:rPr>
              <a:t>Medicare Behavioral Health IT incentive legislation</a:t>
            </a:r>
          </a:p>
          <a:p>
            <a:pPr marL="227388" indent="-227388" eaLnBrk="1" hangingPunct="1">
              <a:buAutoNum type="arabicParenR"/>
            </a:pPr>
            <a:r>
              <a:rPr lang="en-US" dirty="0">
                <a:latin typeface="Arial" charset="0"/>
                <a:cs typeface="Arial" charset="0"/>
              </a:rPr>
              <a:t>Sustainable Growth Rate Repeal</a:t>
            </a:r>
          </a:p>
          <a:p>
            <a:pPr marL="227388" indent="-227388" eaLnBrk="1" hangingPunct="1">
              <a:buAutoNum type="arabicParenR"/>
            </a:pPr>
            <a:r>
              <a:rPr lang="en-US" dirty="0">
                <a:latin typeface="Arial" charset="0"/>
                <a:cs typeface="Arial" charset="0"/>
              </a:rPr>
              <a:t>State Advocacy </a:t>
            </a:r>
            <a:r>
              <a:rPr lang="en-US" dirty="0" smtClean="0">
                <a:latin typeface="Arial" charset="0"/>
                <a:cs typeface="Arial" charset="0"/>
              </a:rPr>
              <a:t>through the State Psych. Associations </a:t>
            </a:r>
            <a:endParaRPr lang="en-US" dirty="0">
              <a:latin typeface="Arial" charset="0"/>
              <a:cs typeface="Arial" charset="0"/>
            </a:endParaRPr>
          </a:p>
          <a:p>
            <a:pPr eaLnBrk="1" hangingPunct="1"/>
            <a:endParaRPr lang="en-US" dirty="0" smtClean="0">
              <a:latin typeface="Arial" charset="0"/>
              <a:cs typeface="Arial" charset="0"/>
            </a:endParaRPr>
          </a:p>
          <a:p>
            <a:pPr eaLnBrk="1" hangingPunct="1"/>
            <a:r>
              <a:rPr lang="en-US" dirty="0" smtClean="0">
                <a:latin typeface="Arial" charset="0"/>
                <a:cs typeface="Arial" charset="0"/>
              </a:rPr>
              <a:t>Work with Centers for Medicare and Medicaid Services in the Executive Branch and Congress on reimbursement for practicing psychologists. </a:t>
            </a:r>
          </a:p>
        </p:txBody>
      </p:sp>
    </p:spTree>
    <p:extLst>
      <p:ext uri="{BB962C8B-B14F-4D97-AF65-F5344CB8AC3E}">
        <p14:creationId xmlns:p14="http://schemas.microsoft.com/office/powerpoint/2010/main" val="246132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353" fontAlgn="base">
              <a:spcBef>
                <a:spcPct val="0"/>
              </a:spcBef>
              <a:spcAft>
                <a:spcPct val="0"/>
              </a:spcAft>
            </a:pPr>
            <a:fld id="{5360E0C4-053E-4980-BAAF-22D92B6AF017}" type="slidenum">
              <a:rPr lang="en-US" smtClean="0">
                <a:latin typeface="Arial" charset="0"/>
                <a:cs typeface="Arial" charset="0"/>
              </a:rPr>
              <a:pPr defTabSz="929353" fontAlgn="base">
                <a:spcBef>
                  <a:spcPct val="0"/>
                </a:spcBef>
                <a:spcAft>
                  <a:spcPct val="0"/>
                </a:spcAft>
              </a:pPr>
              <a:t>28</a:t>
            </a:fld>
            <a:endParaRPr lang="en-US" smtClean="0">
              <a:latin typeface="Arial" charset="0"/>
              <a:cs typeface="Arial" charset="0"/>
            </a:endParaRPr>
          </a:p>
        </p:txBody>
      </p:sp>
      <p:sp>
        <p:nvSpPr>
          <p:cNvPr id="35842" name="Rectangle 2"/>
          <p:cNvSpPr>
            <a:spLocks noGrp="1" noRot="1" noChangeAspect="1" noChangeArrowheads="1" noTextEdit="1"/>
          </p:cNvSpPr>
          <p:nvPr>
            <p:ph type="sldImg"/>
          </p:nvPr>
        </p:nvSpPr>
        <p:spPr bwMode="auto">
          <a:xfrm>
            <a:off x="1104900" y="681038"/>
            <a:ext cx="4632325" cy="3475037"/>
          </a:xfrm>
          <a:noFill/>
          <a:ln>
            <a:solidFill>
              <a:srgbClr val="000000"/>
            </a:solidFill>
            <a:miter lim="800000"/>
            <a:headEnd/>
            <a:tailEnd/>
          </a:ln>
        </p:spPr>
      </p:sp>
      <p:sp>
        <p:nvSpPr>
          <p:cNvPr id="35843" name="Rectangle 3"/>
          <p:cNvSpPr>
            <a:spLocks noGrp="1" noChangeArrowheads="1"/>
          </p:cNvSpPr>
          <p:nvPr>
            <p:ph type="body" idx="1"/>
          </p:nvPr>
        </p:nvSpPr>
        <p:spPr bwMode="auto">
          <a:xfrm>
            <a:off x="892253" y="4383036"/>
            <a:ext cx="5057676" cy="4157496"/>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So how do we</a:t>
            </a:r>
            <a:r>
              <a:rPr lang="en-US" baseline="0" dirty="0" smtClean="0">
                <a:latin typeface="Arial" charset="0"/>
                <a:cs typeface="Arial" charset="0"/>
              </a:rPr>
              <a:t> decide what issues to support? </a:t>
            </a:r>
            <a:r>
              <a:rPr lang="en-US" dirty="0" smtClean="0">
                <a:latin typeface="Arial" charset="0"/>
                <a:cs typeface="Arial" charset="0"/>
              </a:rPr>
              <a:t>- </a:t>
            </a:r>
          </a:p>
          <a:p>
            <a:pPr eaLnBrk="1" hangingPunct="1"/>
            <a:r>
              <a:rPr lang="en-US" dirty="0" smtClean="0">
                <a:latin typeface="Arial" charset="0"/>
                <a:cs typeface="Arial" charset="0"/>
              </a:rPr>
              <a:t>As</a:t>
            </a:r>
            <a:r>
              <a:rPr lang="en-US" baseline="0" dirty="0" smtClean="0">
                <a:latin typeface="Arial" charset="0"/>
                <a:cs typeface="Arial" charset="0"/>
              </a:rPr>
              <a:t> we have limited time and resources and we are confronted with new policy issues all the time, we do have a l</a:t>
            </a:r>
            <a:r>
              <a:rPr lang="en-US" dirty="0" smtClean="0">
                <a:latin typeface="Arial" charset="0"/>
                <a:cs typeface="Arial" charset="0"/>
              </a:rPr>
              <a:t>ist of criteria to determine advocacy priorities:</a:t>
            </a:r>
          </a:p>
          <a:p>
            <a:pPr marL="746033" lvl="1" indent="-285343" eaLnBrk="1" hangingPunct="1">
              <a:buFontTx/>
              <a:buChar char="•"/>
            </a:pPr>
            <a:r>
              <a:rPr lang="en-US" dirty="0" smtClean="0">
                <a:latin typeface="Arial" charset="0"/>
              </a:rPr>
              <a:t>Is the issue consistent with APA’s mission and strategic plan</a:t>
            </a:r>
          </a:p>
          <a:p>
            <a:pPr marL="746033" lvl="1" indent="-285343" eaLnBrk="1" hangingPunct="1">
              <a:buFontTx/>
              <a:buChar char="•"/>
            </a:pPr>
            <a:r>
              <a:rPr lang="en-US" dirty="0" smtClean="0">
                <a:latin typeface="Arial" charset="0"/>
              </a:rPr>
              <a:t>Are there psychologists with expertise on this issue</a:t>
            </a:r>
          </a:p>
          <a:p>
            <a:pPr marL="746033" lvl="1" indent="-285343" eaLnBrk="1" hangingPunct="1">
              <a:buFontTx/>
              <a:buChar char="•"/>
            </a:pPr>
            <a:r>
              <a:rPr lang="en-US" dirty="0" smtClean="0">
                <a:latin typeface="Arial" charset="0"/>
              </a:rPr>
              <a:t>Can psychology make a significant contribution to the issue</a:t>
            </a:r>
          </a:p>
          <a:p>
            <a:pPr marL="746033" lvl="1" indent="-285343" eaLnBrk="1" hangingPunct="1">
              <a:buFontTx/>
              <a:buChar char="•"/>
            </a:pPr>
            <a:r>
              <a:rPr lang="en-US" dirty="0" smtClean="0">
                <a:latin typeface="Arial" charset="0"/>
              </a:rPr>
              <a:t>Is this issue of interest/concern to psychologists</a:t>
            </a:r>
          </a:p>
          <a:p>
            <a:pPr marL="746033" lvl="1" indent="-285343" eaLnBrk="1" hangingPunct="1">
              <a:buFontTx/>
              <a:buChar char="•"/>
            </a:pPr>
            <a:r>
              <a:rPr lang="en-US" dirty="0" smtClean="0">
                <a:latin typeface="Arial" charset="0"/>
              </a:rPr>
              <a:t>Does a legislative effort on this issue have the support of APA members</a:t>
            </a:r>
          </a:p>
          <a:p>
            <a:pPr marL="746033" lvl="1" indent="-285343" eaLnBrk="1" hangingPunct="1">
              <a:buFontTx/>
              <a:buChar char="•"/>
            </a:pPr>
            <a:r>
              <a:rPr lang="en-US" dirty="0" smtClean="0">
                <a:latin typeface="Arial" charset="0"/>
              </a:rPr>
              <a:t>What are the chances for success with this issue</a:t>
            </a:r>
          </a:p>
          <a:p>
            <a:pPr marL="746033" lvl="1" indent="-285343" eaLnBrk="1" hangingPunct="1">
              <a:buFontTx/>
              <a:buChar char="•"/>
            </a:pPr>
            <a:r>
              <a:rPr lang="en-US" dirty="0" smtClean="0">
                <a:latin typeface="Arial" charset="0"/>
              </a:rPr>
              <a:t>Does APA have the manpower &amp; other resources to devote to this issue</a:t>
            </a:r>
          </a:p>
        </p:txBody>
      </p:sp>
    </p:spTree>
    <p:extLst>
      <p:ext uri="{BB962C8B-B14F-4D97-AF65-F5344CB8AC3E}">
        <p14:creationId xmlns:p14="http://schemas.microsoft.com/office/powerpoint/2010/main" val="357815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4 separate offices, we do overlap on some issues and collaborate when we can to make the most of our limited resources. </a:t>
            </a:r>
          </a:p>
          <a:p>
            <a:endParaRPr lang="en-US" dirty="0"/>
          </a:p>
          <a:p>
            <a:r>
              <a:rPr lang="en-US" dirty="0" smtClean="0"/>
              <a:t>My colleagues in Science take the lead on NSF and Science, but, we do collaborate on training issues and on issues involving research through the Department of Education.</a:t>
            </a:r>
          </a:p>
          <a:p>
            <a:endParaRPr lang="en-US" dirty="0"/>
          </a:p>
          <a:p>
            <a:r>
              <a:rPr lang="en-US" dirty="0" smtClean="0"/>
              <a:t>We are all hands on deck for recent comprehensive mental health reform legislation</a:t>
            </a:r>
          </a:p>
          <a:p>
            <a:endParaRPr lang="en-US" dirty="0"/>
          </a:p>
          <a:p>
            <a:r>
              <a:rPr lang="en-US" dirty="0" smtClean="0"/>
              <a:t>In all these activities, we are working with our committees, our Boards, our grassroots advocates, to promote our issues. </a:t>
            </a:r>
          </a:p>
        </p:txBody>
      </p:sp>
    </p:spTree>
    <p:extLst>
      <p:ext uri="{BB962C8B-B14F-4D97-AF65-F5344CB8AC3E}">
        <p14:creationId xmlns:p14="http://schemas.microsoft.com/office/powerpoint/2010/main" val="78423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Advocacy? Why is it important part of your professional identity, as a psychologist, as a citizen. </a:t>
            </a:r>
            <a:endParaRPr lang="en-US" dirty="0"/>
          </a:p>
          <a:p>
            <a:endParaRPr lang="en-US" dirty="0"/>
          </a:p>
        </p:txBody>
      </p:sp>
    </p:spTree>
    <p:extLst>
      <p:ext uri="{BB962C8B-B14F-4D97-AF65-F5344CB8AC3E}">
        <p14:creationId xmlns:p14="http://schemas.microsoft.com/office/powerpoint/2010/main" val="1938947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353" fontAlgn="base">
              <a:spcBef>
                <a:spcPct val="0"/>
              </a:spcBef>
              <a:spcAft>
                <a:spcPct val="0"/>
              </a:spcAft>
            </a:pPr>
            <a:fld id="{596FBAC2-19B6-4777-A24B-17CF4343D509}" type="slidenum">
              <a:rPr lang="en-US" smtClean="0">
                <a:latin typeface="Arial" charset="0"/>
                <a:cs typeface="Arial" charset="0"/>
              </a:rPr>
              <a:pPr defTabSz="929353" fontAlgn="base">
                <a:spcBef>
                  <a:spcPct val="0"/>
                </a:spcBef>
                <a:spcAft>
                  <a:spcPct val="0"/>
                </a:spcAft>
              </a:pPr>
              <a:t>30</a:t>
            </a:fld>
            <a:endParaRPr lang="en-US" smtClean="0">
              <a:latin typeface="Arial" charset="0"/>
              <a:cs typeface="Arial" charset="0"/>
            </a:endParaRPr>
          </a:p>
        </p:txBody>
      </p:sp>
      <p:sp>
        <p:nvSpPr>
          <p:cNvPr id="56322" name="Rectangle 2"/>
          <p:cNvSpPr>
            <a:spLocks noGrp="1" noRot="1" noChangeAspect="1" noChangeArrowheads="1" noTextEdit="1"/>
          </p:cNvSpPr>
          <p:nvPr>
            <p:ph type="sldImg"/>
          </p:nvPr>
        </p:nvSpPr>
        <p:spPr bwMode="auto">
          <a:xfrm>
            <a:off x="1123950" y="693738"/>
            <a:ext cx="4614863" cy="3462337"/>
          </a:xfrm>
          <a:noFill/>
          <a:ln>
            <a:solidFill>
              <a:srgbClr val="000000"/>
            </a:solidFill>
            <a:miter lim="800000"/>
            <a:headEnd/>
            <a:tailEnd/>
          </a:ln>
        </p:spPr>
      </p:sp>
      <p:sp>
        <p:nvSpPr>
          <p:cNvPr id="56323" name="Rectangle 3"/>
          <p:cNvSpPr>
            <a:spLocks noGrp="1" noChangeArrowheads="1"/>
          </p:cNvSpPr>
          <p:nvPr>
            <p:ph type="body" idx="1"/>
          </p:nvPr>
        </p:nvSpPr>
        <p:spPr bwMode="auto">
          <a:xfrm>
            <a:off x="914401" y="4386190"/>
            <a:ext cx="5029200" cy="4157496"/>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-So, what does federal advocacy or grassroots activity actually involve?</a:t>
            </a:r>
          </a:p>
          <a:p>
            <a:pPr eaLnBrk="1" hangingPunct="1"/>
            <a:endParaRPr lang="en-US" dirty="0" smtClean="0">
              <a:latin typeface="Arial" charset="0"/>
              <a:cs typeface="Arial" charset="0"/>
            </a:endParaRPr>
          </a:p>
          <a:p>
            <a:pPr eaLnBrk="1" hangingPunct="1"/>
            <a:r>
              <a:rPr lang="en-US" dirty="0" smtClean="0">
                <a:latin typeface="Arial" charset="0"/>
                <a:cs typeface="Arial" charset="0"/>
              </a:rPr>
              <a:t>-Obviously, one of the first things is identifying what issue(s) or legislative initiative is of important to you (psychology);</a:t>
            </a:r>
          </a:p>
          <a:p>
            <a:pPr eaLnBrk="1" hangingPunct="1"/>
            <a:endParaRPr lang="en-US" dirty="0" smtClean="0">
              <a:latin typeface="Arial" charset="0"/>
              <a:cs typeface="Arial" charset="0"/>
            </a:endParaRPr>
          </a:p>
          <a:p>
            <a:pPr eaLnBrk="1" hangingPunct="1"/>
            <a:r>
              <a:rPr lang="en-US" dirty="0" smtClean="0">
                <a:latin typeface="Arial" charset="0"/>
                <a:cs typeface="Arial" charset="0"/>
              </a:rPr>
              <a:t>-Once that is done, it is necessary to contact your Senators/Representative (emails, phone calls, visits);</a:t>
            </a:r>
          </a:p>
          <a:p>
            <a:pPr eaLnBrk="1" hangingPunct="1"/>
            <a:endParaRPr lang="en-US" dirty="0" smtClean="0">
              <a:latin typeface="Arial" charset="0"/>
              <a:cs typeface="Arial" charset="0"/>
            </a:endParaRPr>
          </a:p>
          <a:p>
            <a:pPr eaLnBrk="1" hangingPunct="1"/>
            <a:r>
              <a:rPr lang="en-US" dirty="0" smtClean="0">
                <a:latin typeface="Arial" charset="0"/>
                <a:cs typeface="Arial" charset="0"/>
              </a:rPr>
              <a:t>-It also means providing expertise through written testimony or participating in hearings (Capitol Hill or in the field);</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-And, it includes getting involved in political activities (campaigning, town hall meetings, political giving).</a:t>
            </a:r>
          </a:p>
          <a:p>
            <a:pPr eaLnBrk="1" hangingPunct="1"/>
            <a:endParaRPr lang="en-US" dirty="0" smtClean="0">
              <a:latin typeface="Arial" charset="0"/>
              <a:cs typeface="Arial" charset="0"/>
            </a:endParaRPr>
          </a:p>
          <a:p>
            <a:pPr eaLnBrk="1" hangingPunct="1"/>
            <a:r>
              <a:rPr lang="en-US" dirty="0" smtClean="0">
                <a:latin typeface="Arial" charset="0"/>
                <a:cs typeface="Arial" charset="0"/>
              </a:rPr>
              <a:t>Not securing a position on your local city council– though that’s a good start to any political career. </a:t>
            </a:r>
          </a:p>
        </p:txBody>
      </p:sp>
    </p:spTree>
    <p:extLst>
      <p:ext uri="{BB962C8B-B14F-4D97-AF65-F5344CB8AC3E}">
        <p14:creationId xmlns:p14="http://schemas.microsoft.com/office/powerpoint/2010/main" val="88994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844B99-CFFF-49F7-8758-C01DAD5E1A14}" type="slidenum">
              <a:rPr lang="en-US" smtClean="0">
                <a:latin typeface="Arial" charset="0"/>
                <a:cs typeface="Arial" charset="0"/>
              </a:rPr>
              <a:pPr fontAlgn="base">
                <a:spcBef>
                  <a:spcPct val="0"/>
                </a:spcBef>
                <a:spcAft>
                  <a:spcPct val="0"/>
                </a:spcAft>
              </a:pPr>
              <a:t>31</a:t>
            </a:fld>
            <a:endParaRPr lang="en-US" smtClean="0">
              <a:latin typeface="Arial" charset="0"/>
              <a:cs typeface="Arial" charset="0"/>
            </a:endParaRPr>
          </a:p>
        </p:txBody>
      </p:sp>
      <p:sp>
        <p:nvSpPr>
          <p:cNvPr id="95234" name="Rectangle 2"/>
          <p:cNvSpPr>
            <a:spLocks noGrp="1" noRot="1" noChangeAspect="1" noChangeArrowheads="1" noTextEdit="1"/>
          </p:cNvSpPr>
          <p:nvPr>
            <p:ph type="sldImg"/>
          </p:nvPr>
        </p:nvSpPr>
        <p:spPr bwMode="auto">
          <a:xfrm>
            <a:off x="1104900" y="681038"/>
            <a:ext cx="4632325" cy="3475037"/>
          </a:xfrm>
          <a:noFill/>
          <a:ln>
            <a:solidFill>
              <a:srgbClr val="000000"/>
            </a:solidFill>
            <a:miter lim="800000"/>
            <a:headEnd/>
            <a:tailEnd/>
          </a:ln>
        </p:spPr>
      </p:sp>
      <p:sp>
        <p:nvSpPr>
          <p:cNvPr id="95235" name="Rectangle 3"/>
          <p:cNvSpPr>
            <a:spLocks noGrp="1" noChangeArrowheads="1"/>
          </p:cNvSpPr>
          <p:nvPr>
            <p:ph type="body" idx="1"/>
          </p:nvPr>
        </p:nvSpPr>
        <p:spPr bwMode="auto">
          <a:xfrm>
            <a:off x="892253" y="4383036"/>
            <a:ext cx="5057676" cy="4157496"/>
          </a:xfrm>
          <a:noFill/>
        </p:spPr>
        <p:txBody>
          <a:bodyPr wrap="square" numCol="1" anchor="t" anchorCtr="0" compatLnSpc="1">
            <a:prstTxWarp prst="textNoShape">
              <a:avLst/>
            </a:prstTxWarp>
          </a:bodyPr>
          <a:lstStyle/>
          <a:p>
            <a:r>
              <a:rPr lang="en-US" dirty="0" smtClean="0">
                <a:latin typeface="Arial" charset="0"/>
                <a:cs typeface="Arial" charset="0"/>
              </a:rPr>
              <a:t>-N</a:t>
            </a:r>
            <a:r>
              <a:rPr lang="en-US" baseline="0" dirty="0" smtClean="0">
                <a:latin typeface="Arial" charset="0"/>
                <a:cs typeface="Arial" charset="0"/>
              </a:rPr>
              <a:t>ow that we’ve had a refresher on how the Federal legislative process works, let’s talk about influencing that process… </a:t>
            </a:r>
            <a:r>
              <a:rPr lang="en-US" dirty="0" smtClean="0">
                <a:latin typeface="Arial" charset="0"/>
                <a:cs typeface="Arial" charset="0"/>
              </a:rPr>
              <a:t>[CLICK]</a:t>
            </a:r>
          </a:p>
        </p:txBody>
      </p:sp>
    </p:spTree>
    <p:extLst>
      <p:ext uri="{BB962C8B-B14F-4D97-AF65-F5344CB8AC3E}">
        <p14:creationId xmlns:p14="http://schemas.microsoft.com/office/powerpoint/2010/main" val="1920947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charset="0"/>
                <a:cs typeface="Arial" charset="0"/>
              </a:rPr>
              <a:t>Now we will turn our attention to the Legislative Branch of Government, the U.S. Congress</a:t>
            </a:r>
          </a:p>
        </p:txBody>
      </p:sp>
    </p:spTree>
    <p:extLst>
      <p:ext uri="{BB962C8B-B14F-4D97-AF65-F5344CB8AC3E}">
        <p14:creationId xmlns:p14="http://schemas.microsoft.com/office/powerpoint/2010/main" val="242610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-So, now that we see how easy it is to “make a majority” </a:t>
            </a:r>
            <a:r>
              <a:rPr lang="en-US" baseline="0" dirty="0" smtClean="0">
                <a:latin typeface="Arial" charset="0"/>
                <a:cs typeface="Arial" charset="0"/>
              </a:rPr>
              <a:t> -- </a:t>
            </a:r>
            <a:r>
              <a:rPr lang="en-US" dirty="0" smtClean="0">
                <a:latin typeface="Arial" charset="0"/>
                <a:cs typeface="Arial" charset="0"/>
              </a:rPr>
              <a:t>and for constituents to share</a:t>
            </a:r>
            <a:r>
              <a:rPr lang="en-US" baseline="0" dirty="0" smtClean="0">
                <a:latin typeface="Arial" charset="0"/>
                <a:cs typeface="Arial" charset="0"/>
              </a:rPr>
              <a:t> common interests --  let’s talk about what influences policymakers.</a:t>
            </a:r>
          </a:p>
          <a:p>
            <a:endParaRPr lang="en-US" baseline="0" dirty="0" smtClean="0">
              <a:latin typeface="Arial" charset="0"/>
              <a:cs typeface="Arial" charset="0"/>
            </a:endParaRPr>
          </a:p>
          <a:p>
            <a:r>
              <a:rPr lang="en-US" dirty="0" smtClean="0">
                <a:latin typeface="Arial" charset="0"/>
                <a:cs typeface="Arial" charset="0"/>
              </a:rPr>
              <a:t>-Of course, they are influenced by their own life-experiences, as well as the opinions of their colleagues, other lawmakers, and even their personal staff.</a:t>
            </a:r>
          </a:p>
          <a:p>
            <a:endParaRPr lang="en-US" dirty="0" smtClean="0">
              <a:latin typeface="Arial" charset="0"/>
              <a:cs typeface="Arial" charset="0"/>
            </a:endParaRPr>
          </a:p>
          <a:p>
            <a:r>
              <a:rPr lang="en-US" dirty="0" smtClean="0">
                <a:latin typeface="Arial" charset="0"/>
                <a:cs typeface="Arial" charset="0"/>
              </a:rPr>
              <a:t>-Reports from the GAO (Government Accountability Office) and the CBO (Congressional Budget office) can also influence policymakers, as does information coming from the media, especially local newspapers.</a:t>
            </a:r>
          </a:p>
          <a:p>
            <a:endParaRPr lang="en-US" dirty="0" smtClean="0">
              <a:latin typeface="Arial" charset="0"/>
              <a:cs typeface="Arial" charset="0"/>
            </a:endParaRPr>
          </a:p>
          <a:p>
            <a:r>
              <a:rPr lang="en-US" dirty="0" smtClean="0">
                <a:latin typeface="Arial" charset="0"/>
                <a:cs typeface="Arial" charset="0"/>
              </a:rPr>
              <a:t>-However, most influential is the information and support (contributions) that they get from their constituents; something that is especially important to their re-election efforts.</a:t>
            </a:r>
          </a:p>
          <a:p>
            <a:endParaRPr lang="en-US" dirty="0" smtClean="0">
              <a:latin typeface="Arial" charset="0"/>
              <a:cs typeface="Arial" charset="0"/>
            </a:endParaRPr>
          </a:p>
        </p:txBody>
      </p:sp>
    </p:spTree>
    <p:extLst>
      <p:ext uri="{BB962C8B-B14F-4D97-AF65-F5344CB8AC3E}">
        <p14:creationId xmlns:p14="http://schemas.microsoft.com/office/powerpoint/2010/main" val="2876002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353" fontAlgn="base">
              <a:spcBef>
                <a:spcPct val="0"/>
              </a:spcBef>
              <a:spcAft>
                <a:spcPct val="0"/>
              </a:spcAft>
            </a:pPr>
            <a:fld id="{6A0E7F3D-4072-4C0B-A1CC-7F77699D9DD6}" type="slidenum">
              <a:rPr lang="en-US" smtClean="0">
                <a:latin typeface="Arial" charset="0"/>
                <a:cs typeface="Arial" charset="0"/>
              </a:rPr>
              <a:pPr defTabSz="929353" fontAlgn="base">
                <a:spcBef>
                  <a:spcPct val="0"/>
                </a:spcBef>
                <a:spcAft>
                  <a:spcPct val="0"/>
                </a:spcAft>
              </a:pPr>
              <a:t>34</a:t>
            </a:fld>
            <a:endParaRPr lang="en-US" smtClean="0">
              <a:latin typeface="Arial" charset="0"/>
              <a:cs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xfrm>
            <a:off x="914401" y="4386190"/>
            <a:ext cx="5029200" cy="4157496"/>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-First</a:t>
            </a:r>
            <a:r>
              <a:rPr lang="en-US" baseline="0" dirty="0" smtClean="0">
                <a:latin typeface="Arial" charset="0"/>
                <a:cs typeface="Arial" charset="0"/>
              </a:rPr>
              <a:t> off, why don’t people get involved? </a:t>
            </a:r>
          </a:p>
          <a:p>
            <a:pPr eaLnBrk="1" hangingPunct="1"/>
            <a:endParaRPr lang="en-US" baseline="0" dirty="0" smtClean="0">
              <a:latin typeface="Arial" charset="0"/>
              <a:cs typeface="Arial" charset="0"/>
            </a:endParaRPr>
          </a:p>
          <a:p>
            <a:pPr eaLnBrk="1" hangingPunct="1"/>
            <a:r>
              <a:rPr lang="en-US" dirty="0" smtClean="0">
                <a:latin typeface="Arial" charset="0"/>
                <a:cs typeface="Arial" charset="0"/>
              </a:rPr>
              <a:t>It might surprise you, but these are actual answers given by individuals who were asked why they weren’t involved.</a:t>
            </a:r>
            <a:r>
              <a:rPr lang="en-US" baseline="0" dirty="0" smtClean="0">
                <a:latin typeface="Arial" charset="0"/>
                <a:cs typeface="Arial" charset="0"/>
              </a:rPr>
              <a:t> They gave responses such as:</a:t>
            </a:r>
          </a:p>
          <a:p>
            <a:pPr eaLnBrk="1" hangingPunct="1"/>
            <a:r>
              <a:rPr lang="en-US" baseline="0" dirty="0" smtClean="0">
                <a:latin typeface="Arial" charset="0"/>
                <a:cs typeface="Arial" charset="0"/>
              </a:rPr>
              <a:t>	“Politics is a dirty business”</a:t>
            </a:r>
          </a:p>
          <a:p>
            <a:pPr eaLnBrk="1" hangingPunct="1"/>
            <a:r>
              <a:rPr lang="en-US" baseline="0" dirty="0" smtClean="0">
                <a:latin typeface="Arial" charset="0"/>
                <a:cs typeface="Arial" charset="0"/>
              </a:rPr>
              <a:t>	“they were afraid of appearing foolish”</a:t>
            </a:r>
          </a:p>
          <a:p>
            <a:pPr eaLnBrk="1" hangingPunct="1"/>
            <a:r>
              <a:rPr lang="en-US" baseline="0" dirty="0" smtClean="0">
                <a:latin typeface="Arial" charset="0"/>
                <a:cs typeface="Arial" charset="0"/>
              </a:rPr>
              <a:t>	“afraid of controversy”</a:t>
            </a:r>
          </a:p>
          <a:p>
            <a:pPr eaLnBrk="1" hangingPunct="1"/>
            <a:r>
              <a:rPr lang="en-US" baseline="0" dirty="0" smtClean="0">
                <a:latin typeface="Arial" charset="0"/>
                <a:cs typeface="Arial" charset="0"/>
              </a:rPr>
              <a:t>	“they didn’t know who”</a:t>
            </a:r>
          </a:p>
          <a:p>
            <a:pPr eaLnBrk="1" hangingPunct="1"/>
            <a:r>
              <a:rPr lang="en-US" baseline="0" dirty="0" smtClean="0">
                <a:latin typeface="Arial" charset="0"/>
                <a:cs typeface="Arial" charset="0"/>
              </a:rPr>
              <a:t>Or simply “no one asked them”</a:t>
            </a:r>
          </a:p>
          <a:p>
            <a:pPr eaLnBrk="1" hangingPunct="1"/>
            <a:r>
              <a:rPr lang="en-US" baseline="0" dirty="0" smtClean="0">
                <a:latin typeface="Arial" charset="0"/>
                <a:cs typeface="Arial" charset="0"/>
              </a:rPr>
              <a:t>		</a:t>
            </a:r>
          </a:p>
          <a:p>
            <a:pPr eaLnBrk="1" hangingPunct="1"/>
            <a:r>
              <a:rPr lang="en-US" dirty="0" smtClean="0">
                <a:latin typeface="Arial" charset="0"/>
                <a:cs typeface="Arial" charset="0"/>
              </a:rPr>
              <a:t>- However, today you’ll learn why people </a:t>
            </a:r>
            <a:r>
              <a:rPr lang="en-US" u="sng" dirty="0" smtClean="0">
                <a:latin typeface="Arial" charset="0"/>
                <a:cs typeface="Arial" charset="0"/>
              </a:rPr>
              <a:t>DO</a:t>
            </a:r>
            <a:r>
              <a:rPr lang="en-US" dirty="0" smtClean="0">
                <a:latin typeface="Arial" charset="0"/>
                <a:cs typeface="Arial" charset="0"/>
              </a:rPr>
              <a:t> get involved </a:t>
            </a:r>
          </a:p>
        </p:txBody>
      </p:sp>
    </p:spTree>
    <p:extLst>
      <p:ext uri="{BB962C8B-B14F-4D97-AF65-F5344CB8AC3E}">
        <p14:creationId xmlns:p14="http://schemas.microsoft.com/office/powerpoint/2010/main" val="3541089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xfrm>
            <a:off x="1104900" y="679450"/>
            <a:ext cx="4633913" cy="3476625"/>
          </a:xfrm>
          <a:noFill/>
          <a:ln>
            <a:solidFill>
              <a:srgbClr val="000000"/>
            </a:solidFill>
            <a:miter lim="800000"/>
            <a:headEnd/>
            <a:tailEnd/>
          </a:ln>
        </p:spPr>
      </p:sp>
      <p:sp>
        <p:nvSpPr>
          <p:cNvPr id="113666" name="Rectangle 3"/>
          <p:cNvSpPr>
            <a:spLocks noGrp="1" noChangeArrowheads="1"/>
          </p:cNvSpPr>
          <p:nvPr>
            <p:ph type="body" idx="1"/>
          </p:nvPr>
        </p:nvSpPr>
        <p:spPr bwMode="auto">
          <a:xfrm>
            <a:off x="892253" y="4383036"/>
            <a:ext cx="5057676" cy="4159072"/>
          </a:xfrm>
          <a:noFill/>
        </p:spPr>
        <p:txBody>
          <a:bodyPr wrap="square" numCol="1" anchor="t" anchorCtr="0" compatLnSpc="1">
            <a:prstTxWarp prst="textNoShape">
              <a:avLst/>
            </a:prstTxWarp>
          </a:bodyPr>
          <a:lstStyle/>
          <a:p>
            <a:r>
              <a:rPr lang="en-US" sz="1400" dirty="0">
                <a:latin typeface="Arial" charset="0"/>
                <a:cs typeface="Arial" charset="0"/>
              </a:rPr>
              <a:t>-Two-way communications includes [READ SLIDE]</a:t>
            </a:r>
          </a:p>
          <a:p>
            <a:endParaRPr lang="en-US" sz="1400" dirty="0">
              <a:latin typeface="Arial" charset="0"/>
              <a:cs typeface="Arial" charset="0"/>
            </a:endParaRPr>
          </a:p>
          <a:p>
            <a:r>
              <a:rPr lang="en-US" sz="1400" dirty="0">
                <a:latin typeface="Arial" charset="0"/>
                <a:cs typeface="Arial" charset="0"/>
              </a:rPr>
              <a:t>-However, the most effective way of communicating with a policymaker (or his/her staffer) is the </a:t>
            </a:r>
            <a:r>
              <a:rPr lang="en-US" sz="1400" u="sng" dirty="0">
                <a:latin typeface="Arial" charset="0"/>
                <a:cs typeface="Arial" charset="0"/>
              </a:rPr>
              <a:t>“two-way” or interactive communication</a:t>
            </a:r>
            <a:r>
              <a:rPr lang="en-US" sz="1400" dirty="0">
                <a:latin typeface="Arial" charset="0"/>
                <a:cs typeface="Arial" charset="0"/>
              </a:rPr>
              <a:t>.  Preferably in-person, but it can also be by phone. </a:t>
            </a:r>
          </a:p>
          <a:p>
            <a:endParaRPr lang="en-US" sz="1400" dirty="0">
              <a:latin typeface="Arial" charset="0"/>
              <a:cs typeface="Arial" charset="0"/>
            </a:endParaRPr>
          </a:p>
          <a:p>
            <a:r>
              <a:rPr lang="en-US" sz="1400" dirty="0">
                <a:latin typeface="Arial" charset="0"/>
                <a:cs typeface="Arial" charset="0"/>
              </a:rPr>
              <a:t>-In fact,  “face to face” time with Members of Congress (or their staff) is the “gold standard” in getting your message across.</a:t>
            </a:r>
          </a:p>
          <a:p>
            <a:endParaRPr lang="en-US" sz="1400" dirty="0">
              <a:latin typeface="Arial" charset="0"/>
              <a:cs typeface="Arial" charset="0"/>
            </a:endParaRPr>
          </a:p>
          <a:p>
            <a:r>
              <a:rPr lang="en-US" sz="1400" dirty="0">
                <a:latin typeface="Arial" charset="0"/>
                <a:cs typeface="Arial" charset="0"/>
              </a:rPr>
              <a:t>-This can be accomplished through visits (hill or district); site visits; and receptions (fundraisers).</a:t>
            </a:r>
          </a:p>
          <a:p>
            <a:endParaRPr lang="en-US" sz="1400" dirty="0">
              <a:latin typeface="Arial" charset="0"/>
              <a:cs typeface="Arial" charset="0"/>
            </a:endParaRPr>
          </a:p>
          <a:p>
            <a:endParaRPr lang="en-US" sz="1400" dirty="0">
              <a:latin typeface="Arial" charset="0"/>
              <a:cs typeface="Arial" charset="0"/>
            </a:endParaRPr>
          </a:p>
        </p:txBody>
      </p:sp>
    </p:spTree>
    <p:extLst>
      <p:ext uri="{BB962C8B-B14F-4D97-AF65-F5344CB8AC3E}">
        <p14:creationId xmlns:p14="http://schemas.microsoft.com/office/powerpoint/2010/main" val="3963322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9074" name="Rectangle 3"/>
          <p:cNvSpPr>
            <a:spLocks noGrp="1" noChangeArrowheads="1"/>
          </p:cNvSpPr>
          <p:nvPr>
            <p:ph type="body" idx="1"/>
          </p:nvPr>
        </p:nvSpPr>
        <p:spPr bwMode="auto">
          <a:xfrm>
            <a:off x="914401" y="4386191"/>
            <a:ext cx="5029200" cy="4159072"/>
          </a:xfrm>
          <a:noFill/>
        </p:spPr>
        <p:txBody>
          <a:bodyPr wrap="square" numCol="1" anchor="t" anchorCtr="0" compatLnSpc="1">
            <a:prstTxWarp prst="textNoShape">
              <a:avLst/>
            </a:prstTxWarp>
          </a:bodyPr>
          <a:lstStyle/>
          <a:p>
            <a:r>
              <a:rPr lang="en-US" dirty="0" smtClean="0">
                <a:latin typeface="Arial" charset="0"/>
                <a:cs typeface="Arial" charset="0"/>
              </a:rPr>
              <a:t>-So now that you know how </a:t>
            </a:r>
            <a:r>
              <a:rPr lang="en-US" u="sng" dirty="0" smtClean="0">
                <a:latin typeface="Arial" charset="0"/>
                <a:cs typeface="Arial" charset="0"/>
              </a:rPr>
              <a:t>vitally important</a:t>
            </a:r>
            <a:r>
              <a:rPr lang="en-US" dirty="0" smtClean="0">
                <a:latin typeface="Arial" charset="0"/>
                <a:cs typeface="Arial" charset="0"/>
              </a:rPr>
              <a:t> constituents are to legislators, and when is your best opportunity to influence</a:t>
            </a:r>
            <a:r>
              <a:rPr lang="en-US" baseline="0" dirty="0" smtClean="0">
                <a:latin typeface="Arial" charset="0"/>
                <a:cs typeface="Arial" charset="0"/>
              </a:rPr>
              <a:t> the legislative process, let’s talk about how communicating with legislators</a:t>
            </a:r>
            <a:endParaRPr lang="en-US" sz="1400" dirty="0">
              <a:latin typeface="Tahoma" pitchFamily="34" charset="0"/>
              <a:cs typeface="Arial" charset="0"/>
            </a:endParaRPr>
          </a:p>
        </p:txBody>
      </p:sp>
    </p:spTree>
    <p:extLst>
      <p:ext uri="{BB962C8B-B14F-4D97-AF65-F5344CB8AC3E}">
        <p14:creationId xmlns:p14="http://schemas.microsoft.com/office/powerpoint/2010/main" val="2165026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899249-920A-4D62-9B33-1E0AF2483E79}" type="slidenum">
              <a:rPr lang="en-US" smtClean="0"/>
              <a:t>37</a:t>
            </a:fld>
            <a:endParaRPr lang="en-US" dirty="0"/>
          </a:p>
        </p:txBody>
      </p:sp>
    </p:spTree>
    <p:extLst>
      <p:ext uri="{BB962C8B-B14F-4D97-AF65-F5344CB8AC3E}">
        <p14:creationId xmlns:p14="http://schemas.microsoft.com/office/powerpoint/2010/main" val="4160829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focus</a:t>
            </a:r>
            <a:r>
              <a:rPr lang="en-US" baseline="0" dirty="0" smtClean="0"/>
              <a:t> a lot of our work on GPE as it is the only program that goes solely to psychologists, but there are other HRSA programs, particularly those focused on geriatrics training, that support faculty in medical schools or others working in geriatrics, and we partner with other organizations the support them. Just yesterday, we worked with the Eldercare Workforce Alliance on a Congressional Briefing with the Senate Special Committee on Aging to highlight the many health professionals, direct care workers and family caregivers that are part of an integrated health care team for older adults. </a:t>
            </a:r>
          </a:p>
          <a:p>
            <a:endParaRPr lang="en-US" dirty="0" smtClean="0"/>
          </a:p>
          <a:p>
            <a:r>
              <a:rPr lang="en-US" dirty="0" smtClean="0"/>
              <a:t>Andrew Heck, </a:t>
            </a:r>
            <a:r>
              <a:rPr lang="en-US" dirty="0" err="1" smtClean="0"/>
              <a:t>PsyD</a:t>
            </a:r>
            <a:r>
              <a:rPr lang="en-US" dirty="0" smtClean="0"/>
              <a:t>, ABPP spoke about the needs of older adults and the contributions of </a:t>
            </a:r>
            <a:r>
              <a:rPr lang="en-US" dirty="0" err="1" smtClean="0"/>
              <a:t>geropsychology</a:t>
            </a:r>
            <a:r>
              <a:rPr lang="en-US" dirty="0" smtClean="0"/>
              <a:t>  to interdisciplinary teams focused on caring for older adults.</a:t>
            </a:r>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t>38</a:t>
            </a:fld>
            <a:endParaRPr lang="en-US" dirty="0"/>
          </a:p>
        </p:txBody>
      </p:sp>
    </p:spTree>
    <p:extLst>
      <p:ext uri="{BB962C8B-B14F-4D97-AF65-F5344CB8AC3E}">
        <p14:creationId xmlns:p14="http://schemas.microsoft.com/office/powerpoint/2010/main" val="2197162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36">
              <a:defRPr/>
            </a:pPr>
            <a:r>
              <a:rPr lang="en-US" dirty="0" smtClean="0"/>
              <a:t>We have built a national federal education advocacy grassroots network in the Education Government Relations Office that is led by 20 leading psychologists in the education and training community. </a:t>
            </a:r>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57340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353" fontAlgn="base">
              <a:spcBef>
                <a:spcPct val="0"/>
              </a:spcBef>
              <a:spcAft>
                <a:spcPct val="0"/>
              </a:spcAft>
            </a:pPr>
            <a:fld id="{7A4BBBE9-A35C-46D6-AEE4-3C2B8B1428E0}" type="slidenum">
              <a:rPr lang="en-US" smtClean="0">
                <a:latin typeface="Arial" charset="0"/>
                <a:cs typeface="Arial" charset="0"/>
              </a:rPr>
              <a:pPr defTabSz="929353" fontAlgn="base">
                <a:spcBef>
                  <a:spcPct val="0"/>
                </a:spcBef>
                <a:spcAft>
                  <a:spcPct val="0"/>
                </a:spcAft>
              </a:pPr>
              <a:t>4</a:t>
            </a:fld>
            <a:endParaRPr lang="en-US" smtClean="0">
              <a:latin typeface="Arial" charset="0"/>
              <a:cs typeface="Arial" charset="0"/>
            </a:endParaRPr>
          </a:p>
        </p:txBody>
      </p:sp>
      <p:sp>
        <p:nvSpPr>
          <p:cNvPr id="54274" name="Rectangle 2"/>
          <p:cNvSpPr>
            <a:spLocks noGrp="1" noRot="1" noChangeAspect="1" noChangeArrowheads="1" noTextEdit="1"/>
          </p:cNvSpPr>
          <p:nvPr>
            <p:ph type="sldImg"/>
          </p:nvPr>
        </p:nvSpPr>
        <p:spPr bwMode="auto">
          <a:xfrm>
            <a:off x="1104900" y="681038"/>
            <a:ext cx="4632325" cy="3475037"/>
          </a:xfrm>
          <a:noFill/>
          <a:ln>
            <a:solidFill>
              <a:srgbClr val="000000"/>
            </a:solidFill>
            <a:miter lim="800000"/>
            <a:headEnd/>
            <a:tailEnd/>
          </a:ln>
        </p:spPr>
      </p:sp>
      <p:sp>
        <p:nvSpPr>
          <p:cNvPr id="62467" name="Rectangle 3"/>
          <p:cNvSpPr>
            <a:spLocks noGrp="1" noChangeArrowheads="1"/>
          </p:cNvSpPr>
          <p:nvPr>
            <p:ph type="body" idx="1"/>
          </p:nvPr>
        </p:nvSpPr>
        <p:spPr bwMode="auto">
          <a:xfrm>
            <a:off x="892253" y="4383036"/>
            <a:ext cx="5057676" cy="4157496"/>
          </a:xfrm>
        </p:spPr>
        <p:txBody>
          <a:bodyPr wrap="square" numCol="1" anchor="t" anchorCtr="0" compatLnSpc="1">
            <a:prstTxWarp prst="textNoShape">
              <a:avLst/>
            </a:prstTxWarp>
          </a:bodyPr>
          <a:lstStyle/>
          <a:p>
            <a:pPr eaLnBrk="1" hangingPunct="1">
              <a:spcBef>
                <a:spcPct val="0"/>
              </a:spcBef>
              <a:defRPr/>
            </a:pPr>
            <a:r>
              <a:rPr lang="en-US" dirty="0">
                <a:latin typeface="Arial" charset="0"/>
              </a:rPr>
              <a:t>#5. </a:t>
            </a:r>
            <a:r>
              <a:rPr lang="en-US" b="1" dirty="0">
                <a:latin typeface="Arial" charset="0"/>
              </a:rPr>
              <a:t>Garner </a:t>
            </a:r>
            <a:r>
              <a:rPr lang="en-US" b="1" dirty="0">
                <a:solidFill>
                  <a:srgbClr val="FF0000"/>
                </a:solidFill>
                <a:latin typeface="Arial" charset="0"/>
              </a:rPr>
              <a:t>federal funding </a:t>
            </a:r>
            <a:r>
              <a:rPr lang="en-US" b="1" dirty="0">
                <a:latin typeface="Arial" charset="0"/>
              </a:rPr>
              <a:t>for initiatives of importance  to psychology</a:t>
            </a:r>
            <a:r>
              <a:rPr lang="en-US" b="1" dirty="0" smtClean="0">
                <a:latin typeface="Arial" charset="0"/>
              </a:rPr>
              <a:t>! – supports those training programs. </a:t>
            </a:r>
            <a:endParaRPr lang="en-US" dirty="0">
              <a:latin typeface="Arial" charset="0"/>
            </a:endParaRPr>
          </a:p>
          <a:p>
            <a:pPr eaLnBrk="1" hangingPunct="1">
              <a:spcBef>
                <a:spcPct val="0"/>
              </a:spcBef>
              <a:defRPr/>
            </a:pPr>
            <a:endParaRPr lang="en-US" sz="200" dirty="0">
              <a:latin typeface="Arial" charset="0"/>
            </a:endParaRPr>
          </a:p>
          <a:p>
            <a:pPr eaLnBrk="1" hangingPunct="1">
              <a:spcBef>
                <a:spcPct val="0"/>
              </a:spcBef>
              <a:defRPr/>
            </a:pPr>
            <a:r>
              <a:rPr lang="en-US" dirty="0">
                <a:latin typeface="Arial" charset="0"/>
              </a:rPr>
              <a:t>#4.  Raises awareness of the contributions psychologists make to meeting local, state, and national needs</a:t>
            </a:r>
          </a:p>
          <a:p>
            <a:pPr eaLnBrk="1" hangingPunct="1">
              <a:spcBef>
                <a:spcPct val="0"/>
              </a:spcBef>
              <a:defRPr/>
            </a:pPr>
            <a:endParaRPr lang="en-US" sz="200" dirty="0">
              <a:latin typeface="Arial" charset="0"/>
            </a:endParaRPr>
          </a:p>
          <a:p>
            <a:pPr eaLnBrk="1" hangingPunct="1">
              <a:spcBef>
                <a:spcPct val="0"/>
              </a:spcBef>
              <a:defRPr/>
            </a:pPr>
            <a:r>
              <a:rPr lang="en-US" dirty="0">
                <a:latin typeface="Arial" charset="0"/>
              </a:rPr>
              <a:t>#3.  Advances </a:t>
            </a:r>
            <a:r>
              <a:rPr lang="en-US" dirty="0">
                <a:latin typeface="Arial" charset="0"/>
                <a:sym typeface="Symbol" pitchFamily="18" charset="2"/>
              </a:rPr>
              <a:t>psychology </a:t>
            </a:r>
            <a:r>
              <a:rPr lang="en-US" dirty="0" smtClean="0">
                <a:latin typeface="Arial" charset="0"/>
                <a:sym typeface="Symbol" pitchFamily="18" charset="2"/>
              </a:rPr>
              <a:t>as a </a:t>
            </a:r>
            <a:r>
              <a:rPr lang="en-US" dirty="0" smtClean="0">
                <a:latin typeface="Arial" charset="0"/>
              </a:rPr>
              <a:t>health </a:t>
            </a:r>
            <a:r>
              <a:rPr lang="en-US" dirty="0">
                <a:latin typeface="Arial" charset="0"/>
              </a:rPr>
              <a:t>profession</a:t>
            </a:r>
          </a:p>
          <a:p>
            <a:pPr eaLnBrk="1" hangingPunct="1">
              <a:spcBef>
                <a:spcPct val="0"/>
              </a:spcBef>
              <a:defRPr/>
            </a:pPr>
            <a:endParaRPr lang="en-US" sz="200" dirty="0">
              <a:latin typeface="Arial" charset="0"/>
            </a:endParaRPr>
          </a:p>
          <a:p>
            <a:pPr eaLnBrk="1" hangingPunct="1">
              <a:spcBef>
                <a:spcPct val="0"/>
              </a:spcBef>
              <a:defRPr/>
            </a:pPr>
            <a:r>
              <a:rPr lang="en-US" dirty="0">
                <a:latin typeface="Arial" charset="0"/>
              </a:rPr>
              <a:t>#2.  Enhances status of </a:t>
            </a:r>
            <a:r>
              <a:rPr lang="en-US" dirty="0">
                <a:latin typeface="Arial" charset="0"/>
                <a:sym typeface="Symbol" pitchFamily="18" charset="2"/>
              </a:rPr>
              <a:t>psychology </a:t>
            </a:r>
            <a:r>
              <a:rPr lang="en-US" dirty="0">
                <a:latin typeface="Arial" charset="0"/>
              </a:rPr>
              <a:t>and behavioral science</a:t>
            </a:r>
          </a:p>
          <a:p>
            <a:pPr eaLnBrk="1" hangingPunct="1">
              <a:spcBef>
                <a:spcPct val="0"/>
              </a:spcBef>
              <a:defRPr/>
            </a:pPr>
            <a:endParaRPr lang="en-US" sz="200" dirty="0">
              <a:latin typeface="Arial" charset="0"/>
            </a:endParaRPr>
          </a:p>
          <a:p>
            <a:pPr eaLnBrk="1" hangingPunct="1">
              <a:spcBef>
                <a:spcPct val="0"/>
              </a:spcBef>
              <a:defRPr/>
            </a:pPr>
            <a:r>
              <a:rPr lang="en-US" b="1" dirty="0">
                <a:latin typeface="Arial" charset="0"/>
              </a:rPr>
              <a:t>#1.  </a:t>
            </a:r>
            <a:r>
              <a:rPr lang="en-US" b="1" dirty="0" smtClean="0">
                <a:latin typeface="Arial" charset="0"/>
              </a:rPr>
              <a:t>Psychology is at risk- as a science, as a discipline, as a health profession</a:t>
            </a:r>
            <a:endParaRPr lang="en-US" dirty="0" smtClean="0">
              <a:latin typeface="Arial" charset="0"/>
              <a:cs typeface="Arial" charset="0"/>
            </a:endParaRPr>
          </a:p>
          <a:p>
            <a:pPr marL="228947" indent="-228947" eaLnBrk="1" hangingPunct="1">
              <a:defRPr/>
            </a:pPr>
            <a:r>
              <a:rPr lang="en-US" dirty="0" smtClean="0">
                <a:latin typeface="Arial" charset="0"/>
                <a:cs typeface="Arial" charset="0"/>
              </a:rPr>
              <a:t>-In fact, there are many reasons psychologists need to engage in advocacy, such as the 5 described above. </a:t>
            </a:r>
          </a:p>
          <a:p>
            <a:pPr marL="228947" indent="-228947" eaLnBrk="1" hangingPunct="1">
              <a:defRPr/>
            </a:pPr>
            <a:endParaRPr lang="en-US" dirty="0" smtClean="0">
              <a:latin typeface="Arial" charset="0"/>
              <a:cs typeface="Arial" charset="0"/>
            </a:endParaRPr>
          </a:p>
          <a:p>
            <a:pPr marL="228947" indent="-228947" eaLnBrk="1" hangingPunct="1">
              <a:defRPr/>
            </a:pPr>
            <a:r>
              <a:rPr lang="en-US" dirty="0" smtClean="0">
                <a:latin typeface="Arial" charset="0"/>
                <a:cs typeface="Arial" charset="0"/>
              </a:rPr>
              <a:t>-It’s also important to keep in mind that psychology is not well understood or appreciated on Capitol Hill.  </a:t>
            </a:r>
          </a:p>
          <a:p>
            <a:pPr marL="228947" indent="-228947" eaLnBrk="1" hangingPunct="1">
              <a:defRPr/>
            </a:pPr>
            <a:endParaRPr lang="en-US" dirty="0" smtClean="0">
              <a:latin typeface="Arial" charset="0"/>
              <a:cs typeface="Arial" charset="0"/>
            </a:endParaRPr>
          </a:p>
          <a:p>
            <a:pPr marL="228947" indent="-228947" eaLnBrk="1" hangingPunct="1">
              <a:defRPr/>
            </a:pPr>
            <a:r>
              <a:rPr lang="en-US" dirty="0" smtClean="0">
                <a:latin typeface="Arial" charset="0"/>
                <a:cs typeface="Arial" charset="0"/>
              </a:rPr>
              <a:t>-Finally, we have made a great deal of progress in promoting the contributions of psychologists…a lot more needs to be done.</a:t>
            </a:r>
          </a:p>
        </p:txBody>
      </p:sp>
    </p:spTree>
    <p:extLst>
      <p:ext uri="{BB962C8B-B14F-4D97-AF65-F5344CB8AC3E}">
        <p14:creationId xmlns:p14="http://schemas.microsoft.com/office/powerpoint/2010/main" val="3430500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primary activity is to recruit network members </a:t>
            </a:r>
            <a:r>
              <a:rPr lang="en-US" baseline="0" dirty="0" smtClean="0"/>
              <a:t>Since the spring BEA meeting, 50 additional psychology programs/training sites have joined the FEDAC grassroots network.</a:t>
            </a:r>
          </a:p>
          <a:p>
            <a:endParaRPr lang="en-US" baseline="0" dirty="0" smtClean="0"/>
          </a:p>
          <a:p>
            <a:r>
              <a:rPr lang="en-US" baseline="0" dirty="0" smtClean="0"/>
              <a:t>-This means that we’re (approximately) 60% of the way to our goal to have a Campus/Training Representative (CTR) at all 974+ APA accredited programs and training sites. As more programs get</a:t>
            </a:r>
            <a:r>
              <a:rPr lang="en-US" dirty="0" smtClean="0"/>
              <a:t> accredited, our challenge keeps growing each year. </a:t>
            </a:r>
            <a:endParaRPr lang="en-US" baseline="0" dirty="0" smtClean="0"/>
          </a:p>
        </p:txBody>
      </p:sp>
      <p:sp>
        <p:nvSpPr>
          <p:cNvPr id="4" name="Slide Number Placeholder 3"/>
          <p:cNvSpPr>
            <a:spLocks noGrp="1"/>
          </p:cNvSpPr>
          <p:nvPr>
            <p:ph type="sldNum" sz="quarter" idx="10"/>
          </p:nvPr>
        </p:nvSpPr>
        <p:spPr/>
        <p:txBody>
          <a:bodyPr/>
          <a:lstStyle/>
          <a:p>
            <a:fld id="{78899249-920A-4D62-9B33-1E0AF2483E79}" type="slidenum">
              <a:rPr lang="en-US" smtClean="0"/>
              <a:t>40</a:t>
            </a:fld>
            <a:endParaRPr lang="en-US" dirty="0"/>
          </a:p>
        </p:txBody>
      </p:sp>
    </p:spTree>
    <p:extLst>
      <p:ext uri="{BB962C8B-B14F-4D97-AF65-F5344CB8AC3E}">
        <p14:creationId xmlns:p14="http://schemas.microsoft.com/office/powerpoint/2010/main" val="3400388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5410" y="8772381"/>
            <a:ext cx="2971009" cy="462119"/>
          </a:xfrm>
          <a:prstGeom prst="rect">
            <a:avLst/>
          </a:prstGeom>
          <a:noFill/>
          <a:ln w="9525">
            <a:noFill/>
            <a:miter lim="800000"/>
            <a:headEnd/>
            <a:tailEnd/>
          </a:ln>
        </p:spPr>
        <p:txBody>
          <a:bodyPr lIns="92808" tIns="46405" rIns="92808" bIns="46405" anchor="b"/>
          <a:lstStyle/>
          <a:p>
            <a:pPr algn="r"/>
            <a:fld id="{24F62B03-4416-4E00-B4FF-D58402354A0E}" type="slidenum">
              <a:rPr lang="en-US"/>
              <a:pPr algn="r"/>
              <a:t>41</a:t>
            </a:fld>
            <a:endParaRPr lang="en-US"/>
          </a:p>
        </p:txBody>
      </p:sp>
      <p:sp>
        <p:nvSpPr>
          <p:cNvPr id="29698" name="Rectangle 2"/>
          <p:cNvSpPr>
            <a:spLocks noGrp="1" noRot="1" noChangeAspect="1" noChangeArrowheads="1" noTextEdit="1"/>
          </p:cNvSpPr>
          <p:nvPr>
            <p:ph type="sldImg"/>
          </p:nvPr>
        </p:nvSpPr>
        <p:spPr bwMode="auto">
          <a:xfrm>
            <a:off x="1104900" y="679450"/>
            <a:ext cx="4635500" cy="3476625"/>
          </a:xfrm>
          <a:noFill/>
          <a:ln>
            <a:solidFill>
              <a:srgbClr val="000000"/>
            </a:solidFill>
            <a:miter lim="800000"/>
            <a:headEnd/>
            <a:tailEnd/>
          </a:ln>
        </p:spPr>
      </p:sp>
      <p:sp>
        <p:nvSpPr>
          <p:cNvPr id="29699" name="Rectangle 3"/>
          <p:cNvSpPr>
            <a:spLocks noGrp="1" noChangeArrowheads="1"/>
          </p:cNvSpPr>
          <p:nvPr>
            <p:ph type="body" idx="1"/>
          </p:nvPr>
        </p:nvSpPr>
        <p:spPr bwMode="auto">
          <a:xfrm>
            <a:off x="892253" y="4383036"/>
            <a:ext cx="5057676" cy="4159072"/>
          </a:xfrm>
          <a:noFill/>
        </p:spPr>
        <p:txBody>
          <a:bodyPr wrap="square" lIns="92808" tIns="46405" rIns="92808" bIns="46405" numCol="1" anchor="t" anchorCtr="0" compatLnSpc="1">
            <a:prstTxWarp prst="textNoShape">
              <a:avLst/>
            </a:prstTxWarp>
          </a:bodyPr>
          <a:lstStyle/>
          <a:p>
            <a:pPr eaLnBrk="1" hangingPunct="1">
              <a:buFontTx/>
              <a:buNone/>
            </a:pPr>
            <a:r>
              <a:rPr lang="en-US" dirty="0">
                <a:latin typeface="Arial" charset="0"/>
                <a:cs typeface="Arial" charset="0"/>
              </a:rPr>
              <a:t>While APA focuses primarily on federal policy, there are plenty of opportunity</a:t>
            </a:r>
          </a:p>
          <a:p>
            <a:pPr eaLnBrk="1" hangingPunct="1"/>
            <a:endParaRPr lang="en-US" b="0"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611002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bwMode="auto">
          <a:xfrm>
            <a:off x="1104900" y="681038"/>
            <a:ext cx="4630738" cy="3475037"/>
          </a:xfrm>
          <a:noFill/>
          <a:ln>
            <a:solidFill>
              <a:srgbClr val="000000"/>
            </a:solidFill>
            <a:miter lim="800000"/>
            <a:headEnd/>
            <a:tailEnd/>
          </a:ln>
        </p:spPr>
      </p:sp>
      <p:sp>
        <p:nvSpPr>
          <p:cNvPr id="302082" name="Rectangle 3"/>
          <p:cNvSpPr>
            <a:spLocks noGrp="1" noChangeArrowheads="1"/>
          </p:cNvSpPr>
          <p:nvPr>
            <p:ph type="body" idx="1"/>
          </p:nvPr>
        </p:nvSpPr>
        <p:spPr bwMode="auto">
          <a:xfrm>
            <a:off x="892253" y="4383036"/>
            <a:ext cx="5057676" cy="4157496"/>
          </a:xfrm>
          <a:noFill/>
        </p:spPr>
        <p:txBody>
          <a:bodyPr wrap="square" numCol="1" anchor="t" anchorCtr="0" compatLnSpc="1">
            <a:prstTxWarp prst="textNoShape">
              <a:avLst/>
            </a:prstTxWarp>
            <a:normAutofit/>
          </a:bodyPr>
          <a:lstStyle/>
          <a:p>
            <a:r>
              <a:rPr lang="en-US" sz="1600" dirty="0">
                <a:latin typeface="Arial" charset="0"/>
                <a:cs typeface="Arial" charset="0"/>
              </a:rPr>
              <a:t>-In order to be able to influence state and local policymakers, just like for advocacy at the federal level, it’s necessary to begin by gathering information on the issue and develop a specific recommendation or ASK.</a:t>
            </a:r>
          </a:p>
          <a:p>
            <a:endParaRPr lang="en-US" sz="1600" dirty="0">
              <a:latin typeface="Arial" charset="0"/>
              <a:cs typeface="Arial" charset="0"/>
            </a:endParaRPr>
          </a:p>
          <a:p>
            <a:r>
              <a:rPr lang="en-US" sz="1600" dirty="0">
                <a:latin typeface="Arial" charset="0"/>
                <a:cs typeface="Arial" charset="0"/>
              </a:rPr>
              <a:t>-As I’ve mentioned, it’s especially worthwhile to provide anecdotes and if possible, some data. </a:t>
            </a:r>
          </a:p>
          <a:p>
            <a:endParaRPr lang="en-US" sz="1600" dirty="0">
              <a:latin typeface="Arial" charset="0"/>
              <a:cs typeface="Arial" charset="0"/>
            </a:endParaRPr>
          </a:p>
          <a:p>
            <a:r>
              <a:rPr lang="en-US" sz="1600" dirty="0">
                <a:latin typeface="Arial" charset="0"/>
                <a:cs typeface="Arial" charset="0"/>
              </a:rPr>
              <a:t>-Also it is very helpful to identify those that support your position AND those that oppose it. Why the opposition: to determine extent of challenge as well as ways to neutralize their position</a:t>
            </a:r>
          </a:p>
          <a:p>
            <a:endParaRPr lang="en-US" sz="1600" dirty="0">
              <a:latin typeface="Arial" charset="0"/>
              <a:cs typeface="Arial" charset="0"/>
            </a:endParaRPr>
          </a:p>
        </p:txBody>
      </p:sp>
    </p:spTree>
    <p:extLst>
      <p:ext uri="{BB962C8B-B14F-4D97-AF65-F5344CB8AC3E}">
        <p14:creationId xmlns:p14="http://schemas.microsoft.com/office/powerpoint/2010/main" val="1082881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bwMode="auto">
          <a:xfrm>
            <a:off x="1106488" y="681038"/>
            <a:ext cx="4630737" cy="3475037"/>
          </a:xfrm>
          <a:noFill/>
          <a:ln>
            <a:solidFill>
              <a:srgbClr val="000000"/>
            </a:solidFill>
            <a:miter lim="800000"/>
            <a:headEnd/>
            <a:tailEnd/>
          </a:ln>
        </p:spPr>
      </p:sp>
      <p:sp>
        <p:nvSpPr>
          <p:cNvPr id="322562" name="Rectangle 3"/>
          <p:cNvSpPr>
            <a:spLocks noGrp="1" noChangeArrowheads="1"/>
          </p:cNvSpPr>
          <p:nvPr>
            <p:ph type="body" idx="1"/>
          </p:nvPr>
        </p:nvSpPr>
        <p:spPr bwMode="auto">
          <a:xfrm>
            <a:off x="892253" y="4384613"/>
            <a:ext cx="5057676" cy="4155919"/>
          </a:xfrm>
          <a:noFill/>
        </p:spPr>
        <p:txBody>
          <a:bodyPr wrap="square" numCol="1" anchor="t" anchorCtr="0" compatLnSpc="1">
            <a:prstTxWarp prst="textNoShape">
              <a:avLst/>
            </a:prstTxWarp>
          </a:bodyPr>
          <a:lstStyle/>
          <a:p>
            <a:r>
              <a:rPr lang="en-US" sz="1600" dirty="0">
                <a:latin typeface="Arial" charset="0"/>
                <a:cs typeface="Arial" charset="0"/>
              </a:rPr>
              <a:t>-Local advocacy may involve getting in touch with other professional associations and forming coalitions.</a:t>
            </a:r>
          </a:p>
          <a:p>
            <a:endParaRPr lang="en-US" sz="1600" dirty="0">
              <a:latin typeface="Arial" charset="0"/>
              <a:cs typeface="Arial" charset="0"/>
            </a:endParaRPr>
          </a:p>
          <a:p>
            <a:r>
              <a:rPr lang="en-US" sz="1600" dirty="0">
                <a:latin typeface="Arial" charset="0"/>
                <a:cs typeface="Arial" charset="0"/>
              </a:rPr>
              <a:t>-It also means advocating for support from your colleagues or officials where you work.</a:t>
            </a:r>
          </a:p>
          <a:p>
            <a:endParaRPr lang="en-US" sz="1600" dirty="0">
              <a:latin typeface="Arial" charset="0"/>
              <a:cs typeface="Arial" charset="0"/>
            </a:endParaRPr>
          </a:p>
          <a:p>
            <a:r>
              <a:rPr lang="en-US" sz="1600" dirty="0">
                <a:latin typeface="Arial" charset="0"/>
                <a:cs typeface="Arial" charset="0"/>
              </a:rPr>
              <a:t>-And, it could include seeking support from community (</a:t>
            </a:r>
            <a:r>
              <a:rPr lang="en-US" sz="1600" b="1" dirty="0">
                <a:latin typeface="Arial" charset="0"/>
                <a:cs typeface="Arial" charset="0"/>
              </a:rPr>
              <a:t>HOAs</a:t>
            </a:r>
            <a:r>
              <a:rPr lang="en-US" sz="1600" dirty="0">
                <a:latin typeface="Arial" charset="0"/>
                <a:cs typeface="Arial" charset="0"/>
              </a:rPr>
              <a:t>)  or religious groups and/or local organizations (</a:t>
            </a:r>
            <a:r>
              <a:rPr lang="en-US" sz="1600" b="1" dirty="0">
                <a:latin typeface="Arial" charset="0"/>
                <a:cs typeface="Arial" charset="0"/>
              </a:rPr>
              <a:t>PTAs</a:t>
            </a:r>
            <a:r>
              <a:rPr lang="en-US" sz="1600" dirty="0">
                <a:latin typeface="Arial" charset="0"/>
                <a:cs typeface="Arial" charset="0"/>
              </a:rPr>
              <a:t>).</a:t>
            </a:r>
          </a:p>
          <a:p>
            <a:endParaRPr lang="en-US" sz="1600" dirty="0">
              <a:latin typeface="Arial" charset="0"/>
              <a:cs typeface="Arial" charset="0"/>
            </a:endParaRPr>
          </a:p>
          <a:p>
            <a:endParaRPr lang="en-US" sz="1600" dirty="0">
              <a:latin typeface="Arial" charset="0"/>
              <a:cs typeface="Arial" charset="0"/>
            </a:endParaRPr>
          </a:p>
        </p:txBody>
      </p:sp>
    </p:spTree>
    <p:extLst>
      <p:ext uri="{BB962C8B-B14F-4D97-AF65-F5344CB8AC3E}">
        <p14:creationId xmlns:p14="http://schemas.microsoft.com/office/powerpoint/2010/main" val="2234269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46B0E9-4575-41DD-A6C3-C9E63D85E9AC}" type="slidenum">
              <a:rPr lang="en-US" smtClean="0">
                <a:latin typeface="Arial" charset="0"/>
                <a:cs typeface="Arial" charset="0"/>
              </a:rPr>
              <a:pPr fontAlgn="base">
                <a:spcBef>
                  <a:spcPct val="0"/>
                </a:spcBef>
                <a:spcAft>
                  <a:spcPct val="0"/>
                </a:spcAft>
              </a:pPr>
              <a:t>44</a:t>
            </a:fld>
            <a:endParaRPr lang="en-US" smtClean="0">
              <a:latin typeface="Arial" charset="0"/>
              <a:cs typeface="Arial" charset="0"/>
            </a:endParaRPr>
          </a:p>
        </p:txBody>
      </p:sp>
      <p:sp>
        <p:nvSpPr>
          <p:cNvPr id="345090" name="Rectangle 2"/>
          <p:cNvSpPr>
            <a:spLocks noGrp="1" noRot="1" noChangeAspect="1" noChangeArrowheads="1" noTextEdit="1"/>
          </p:cNvSpPr>
          <p:nvPr>
            <p:ph type="sldImg"/>
          </p:nvPr>
        </p:nvSpPr>
        <p:spPr bwMode="auto">
          <a:xfrm>
            <a:off x="1106488" y="681038"/>
            <a:ext cx="4630737" cy="3475037"/>
          </a:xfrm>
          <a:noFill/>
          <a:ln>
            <a:solidFill>
              <a:srgbClr val="000000"/>
            </a:solidFill>
            <a:miter lim="800000"/>
            <a:headEnd/>
            <a:tailEnd/>
          </a:ln>
        </p:spPr>
      </p:sp>
      <p:sp>
        <p:nvSpPr>
          <p:cNvPr id="345091" name="Rectangle 3"/>
          <p:cNvSpPr>
            <a:spLocks noGrp="1" noChangeArrowheads="1"/>
          </p:cNvSpPr>
          <p:nvPr>
            <p:ph type="body" idx="1"/>
          </p:nvPr>
        </p:nvSpPr>
        <p:spPr bwMode="auto">
          <a:xfrm>
            <a:off x="892253" y="4381460"/>
            <a:ext cx="5057676" cy="4159073"/>
          </a:xfrm>
          <a:noFill/>
        </p:spPr>
        <p:txBody>
          <a:bodyPr wrap="square" numCol="1" anchor="t" anchorCtr="0" compatLnSpc="1">
            <a:prstTxWarp prst="textNoShape">
              <a:avLst/>
            </a:prstTxWarp>
          </a:bodyPr>
          <a:lstStyle/>
          <a:p>
            <a:pPr defTabSz="909554" eaLnBrk="1" hangingPunct="1">
              <a:lnSpc>
                <a:spcPct val="90000"/>
              </a:lnSpc>
              <a:defRPr/>
            </a:pPr>
            <a:r>
              <a:rPr lang="en-US" sz="1000" dirty="0">
                <a:latin typeface="Arial" charset="0"/>
                <a:cs typeface="Arial" charset="0"/>
              </a:rPr>
              <a:t>-So, how can you get more involved?   [READ SLIDE]</a:t>
            </a:r>
          </a:p>
          <a:p>
            <a:pPr eaLnBrk="1" hangingPunct="1">
              <a:lnSpc>
                <a:spcPct val="90000"/>
              </a:lnSpc>
            </a:pPr>
            <a:endParaRPr lang="en-US" sz="1000" i="1" dirty="0">
              <a:latin typeface="Arial" charset="0"/>
              <a:cs typeface="Arial" charset="0"/>
            </a:endParaRPr>
          </a:p>
        </p:txBody>
      </p:sp>
    </p:spTree>
    <p:extLst>
      <p:ext uri="{BB962C8B-B14F-4D97-AF65-F5344CB8AC3E}">
        <p14:creationId xmlns:p14="http://schemas.microsoft.com/office/powerpoint/2010/main" val="87047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600" dirty="0">
                <a:latin typeface="Arial" charset="0"/>
                <a:cs typeface="Arial" charset="0"/>
              </a:rPr>
              <a:t>-So, how CAN you make sure psychology’s at the table?</a:t>
            </a:r>
          </a:p>
          <a:p>
            <a:endParaRPr lang="en-US" sz="1600" dirty="0">
              <a:latin typeface="Arial" charset="0"/>
              <a:cs typeface="Arial" charset="0"/>
            </a:endParaRPr>
          </a:p>
          <a:p>
            <a:r>
              <a:rPr lang="en-US" sz="1600" dirty="0">
                <a:latin typeface="Arial" charset="0"/>
                <a:cs typeface="Arial" charset="0"/>
              </a:rPr>
              <a:t>-By getting more involved though political activities. If you are not at the table, you may be on the menu.</a:t>
            </a:r>
          </a:p>
        </p:txBody>
      </p:sp>
    </p:spTree>
    <p:extLst>
      <p:ext uri="{BB962C8B-B14F-4D97-AF65-F5344CB8AC3E}">
        <p14:creationId xmlns:p14="http://schemas.microsoft.com/office/powerpoint/2010/main" val="975420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133683-7773-4530-B1EA-2EBA0FAE9A7B}" type="slidenum">
              <a:rPr lang="en-US" smtClean="0">
                <a:latin typeface="Arial" charset="0"/>
                <a:cs typeface="Arial" charset="0"/>
              </a:rPr>
              <a:pPr fontAlgn="base">
                <a:spcBef>
                  <a:spcPct val="0"/>
                </a:spcBef>
                <a:spcAft>
                  <a:spcPct val="0"/>
                </a:spcAft>
              </a:pPr>
              <a:t>46</a:t>
            </a:fld>
            <a:endParaRPr lang="en-US" smtClean="0">
              <a:latin typeface="Arial" charset="0"/>
              <a:cs typeface="Arial" charset="0"/>
            </a:endParaRPr>
          </a:p>
        </p:txBody>
      </p:sp>
      <p:sp>
        <p:nvSpPr>
          <p:cNvPr id="357378" name="Rectangle 2"/>
          <p:cNvSpPr>
            <a:spLocks noGrp="1" noRot="1" noChangeAspect="1" noChangeArrowheads="1" noTextEdit="1"/>
          </p:cNvSpPr>
          <p:nvPr>
            <p:ph type="sldImg"/>
          </p:nvPr>
        </p:nvSpPr>
        <p:spPr bwMode="auto">
          <a:xfrm>
            <a:off x="1106488" y="681038"/>
            <a:ext cx="4630737" cy="3475037"/>
          </a:xfrm>
          <a:noFill/>
          <a:ln>
            <a:solidFill>
              <a:srgbClr val="000000"/>
            </a:solidFill>
            <a:miter lim="800000"/>
            <a:headEnd/>
            <a:tailEnd/>
          </a:ln>
        </p:spPr>
      </p:sp>
      <p:sp>
        <p:nvSpPr>
          <p:cNvPr id="357379" name="Rectangle 3"/>
          <p:cNvSpPr>
            <a:spLocks noGrp="1" noChangeArrowheads="1"/>
          </p:cNvSpPr>
          <p:nvPr>
            <p:ph type="body" idx="1"/>
          </p:nvPr>
        </p:nvSpPr>
        <p:spPr bwMode="auto">
          <a:xfrm>
            <a:off x="892253" y="4381460"/>
            <a:ext cx="5057676" cy="4159073"/>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-Another way to get more involved is to support a Political Action Committee (PAC)</a:t>
            </a:r>
          </a:p>
          <a:p>
            <a:pPr eaLnBrk="1" hangingPunct="1"/>
            <a:endParaRPr lang="en-US" dirty="0" smtClean="0">
              <a:latin typeface="Arial" charset="0"/>
              <a:cs typeface="Arial" charset="0"/>
            </a:endParaRPr>
          </a:p>
          <a:p>
            <a:pPr eaLnBrk="1" hangingPunct="1"/>
            <a:r>
              <a:rPr lang="en-US" i="1" dirty="0" smtClean="0">
                <a:latin typeface="Arial" charset="0"/>
                <a:cs typeface="Arial" charset="0"/>
              </a:rPr>
              <a:t>-</a:t>
            </a:r>
            <a:r>
              <a:rPr lang="en-US" dirty="0" smtClean="0">
                <a:latin typeface="Arial" charset="0"/>
                <a:cs typeface="Arial" charset="0"/>
              </a:rPr>
              <a:t>PACs have been around since the 1940s (President Roosevelt) and were enacted into law by Congress in 1971 with the passage of the Federal Election Campaign Act.</a:t>
            </a:r>
          </a:p>
          <a:p>
            <a:pPr eaLnBrk="1" hangingPunct="1"/>
            <a:endParaRPr lang="en-US" dirty="0" smtClean="0">
              <a:latin typeface="Arial" charset="0"/>
              <a:cs typeface="Arial" charset="0"/>
            </a:endParaRPr>
          </a:p>
          <a:p>
            <a:pPr eaLnBrk="1" hangingPunct="1"/>
            <a:r>
              <a:rPr lang="en-US" dirty="0">
                <a:latin typeface="Arial" charset="0"/>
                <a:cs typeface="Arial" charset="0"/>
              </a:rPr>
              <a:t>Gain direct access to legislators and maintain that access in order to keep your issues active/relevant</a:t>
            </a:r>
          </a:p>
          <a:p>
            <a:pPr eaLnBrk="1" hangingPunct="1"/>
            <a:endParaRPr lang="en-US" dirty="0">
              <a:latin typeface="Arial" charset="0"/>
              <a:cs typeface="Arial" charset="0"/>
            </a:endParaRPr>
          </a:p>
          <a:p>
            <a:pPr eaLnBrk="1" hangingPunct="1"/>
            <a:r>
              <a:rPr lang="en-US" dirty="0">
                <a:latin typeface="Arial" charset="0"/>
                <a:cs typeface="Arial" charset="0"/>
              </a:rPr>
              <a:t>-Educate legislators about the value of psychology and its contributions to health, education, the economy, etc.</a:t>
            </a:r>
          </a:p>
          <a:p>
            <a:pPr eaLnBrk="1" hangingPunct="1"/>
            <a:endParaRPr lang="en-US" dirty="0">
              <a:latin typeface="Arial" charset="0"/>
              <a:cs typeface="Arial" charset="0"/>
            </a:endParaRPr>
          </a:p>
          <a:p>
            <a:pPr eaLnBrk="1" hangingPunct="1"/>
            <a:r>
              <a:rPr lang="en-US" dirty="0">
                <a:latin typeface="Arial" charset="0"/>
                <a:cs typeface="Arial" charset="0"/>
              </a:rPr>
              <a:t>-Engaging in political activities enables you to support legislators who share your personal and professional priorities.</a:t>
            </a:r>
          </a:p>
          <a:p>
            <a:pPr eaLnBrk="1" hangingPunct="1"/>
            <a:endParaRPr lang="en-US" dirty="0">
              <a:latin typeface="Arial" charset="0"/>
              <a:cs typeface="Arial" charset="0"/>
            </a:endParaRPr>
          </a:p>
          <a:p>
            <a:pPr eaLnBrk="1" hangingPunct="1"/>
            <a:r>
              <a:rPr lang="en-US" dirty="0">
                <a:latin typeface="Arial" charset="0"/>
                <a:cs typeface="Arial" charset="0"/>
              </a:rPr>
              <a:t>-Being involved in political activities is essential for the success of our democratic approach to government.</a:t>
            </a: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27103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583427-82B2-42E9-A98F-981B29E73426}" type="slidenum">
              <a:rPr lang="en-US" smtClean="0">
                <a:latin typeface="Arial" charset="0"/>
                <a:cs typeface="Arial" charset="0"/>
              </a:rPr>
              <a:pPr fontAlgn="base">
                <a:spcBef>
                  <a:spcPct val="0"/>
                </a:spcBef>
                <a:spcAft>
                  <a:spcPct val="0"/>
                </a:spcAft>
              </a:pPr>
              <a:t>47</a:t>
            </a:fld>
            <a:endParaRPr lang="en-US" smtClean="0">
              <a:latin typeface="Arial" charset="0"/>
              <a:cs typeface="Arial" charset="0"/>
            </a:endParaRPr>
          </a:p>
        </p:txBody>
      </p:sp>
      <p:sp>
        <p:nvSpPr>
          <p:cNvPr id="359426" name="Rectangle 2"/>
          <p:cNvSpPr>
            <a:spLocks noGrp="1" noRot="1" noChangeAspect="1" noChangeArrowheads="1" noTextEdit="1"/>
          </p:cNvSpPr>
          <p:nvPr>
            <p:ph type="sldImg"/>
          </p:nvPr>
        </p:nvSpPr>
        <p:spPr bwMode="auto">
          <a:xfrm>
            <a:off x="1106488" y="681038"/>
            <a:ext cx="4630737" cy="3475037"/>
          </a:xfrm>
          <a:noFill/>
          <a:ln>
            <a:solidFill>
              <a:srgbClr val="000000"/>
            </a:solidFill>
            <a:miter lim="800000"/>
            <a:headEnd/>
            <a:tailEnd/>
          </a:ln>
        </p:spPr>
      </p:sp>
      <p:sp>
        <p:nvSpPr>
          <p:cNvPr id="359427" name="Rectangle 3"/>
          <p:cNvSpPr>
            <a:spLocks noGrp="1" noChangeArrowheads="1"/>
          </p:cNvSpPr>
          <p:nvPr>
            <p:ph type="body" idx="1"/>
          </p:nvPr>
        </p:nvSpPr>
        <p:spPr bwMode="auto">
          <a:xfrm>
            <a:off x="892253" y="4381460"/>
            <a:ext cx="5057676" cy="4159073"/>
          </a:xfrm>
          <a:noFill/>
        </p:spPr>
        <p:txBody>
          <a:bodyPr wrap="square" numCol="1" anchor="t" anchorCtr="0" compatLnSpc="1">
            <a:prstTxWarp prst="textNoShape">
              <a:avLst/>
            </a:prstTxWarp>
          </a:bodyPr>
          <a:lstStyle/>
          <a:p>
            <a:pPr eaLnBrk="1" hangingPunct="1"/>
            <a:r>
              <a:rPr lang="en-US" dirty="0" smtClean="0">
                <a:latin typeface="Arial" charset="0"/>
                <a:cs typeface="Arial" charset="0"/>
              </a:rPr>
              <a:t>-So, in fact, supporting a PAC is your legal right.</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-As Joel Blackwell, the Grassroots Guy, points out, PACs provide an open, honest system for supporting political candidates who are supporting your interests.</a:t>
            </a:r>
          </a:p>
          <a:p>
            <a:pPr eaLnBrk="1" hangingPunct="1"/>
            <a:endParaRPr lang="en-US" dirty="0" smtClean="0">
              <a:latin typeface="Arial" charset="0"/>
              <a:cs typeface="Arial" charset="0"/>
            </a:endParaRPr>
          </a:p>
          <a:p>
            <a:pPr defTabSz="909554" eaLnBrk="1" hangingPunct="1">
              <a:defRPr/>
            </a:pPr>
            <a:r>
              <a:rPr lang="en-US" dirty="0" smtClean="0">
                <a:latin typeface="Arial" charset="0"/>
                <a:cs typeface="Arial" charset="0"/>
              </a:rPr>
              <a:t>-PACs provide a means for individuals with common interests to join together to express their concerns and speak with one strong voice by supporting political candidates.</a:t>
            </a:r>
          </a:p>
          <a:p>
            <a:pPr eaLnBrk="1" hangingPunct="1"/>
            <a:endParaRPr lang="en-US" dirty="0" smtClean="0">
              <a:latin typeface="Arial" charset="0"/>
              <a:cs typeface="Arial" charset="0"/>
            </a:endParaRPr>
          </a:p>
          <a:p>
            <a:pPr eaLnBrk="1" hangingPunct="1"/>
            <a:r>
              <a:rPr lang="en-US" i="0" dirty="0" smtClean="0">
                <a:latin typeface="Arial" charset="0"/>
                <a:cs typeface="Arial" charset="0"/>
              </a:rPr>
              <a:t>-PACs enable individuals to have a greater impact by working together to “pool” individual donations to support a common cause.</a:t>
            </a:r>
          </a:p>
          <a:p>
            <a:pPr eaLnBrk="1" hangingPunct="1"/>
            <a:endParaRPr lang="en-US" i="0" dirty="0" smtClean="0">
              <a:latin typeface="Arial" charset="0"/>
              <a:cs typeface="Arial" charset="0"/>
            </a:endParaRPr>
          </a:p>
          <a:p>
            <a:pPr eaLnBrk="1" hangingPunct="1"/>
            <a:r>
              <a:rPr lang="en-US" i="0" dirty="0" smtClean="0">
                <a:latin typeface="Arial" charset="0"/>
                <a:cs typeface="Arial" charset="0"/>
              </a:rPr>
              <a:t>-PACs expand your influence beyond your own political district (i.e., provides support to other Legislators who support your interests). </a:t>
            </a:r>
          </a:p>
        </p:txBody>
      </p:sp>
    </p:spTree>
    <p:extLst>
      <p:ext uri="{BB962C8B-B14F-4D97-AF65-F5344CB8AC3E}">
        <p14:creationId xmlns:p14="http://schemas.microsoft.com/office/powerpoint/2010/main" val="1835013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really</a:t>
            </a:r>
            <a:r>
              <a:rPr lang="en-US" baseline="0" dirty="0" smtClean="0"/>
              <a:t> see the PAC as one part of the three-legged stool and have been able to engage in a small bit of advocacy with the APAPOPAC. </a:t>
            </a:r>
            <a:endParaRPr lang="en-US" dirty="0"/>
          </a:p>
        </p:txBody>
      </p:sp>
    </p:spTree>
    <p:extLst>
      <p:ext uri="{BB962C8B-B14F-4D97-AF65-F5344CB8AC3E}">
        <p14:creationId xmlns:p14="http://schemas.microsoft.com/office/powerpoint/2010/main" val="1048892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856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11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[READ FROM SLIDE]</a:t>
            </a:r>
          </a:p>
          <a:p>
            <a:endParaRPr lang="en-US" dirty="0" smtClean="0">
              <a:latin typeface="Arial" charset="0"/>
              <a:cs typeface="Arial" charset="0"/>
            </a:endParaRPr>
          </a:p>
        </p:txBody>
      </p:sp>
    </p:spTree>
    <p:extLst>
      <p:ext uri="{BB962C8B-B14F-4D97-AF65-F5344CB8AC3E}">
        <p14:creationId xmlns:p14="http://schemas.microsoft.com/office/powerpoint/2010/main" val="2688791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cs typeface="Arial" charset="0"/>
            </a:endParaRPr>
          </a:p>
          <a:p>
            <a:endParaRPr lang="en-US" dirty="0" smtClean="0">
              <a:latin typeface="Arial" charset="0"/>
              <a:cs typeface="Arial" charset="0"/>
            </a:endParaRPr>
          </a:p>
        </p:txBody>
      </p:sp>
    </p:spTree>
    <p:extLst>
      <p:ext uri="{BB962C8B-B14F-4D97-AF65-F5344CB8AC3E}">
        <p14:creationId xmlns:p14="http://schemas.microsoft.com/office/powerpoint/2010/main" val="168975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865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In 2013, President Obama decided after the shooting in </a:t>
            </a:r>
            <a:r>
              <a:rPr lang="en-US" dirty="0" smtClean="0"/>
              <a:t>(Blacksburg, Arizona, Colorado and Newtown</a:t>
            </a:r>
            <a:r>
              <a:rPr lang="en-US" dirty="0"/>
              <a:t>, </a:t>
            </a:r>
            <a:r>
              <a:rPr lang="en-US" dirty="0" smtClean="0"/>
              <a:t>CT) </a:t>
            </a:r>
            <a:r>
              <a:rPr lang="en-US" dirty="0"/>
              <a:t>that we really needed to increase our focus </a:t>
            </a:r>
            <a:r>
              <a:rPr lang="en-US" dirty="0" smtClean="0"/>
              <a:t>on not just gun violence prevention, but prevention </a:t>
            </a:r>
            <a:r>
              <a:rPr lang="en-US" dirty="0"/>
              <a:t>and treatment for behavioral health disorders in youth and young adults 16-25 years old. </a:t>
            </a:r>
          </a:p>
          <a:p>
            <a:r>
              <a:rPr lang="en-US" dirty="0"/>
              <a:t>He asked his mental health staff at </a:t>
            </a:r>
            <a:r>
              <a:rPr lang="en-US" dirty="0" smtClean="0"/>
              <a:t>Substance Abuse and Mental Health Services Administration </a:t>
            </a:r>
            <a:r>
              <a:rPr lang="en-US" dirty="0"/>
              <a:t>how to address the workforce shortage. </a:t>
            </a:r>
            <a:r>
              <a:rPr lang="en-US" dirty="0" smtClean="0"/>
              <a:t>The resulting </a:t>
            </a:r>
            <a:r>
              <a:rPr lang="en-US" dirty="0"/>
              <a:t>proposal included a $35 million to increase the mental health workforce. </a:t>
            </a:r>
            <a:endParaRPr lang="en-US" dirty="0" smtClean="0"/>
          </a:p>
          <a:p>
            <a:endParaRPr lang="en-US" dirty="0"/>
          </a:p>
        </p:txBody>
      </p:sp>
    </p:spTree>
    <p:extLst>
      <p:ext uri="{BB962C8B-B14F-4D97-AF65-F5344CB8AC3E}">
        <p14:creationId xmlns:p14="http://schemas.microsoft.com/office/powerpoint/2010/main" val="331132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Who was there to speak for doctoral psychology? Were we at the table? We were not even invited to the party. Where was psychology? What happens when people don’t invite you to the table?  </a:t>
            </a:r>
          </a:p>
          <a:p>
            <a:endParaRPr lang="en-US" dirty="0"/>
          </a:p>
          <a:p>
            <a:r>
              <a:rPr lang="en-US" dirty="0"/>
              <a:t>Disaster avoided or a wake up call? </a:t>
            </a:r>
          </a:p>
          <a:p>
            <a:r>
              <a:rPr lang="en-US" dirty="0"/>
              <a:t>Next steps: Met with SAMHSA and they said “Only if Congress tells us to”</a:t>
            </a:r>
          </a:p>
          <a:p>
            <a:r>
              <a:rPr lang="en-US" dirty="0"/>
              <a:t>Talked to the White House Policy Staff- “We listen to SAMHSA”</a:t>
            </a:r>
          </a:p>
          <a:p>
            <a:r>
              <a:rPr lang="en-US" dirty="0"/>
              <a:t>Talked to Congress; “What’s the role of doctoral level psychology?”</a:t>
            </a:r>
          </a:p>
          <a:p>
            <a:r>
              <a:rPr lang="en-US" dirty="0"/>
              <a:t>In the end Congress told SAMHSA we had to be included… is that a success? Survival is no Sufficient…</a:t>
            </a:r>
          </a:p>
          <a:p>
            <a:r>
              <a:rPr lang="en-US" dirty="0"/>
              <a:t>The $26 million funding announcement included us, but only 10 applied. 7 got funded- 70% success rate for those that applied,. Nearly $1 million in new grants that will create more than 50 new intern slots. </a:t>
            </a:r>
          </a:p>
          <a:p>
            <a:r>
              <a:rPr lang="en-US" dirty="0"/>
              <a:t>This year- the President proposed a $21 million increase to the program. Our challenge is to grow our share of that program</a:t>
            </a:r>
            <a:r>
              <a:rPr lang="en-US" dirty="0" smtClean="0"/>
              <a:t>.</a:t>
            </a:r>
          </a:p>
          <a:p>
            <a:endParaRPr lang="en-US" dirty="0"/>
          </a:p>
          <a:p>
            <a:r>
              <a:rPr lang="en-US" dirty="0" smtClean="0"/>
              <a:t>My point in this story is that you need to be at the table, you need to be able to pick up the phone, call the White House, call your Member of Congress and explain to them how doctoral level counseling psychology is a part of the solution to this problem. If it sounds impossible for you to follow all of the ins and outs of these proposals, then you might be better able to understand the role of a national organization that works on your behalf and when we call, they answer the phone. </a:t>
            </a:r>
            <a:endParaRPr lang="en-US" dirty="0"/>
          </a:p>
          <a:p>
            <a:endParaRPr lang="en-US" dirty="0"/>
          </a:p>
        </p:txBody>
      </p:sp>
    </p:spTree>
    <p:extLst>
      <p:ext uri="{BB962C8B-B14F-4D97-AF65-F5344CB8AC3E}">
        <p14:creationId xmlns:p14="http://schemas.microsoft.com/office/powerpoint/2010/main" val="8804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BHWET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899249-920A-4D62-9B33-1E0AF2483E79}" type="slidenum">
              <a:rPr lang="en-US" smtClean="0"/>
              <a:t>9</a:t>
            </a:fld>
            <a:endParaRPr lang="en-US" dirty="0"/>
          </a:p>
        </p:txBody>
      </p:sp>
    </p:spTree>
    <p:extLst>
      <p:ext uri="{BB962C8B-B14F-4D97-AF65-F5344CB8AC3E}">
        <p14:creationId xmlns:p14="http://schemas.microsoft.com/office/powerpoint/2010/main" val="343870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l="626" r="633"/>
          <a:stretch>
            <a:fillRect/>
          </a:stretch>
        </p:blipFill>
        <p:spPr bwMode="auto">
          <a:xfrm>
            <a:off x="0" y="0"/>
            <a:ext cx="9144000" cy="6902450"/>
          </a:xfrm>
          <a:prstGeom prst="rect">
            <a:avLst/>
          </a:prstGeom>
          <a:noFill/>
          <a:ln w="9525">
            <a:noFill/>
            <a:miter lim="800000"/>
            <a:headEnd/>
            <a:tailEnd/>
          </a:ln>
        </p:spPr>
      </p:pic>
      <p:sp>
        <p:nvSpPr>
          <p:cNvPr id="2" name="Title 1"/>
          <p:cNvSpPr>
            <a:spLocks noGrp="1"/>
          </p:cNvSpPr>
          <p:nvPr>
            <p:ph type="title"/>
          </p:nvPr>
        </p:nvSpPr>
        <p:spPr>
          <a:xfrm>
            <a:off x="2325450" y="2416437"/>
            <a:ext cx="5276850" cy="1349829"/>
          </a:xfrm>
        </p:spPr>
        <p:txBody>
          <a:bodyPr/>
          <a:lstStyle>
            <a:lvl1pPr algn="l">
              <a:defRPr sz="4000">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2"/>
          </p:nvPr>
        </p:nvSpPr>
        <p:spPr>
          <a:xfrm>
            <a:off x="2307307" y="3825005"/>
            <a:ext cx="5294993" cy="533400"/>
          </a:xfrm>
        </p:spPr>
        <p:txBody>
          <a:bodyPr/>
          <a:lstStyle>
            <a:lvl1pPr algn="l">
              <a:buNone/>
              <a:defRPr sz="2000" b="1">
                <a:solidFill>
                  <a:schemeClr val="bg1"/>
                </a:solidFill>
              </a:defRPr>
            </a:lvl1pPr>
          </a:lstStyle>
          <a:p>
            <a:pPr lvl="0"/>
            <a:r>
              <a:rPr lang="en-US" dirty="0" smtClean="0"/>
              <a:t>Click to edit Master text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538" y="58738"/>
            <a:ext cx="8196262" cy="685800"/>
          </a:xfrm>
        </p:spPr>
        <p:txBody>
          <a:bodyPr/>
          <a:lstStyle/>
          <a:p>
            <a:r>
              <a:rPr lang="en-US"/>
              <a:t>Click to edit Master title style</a:t>
            </a:r>
          </a:p>
        </p:txBody>
      </p:sp>
      <p:sp>
        <p:nvSpPr>
          <p:cNvPr id="3" name="Content Placeholder 2"/>
          <p:cNvSpPr>
            <a:spLocks noGrp="1"/>
          </p:cNvSpPr>
          <p:nvPr>
            <p:ph idx="1"/>
          </p:nvPr>
        </p:nvSpPr>
        <p:spPr>
          <a:xfrm>
            <a:off x="490538" y="1160463"/>
            <a:ext cx="8196262" cy="4587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3C20FA-5CC2-4568-9201-316D0FB6D060}"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306325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C20FA-5CC2-4568-9201-316D0FB6D060}"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1501364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C20FA-5CC2-4568-9201-316D0FB6D060}"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328233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3C20FA-5CC2-4568-9201-316D0FB6D060}" type="datetimeFigureOut">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141488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TextBox 3"/>
          <p:cNvSpPr txBox="1"/>
          <p:nvPr userDrawn="1"/>
        </p:nvSpPr>
        <p:spPr>
          <a:xfrm>
            <a:off x="3998913" y="6567488"/>
            <a:ext cx="2386012" cy="254000"/>
          </a:xfrm>
          <a:prstGeom prst="rect">
            <a:avLst/>
          </a:prstGeom>
          <a:noFill/>
          <a:effectLst/>
        </p:spPr>
        <p:txBody>
          <a:bodyPr lIns="45720" rIns="45720"/>
          <a:lstStyle/>
          <a:p>
            <a:pPr fontAlgn="auto">
              <a:lnSpc>
                <a:spcPct val="85000"/>
              </a:lnSpc>
              <a:spcBef>
                <a:spcPts val="700"/>
              </a:spcBef>
              <a:spcAft>
                <a:spcPts val="0"/>
              </a:spcAft>
              <a:buClr>
                <a:schemeClr val="accent1"/>
              </a:buClr>
              <a:buFont typeface="Wingdings" pitchFamily="2" charset="2"/>
              <a:buChar char="§"/>
              <a:defRPr/>
            </a:pPr>
            <a:r>
              <a:rPr lang="en-US" dirty="0">
                <a:solidFill>
                  <a:schemeClr val="bg1"/>
                </a:solidFill>
                <a:latin typeface="Arial" pitchFamily="34" charset="0"/>
              </a:rPr>
              <a:t>© APA. All Rights Reserved.</a:t>
            </a:r>
          </a:p>
        </p:txBody>
      </p:sp>
      <p:sp>
        <p:nvSpPr>
          <p:cNvPr id="7" name="Text Placeholder 6"/>
          <p:cNvSpPr>
            <a:spLocks noGrp="1"/>
          </p:cNvSpPr>
          <p:nvPr>
            <p:ph type="body" sz="quarter" idx="13"/>
          </p:nvPr>
        </p:nvSpPr>
        <p:spPr>
          <a:xfrm>
            <a:off x="490538" y="1160463"/>
            <a:ext cx="8215312" cy="45291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C20FA-5CC2-4568-9201-316D0FB6D060}" type="datetimeFigureOut">
              <a:rPr lang="en-US" smtClean="0"/>
              <a:t>2/26/15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219849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C20FA-5CC2-4568-9201-316D0FB6D060}" type="datetimeFigureOut">
              <a:rPr lang="en-US" smtClean="0"/>
              <a:t>2/26/15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246646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20FA-5CC2-4568-9201-316D0FB6D060}" type="datetimeFigureOut">
              <a:rPr lang="en-US" smtClean="0"/>
              <a:t>2/26/15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3359908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C20FA-5CC2-4568-9201-316D0FB6D060}" type="datetimeFigureOut">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662364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C20FA-5CC2-4568-9201-316D0FB6D060}" type="datetimeFigureOut">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1170419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C20FA-5CC2-4568-9201-316D0FB6D060}"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333234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C20FA-5CC2-4568-9201-316D0FB6D060}" type="datetimeFigureOut">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E38F7-DE76-4DF5-8053-E741B3F381DA}" type="slidenum">
              <a:rPr lang="en-US" smtClean="0"/>
              <a:t>‹#›</a:t>
            </a:fld>
            <a:endParaRPr lang="en-US"/>
          </a:p>
        </p:txBody>
      </p:sp>
    </p:spTree>
    <p:extLst>
      <p:ext uri="{BB962C8B-B14F-4D97-AF65-F5344CB8AC3E}">
        <p14:creationId xmlns:p14="http://schemas.microsoft.com/office/powerpoint/2010/main" val="2795287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803650" y="6478588"/>
            <a:ext cx="2168525" cy="249237"/>
          </a:xfrm>
          <a:prstGeom prst="rect">
            <a:avLst/>
          </a:prstGeom>
        </p:spPr>
        <p:txBody>
          <a:bodyPr wrap="none">
            <a:spAutoFit/>
          </a:bodyPr>
          <a:lstStyle/>
          <a:p>
            <a:pPr fontAlgn="auto">
              <a:lnSpc>
                <a:spcPct val="85000"/>
              </a:lnSpc>
              <a:spcBef>
                <a:spcPts val="700"/>
              </a:spcBef>
              <a:spcAft>
                <a:spcPts val="0"/>
              </a:spcAft>
              <a:buClr>
                <a:schemeClr val="accent1"/>
              </a:buClr>
              <a:buFont typeface="Wingdings" pitchFamily="2" charset="2"/>
              <a:buChar char="§"/>
              <a:defRPr/>
            </a:pPr>
            <a:r>
              <a:rPr lang="en-US" dirty="0">
                <a:solidFill>
                  <a:schemeClr val="bg1"/>
                </a:solidFill>
                <a:latin typeface="Arial" pitchFamily="34" charset="0"/>
              </a:rPr>
              <a:t>© APA. All Rights Reserved.</a:t>
            </a:r>
          </a:p>
        </p:txBody>
      </p:sp>
      <p:sp>
        <p:nvSpPr>
          <p:cNvPr id="6" name="Title 1"/>
          <p:cNvSpPr>
            <a:spLocks noGrp="1"/>
          </p:cNvSpPr>
          <p:nvPr>
            <p:ph type="title"/>
          </p:nvPr>
        </p:nvSpPr>
        <p:spPr>
          <a:xfrm>
            <a:off x="490538" y="58056"/>
            <a:ext cx="8196262" cy="685800"/>
          </a:xfr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714750" y="6465888"/>
            <a:ext cx="2168525" cy="249237"/>
          </a:xfrm>
          <a:prstGeom prst="rect">
            <a:avLst/>
          </a:prstGeom>
        </p:spPr>
        <p:txBody>
          <a:bodyPr wrap="none">
            <a:spAutoFit/>
          </a:bodyPr>
          <a:lstStyle/>
          <a:p>
            <a:pPr fontAlgn="auto">
              <a:lnSpc>
                <a:spcPct val="85000"/>
              </a:lnSpc>
              <a:spcBef>
                <a:spcPts val="700"/>
              </a:spcBef>
              <a:spcAft>
                <a:spcPts val="0"/>
              </a:spcAft>
              <a:buClr>
                <a:schemeClr val="accent1"/>
              </a:buClr>
              <a:buFont typeface="Wingdings" pitchFamily="2" charset="2"/>
              <a:buChar char="§"/>
              <a:defRPr/>
            </a:pPr>
            <a:r>
              <a:rPr lang="en-US" dirty="0">
                <a:solidFill>
                  <a:schemeClr val="bg1"/>
                </a:solidFill>
                <a:latin typeface="Arial" pitchFamily="34" charset="0"/>
              </a:rPr>
              <a:t>© APA.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6"/>
          <p:cNvSpPr/>
          <p:nvPr userDrawn="1"/>
        </p:nvSpPr>
        <p:spPr>
          <a:xfrm>
            <a:off x="3587750" y="6427788"/>
            <a:ext cx="2168525" cy="249237"/>
          </a:xfrm>
          <a:prstGeom prst="rect">
            <a:avLst/>
          </a:prstGeom>
        </p:spPr>
        <p:txBody>
          <a:bodyPr wrap="none">
            <a:spAutoFit/>
          </a:bodyPr>
          <a:lstStyle/>
          <a:p>
            <a:pPr fontAlgn="auto">
              <a:lnSpc>
                <a:spcPct val="85000"/>
              </a:lnSpc>
              <a:spcBef>
                <a:spcPts val="700"/>
              </a:spcBef>
              <a:spcAft>
                <a:spcPts val="0"/>
              </a:spcAft>
              <a:buClr>
                <a:schemeClr val="accent1"/>
              </a:buClr>
              <a:buFont typeface="Wingdings" pitchFamily="2" charset="2"/>
              <a:buChar char="§"/>
              <a:defRPr/>
            </a:pPr>
            <a:r>
              <a:rPr lang="en-US" dirty="0">
                <a:solidFill>
                  <a:schemeClr val="bg1"/>
                </a:solidFill>
                <a:latin typeface="Arial" pitchFamily="34" charset="0"/>
              </a:rPr>
              <a:t>© APA. All Rights Reserved.</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Rectangle 7"/>
          <p:cNvSpPr/>
          <p:nvPr userDrawn="1"/>
        </p:nvSpPr>
        <p:spPr>
          <a:xfrm>
            <a:off x="3587750" y="6465888"/>
            <a:ext cx="2168525" cy="249237"/>
          </a:xfrm>
          <a:prstGeom prst="rect">
            <a:avLst/>
          </a:prstGeom>
        </p:spPr>
        <p:txBody>
          <a:bodyPr wrap="none">
            <a:spAutoFit/>
          </a:bodyPr>
          <a:lstStyle/>
          <a:p>
            <a:pPr fontAlgn="auto">
              <a:lnSpc>
                <a:spcPct val="85000"/>
              </a:lnSpc>
              <a:spcBef>
                <a:spcPts val="700"/>
              </a:spcBef>
              <a:spcAft>
                <a:spcPts val="0"/>
              </a:spcAft>
              <a:buClr>
                <a:schemeClr val="accent1"/>
              </a:buClr>
              <a:buFont typeface="Wingdings" pitchFamily="2" charset="2"/>
              <a:buChar char="§"/>
              <a:defRPr/>
            </a:pPr>
            <a:r>
              <a:rPr lang="en-US" dirty="0">
                <a:solidFill>
                  <a:schemeClr val="bg1"/>
                </a:solidFill>
                <a:latin typeface="Arial" pitchFamily="34" charset="0"/>
              </a:rPr>
              <a:t>© APA. All Rights Reserved.</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7"/>
          <p:cNvSpPr/>
          <p:nvPr userDrawn="1"/>
        </p:nvSpPr>
        <p:spPr>
          <a:xfrm>
            <a:off x="3473450" y="6427788"/>
            <a:ext cx="2168525" cy="249237"/>
          </a:xfrm>
          <a:prstGeom prst="rect">
            <a:avLst/>
          </a:prstGeom>
        </p:spPr>
        <p:txBody>
          <a:bodyPr wrap="none">
            <a:spAutoFit/>
          </a:bodyPr>
          <a:lstStyle/>
          <a:p>
            <a:pPr fontAlgn="auto">
              <a:lnSpc>
                <a:spcPct val="85000"/>
              </a:lnSpc>
              <a:spcBef>
                <a:spcPts val="700"/>
              </a:spcBef>
              <a:spcAft>
                <a:spcPts val="0"/>
              </a:spcAft>
              <a:buClr>
                <a:schemeClr val="accent1"/>
              </a:buClr>
              <a:buFont typeface="Wingdings" pitchFamily="2" charset="2"/>
              <a:buChar char="§"/>
              <a:defRPr/>
            </a:pPr>
            <a:r>
              <a:rPr lang="en-US" dirty="0">
                <a:solidFill>
                  <a:schemeClr val="bg1"/>
                </a:solidFill>
                <a:latin typeface="Arial" pitchFamily="34" charset="0"/>
              </a:rPr>
              <a:t>© APA. All Rights Reserved.</a:t>
            </a: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2466" name="Picture 1"/>
          <p:cNvPicPr>
            <a:picLocks noChangeAspect="1"/>
          </p:cNvPicPr>
          <p:nvPr userDrawn="1"/>
        </p:nvPicPr>
        <p:blipFill>
          <a:blip r:embed="rId17"/>
          <a:srcRect/>
          <a:stretch>
            <a:fillRect/>
          </a:stretch>
        </p:blipFill>
        <p:spPr bwMode="auto">
          <a:xfrm>
            <a:off x="0" y="9525"/>
            <a:ext cx="9144000" cy="6838950"/>
          </a:xfrm>
          <a:prstGeom prst="rect">
            <a:avLst/>
          </a:prstGeom>
          <a:noFill/>
          <a:ln w="9525">
            <a:noFill/>
            <a:miter lim="800000"/>
            <a:headEnd/>
            <a:tailEnd/>
          </a:ln>
        </p:spPr>
      </p:pic>
      <p:sp>
        <p:nvSpPr>
          <p:cNvPr id="62467" name="Title Placeholder 1"/>
          <p:cNvSpPr>
            <a:spLocks noGrp="1"/>
          </p:cNvSpPr>
          <p:nvPr>
            <p:ph type="title"/>
          </p:nvPr>
        </p:nvSpPr>
        <p:spPr bwMode="auto">
          <a:xfrm>
            <a:off x="490538" y="58738"/>
            <a:ext cx="8196262"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2468" name="Text Placeholder 2"/>
          <p:cNvSpPr>
            <a:spLocks noGrp="1"/>
          </p:cNvSpPr>
          <p:nvPr>
            <p:ph type="body" idx="1"/>
          </p:nvPr>
        </p:nvSpPr>
        <p:spPr bwMode="auto">
          <a:xfrm>
            <a:off x="490538" y="1160463"/>
            <a:ext cx="8196262" cy="458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57" r:id="rId8"/>
    <p:sldLayoutId id="2147483659" r:id="rId9"/>
    <p:sldLayoutId id="2147483660"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hf hdr="0" ftr="0" dt="0"/>
  <p:txStyles>
    <p:titleStyle>
      <a:lvl1pPr algn="l" rtl="0" eaLnBrk="0" fontAlgn="base" hangingPunct="0">
        <a:lnSpc>
          <a:spcPct val="85000"/>
        </a:lnSpc>
        <a:spcBef>
          <a:spcPts val="700"/>
        </a:spcBef>
        <a:spcAft>
          <a:spcPct val="0"/>
        </a:spcAft>
        <a:defRPr sz="2400" b="1" kern="1200">
          <a:solidFill>
            <a:schemeClr val="tx1"/>
          </a:solidFill>
          <a:latin typeface="Arial" pitchFamily="34" charset="0"/>
          <a:ea typeface="+mj-ea"/>
          <a:cs typeface="+mj-cs"/>
        </a:defRPr>
      </a:lvl1pPr>
      <a:lvl2pPr algn="l" rtl="0" eaLnBrk="0" fontAlgn="base" hangingPunct="0">
        <a:lnSpc>
          <a:spcPct val="85000"/>
        </a:lnSpc>
        <a:spcBef>
          <a:spcPts val="700"/>
        </a:spcBef>
        <a:spcAft>
          <a:spcPct val="0"/>
        </a:spcAft>
        <a:defRPr sz="2400" b="1">
          <a:solidFill>
            <a:schemeClr val="tx1"/>
          </a:solidFill>
          <a:latin typeface="Arial" charset="0"/>
        </a:defRPr>
      </a:lvl2pPr>
      <a:lvl3pPr algn="l" rtl="0" eaLnBrk="0" fontAlgn="base" hangingPunct="0">
        <a:lnSpc>
          <a:spcPct val="85000"/>
        </a:lnSpc>
        <a:spcBef>
          <a:spcPts val="700"/>
        </a:spcBef>
        <a:spcAft>
          <a:spcPct val="0"/>
        </a:spcAft>
        <a:defRPr sz="2400" b="1">
          <a:solidFill>
            <a:schemeClr val="tx1"/>
          </a:solidFill>
          <a:latin typeface="Arial" charset="0"/>
        </a:defRPr>
      </a:lvl3pPr>
      <a:lvl4pPr algn="l" rtl="0" eaLnBrk="0" fontAlgn="base" hangingPunct="0">
        <a:lnSpc>
          <a:spcPct val="85000"/>
        </a:lnSpc>
        <a:spcBef>
          <a:spcPts val="700"/>
        </a:spcBef>
        <a:spcAft>
          <a:spcPct val="0"/>
        </a:spcAft>
        <a:defRPr sz="2400" b="1">
          <a:solidFill>
            <a:schemeClr val="tx1"/>
          </a:solidFill>
          <a:latin typeface="Arial" charset="0"/>
        </a:defRPr>
      </a:lvl4pPr>
      <a:lvl5pPr algn="l" rtl="0" eaLnBrk="0" fontAlgn="base" hangingPunct="0">
        <a:lnSpc>
          <a:spcPct val="85000"/>
        </a:lnSpc>
        <a:spcBef>
          <a:spcPts val="700"/>
        </a:spcBef>
        <a:spcAft>
          <a:spcPct val="0"/>
        </a:spcAft>
        <a:defRPr sz="2400" b="1">
          <a:solidFill>
            <a:schemeClr val="tx1"/>
          </a:solidFill>
          <a:latin typeface="Arial" charset="0"/>
        </a:defRPr>
      </a:lvl5pPr>
      <a:lvl6pPr marL="457200" algn="l" rtl="0" fontAlgn="base">
        <a:lnSpc>
          <a:spcPct val="85000"/>
        </a:lnSpc>
        <a:spcBef>
          <a:spcPts val="700"/>
        </a:spcBef>
        <a:spcAft>
          <a:spcPct val="0"/>
        </a:spcAft>
        <a:defRPr sz="2400" b="1">
          <a:solidFill>
            <a:schemeClr val="tx1"/>
          </a:solidFill>
          <a:latin typeface="Calibri" pitchFamily="34" charset="0"/>
        </a:defRPr>
      </a:lvl6pPr>
      <a:lvl7pPr marL="914400" algn="l" rtl="0" fontAlgn="base">
        <a:lnSpc>
          <a:spcPct val="85000"/>
        </a:lnSpc>
        <a:spcBef>
          <a:spcPts val="700"/>
        </a:spcBef>
        <a:spcAft>
          <a:spcPct val="0"/>
        </a:spcAft>
        <a:defRPr sz="2400" b="1">
          <a:solidFill>
            <a:schemeClr val="tx1"/>
          </a:solidFill>
          <a:latin typeface="Calibri" pitchFamily="34" charset="0"/>
        </a:defRPr>
      </a:lvl7pPr>
      <a:lvl8pPr marL="1371600" algn="l" rtl="0" fontAlgn="base">
        <a:lnSpc>
          <a:spcPct val="85000"/>
        </a:lnSpc>
        <a:spcBef>
          <a:spcPts val="700"/>
        </a:spcBef>
        <a:spcAft>
          <a:spcPct val="0"/>
        </a:spcAft>
        <a:defRPr sz="2400" b="1">
          <a:solidFill>
            <a:schemeClr val="tx1"/>
          </a:solidFill>
          <a:latin typeface="Calibri" pitchFamily="34" charset="0"/>
        </a:defRPr>
      </a:lvl8pPr>
      <a:lvl9pPr marL="1828800" algn="l" rtl="0" fontAlgn="base">
        <a:lnSpc>
          <a:spcPct val="85000"/>
        </a:lnSpc>
        <a:spcBef>
          <a:spcPts val="700"/>
        </a:spcBef>
        <a:spcAft>
          <a:spcPct val="0"/>
        </a:spcAft>
        <a:defRPr sz="2400" b="1">
          <a:solidFill>
            <a:schemeClr val="tx1"/>
          </a:solidFill>
          <a:latin typeface="Calibri" pitchFamily="34" charset="0"/>
        </a:defRPr>
      </a:lvl9pPr>
    </p:titleStyle>
    <p:bodyStyle>
      <a:lvl1pPr marL="285750" indent="-285750" algn="l" rtl="0" eaLnBrk="0" fontAlgn="base" hangingPunct="0">
        <a:spcBef>
          <a:spcPts val="1200"/>
        </a:spcBef>
        <a:spcAft>
          <a:spcPct val="0"/>
        </a:spcAft>
        <a:buClr>
          <a:schemeClr val="accent1"/>
        </a:buClr>
        <a:buSzPct val="80000"/>
        <a:buFont typeface="Wingdings" pitchFamily="2" charset="2"/>
        <a:buChar char="§"/>
        <a:defRPr sz="2400" kern="1200">
          <a:solidFill>
            <a:schemeClr val="tx1"/>
          </a:solidFill>
          <a:latin typeface="Arial" pitchFamily="34" charset="0"/>
          <a:ea typeface="+mn-ea"/>
          <a:cs typeface="+mn-cs"/>
        </a:defRPr>
      </a:lvl1pPr>
      <a:lvl2pPr marL="511175" indent="-231775" algn="l" rtl="0" eaLnBrk="0" fontAlgn="base" hangingPunct="0">
        <a:spcBef>
          <a:spcPts val="1200"/>
        </a:spcBef>
        <a:spcAft>
          <a:spcPct val="0"/>
        </a:spcAft>
        <a:buClr>
          <a:schemeClr val="accent1"/>
        </a:buClr>
        <a:buSzPct val="100000"/>
        <a:buFont typeface="Wingdings" pitchFamily="2" charset="2"/>
        <a:buChar char="§"/>
        <a:defRPr kern="1200">
          <a:solidFill>
            <a:schemeClr val="tx1"/>
          </a:solidFill>
          <a:latin typeface="Arial" pitchFamily="34" charset="0"/>
          <a:ea typeface="+mn-ea"/>
          <a:cs typeface="+mn-cs"/>
        </a:defRPr>
      </a:lvl2pPr>
      <a:lvl3pPr marL="692150" indent="-228600" algn="l" rtl="0" eaLnBrk="0" fontAlgn="base" hangingPunct="0">
        <a:spcBef>
          <a:spcPts val="1200"/>
        </a:spcBef>
        <a:spcAft>
          <a:spcPct val="0"/>
        </a:spcAft>
        <a:buClr>
          <a:schemeClr val="accent1"/>
        </a:buClr>
        <a:buSzPct val="70000"/>
        <a:buFont typeface="Wingdings" pitchFamily="2" charset="2"/>
        <a:buChar char="§"/>
        <a:defRPr kern="1200">
          <a:solidFill>
            <a:schemeClr val="tx1"/>
          </a:solidFill>
          <a:latin typeface="Arial" pitchFamily="34" charset="0"/>
          <a:ea typeface="+mn-ea"/>
          <a:cs typeface="+mn-cs"/>
        </a:defRPr>
      </a:lvl3pPr>
      <a:lvl4pPr marL="911225" indent="-228600" algn="l" rtl="0" eaLnBrk="0" fontAlgn="base" hangingPunct="0">
        <a:spcBef>
          <a:spcPts val="1200"/>
        </a:spcBef>
        <a:spcAft>
          <a:spcPct val="0"/>
        </a:spcAft>
        <a:buClr>
          <a:schemeClr val="accent1"/>
        </a:buClr>
        <a:buSzPct val="80000"/>
        <a:buFont typeface="Wingdings" pitchFamily="2" charset="2"/>
        <a:buChar char="§"/>
        <a:defRPr kern="1200">
          <a:solidFill>
            <a:schemeClr val="tx1"/>
          </a:solidFill>
          <a:latin typeface="Arial" pitchFamily="34" charset="0"/>
          <a:ea typeface="+mn-ea"/>
          <a:cs typeface="+mn-cs"/>
        </a:defRPr>
      </a:lvl4pPr>
      <a:lvl5pPr marL="1143000" indent="-228600" algn="l" rtl="0" eaLnBrk="0" fontAlgn="base" hangingPunct="0">
        <a:spcBef>
          <a:spcPts val="1200"/>
        </a:spcBef>
        <a:spcAft>
          <a:spcPct val="0"/>
        </a:spcAft>
        <a:buClr>
          <a:schemeClr val="accent1"/>
        </a:buClr>
        <a:buSzPct val="100000"/>
        <a:buFont typeface="Wingdings" pitchFamily="2" charset="2"/>
        <a:buChar char="§"/>
        <a:defRPr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C20FA-5CC2-4568-9201-316D0FB6D060}" type="datetimeFigureOut">
              <a:rPr lang="en-US" smtClean="0"/>
              <a:t>2/26/15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E38F7-DE76-4DF5-8053-E741B3F381DA}" type="slidenum">
              <a:rPr lang="en-US" smtClean="0"/>
              <a:t>‹#›</a:t>
            </a:fld>
            <a:endParaRPr lang="en-US"/>
          </a:p>
        </p:txBody>
      </p:sp>
    </p:spTree>
    <p:extLst>
      <p:ext uri="{BB962C8B-B14F-4D97-AF65-F5344CB8AC3E}">
        <p14:creationId xmlns:p14="http://schemas.microsoft.com/office/powerpoint/2010/main" val="28682272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file://localhost//upload.wikimedia.org/wikipedia/commons/a/a9/DSCN5263_cheyennewyomingcapitolfront_e.jpg" TargetMode="Externa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jpeg"/><Relationship Id="rId16"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tiff"/><Relationship Id="rId5" Type="http://schemas.openxmlformats.org/officeDocument/2006/relationships/image" Target="../media/image32.tif"/><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hemha.org/" TargetMode="External"/><Relationship Id="rId4" Type="http://schemas.openxmlformats.org/officeDocument/2006/relationships/hyperlink" Target="http://hemha.org/" TargetMode="External"/><Relationship Id="rId5" Type="http://schemas.openxmlformats.org/officeDocument/2006/relationships/image" Target="../media/image38.jpe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51.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5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5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4.gif"/><Relationship Id="rId4" Type="http://schemas.openxmlformats.org/officeDocument/2006/relationships/hyperlink" Target="http://www.apapopac.org/" TargetMode="External"/><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png"/><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1" name="Text Box 5"/>
          <p:cNvSpPr txBox="1">
            <a:spLocks noChangeArrowheads="1"/>
          </p:cNvSpPr>
          <p:nvPr/>
        </p:nvSpPr>
        <p:spPr bwMode="auto">
          <a:xfrm>
            <a:off x="89210" y="1425105"/>
            <a:ext cx="8946629" cy="1446550"/>
          </a:xfrm>
          <a:prstGeom prst="rect">
            <a:avLst/>
          </a:prstGeom>
          <a:noFill/>
          <a:ln w="9525">
            <a:noFill/>
            <a:miter lim="800000"/>
            <a:headEnd/>
            <a:tailEnd/>
          </a:ln>
          <a:effectLst/>
        </p:spPr>
        <p:txBody>
          <a:bodyPr wrap="square">
            <a:spAutoFit/>
          </a:bodyPr>
          <a:lstStyle/>
          <a:p>
            <a:pPr algn="ctr">
              <a:spcBef>
                <a:spcPct val="50000"/>
              </a:spcBef>
              <a:defRPr/>
            </a:pPr>
            <a:r>
              <a:rPr lang="en-US" sz="4400" b="1" dirty="0" smtClean="0">
                <a:solidFill>
                  <a:srgbClr val="CC6600"/>
                </a:solidFill>
                <a:effectLst>
                  <a:outerShdw blurRad="38100" dist="38100" dir="2700000" algn="tl">
                    <a:srgbClr val="C0C0C0"/>
                  </a:outerShdw>
                </a:effectLst>
              </a:rPr>
              <a:t>Advancing Psychology through Advocacy</a:t>
            </a:r>
            <a:endParaRPr lang="en-US" sz="3600" dirty="0">
              <a:effectLst>
                <a:outerShdw blurRad="38100" dist="38100" dir="2700000" algn="tl">
                  <a:srgbClr val="C0C0C0"/>
                </a:outerShdw>
              </a:effectLst>
            </a:endParaRPr>
          </a:p>
        </p:txBody>
      </p:sp>
      <p:sp>
        <p:nvSpPr>
          <p:cNvPr id="22530" name="Text Box 4"/>
          <p:cNvSpPr txBox="1">
            <a:spLocks noChangeArrowheads="1"/>
          </p:cNvSpPr>
          <p:nvPr/>
        </p:nvSpPr>
        <p:spPr bwMode="auto">
          <a:xfrm>
            <a:off x="278781" y="2856155"/>
            <a:ext cx="8575287" cy="3785652"/>
          </a:xfrm>
          <a:prstGeom prst="rect">
            <a:avLst/>
          </a:prstGeom>
          <a:noFill/>
          <a:ln w="9525">
            <a:noFill/>
            <a:miter lim="800000"/>
            <a:headEnd/>
            <a:tailEnd/>
          </a:ln>
        </p:spPr>
        <p:txBody>
          <a:bodyPr wrap="square">
            <a:spAutoFit/>
          </a:bodyPr>
          <a:lstStyle/>
          <a:p>
            <a:pPr algn="ctr"/>
            <a:r>
              <a:rPr lang="en-US" sz="2800" b="1" dirty="0" smtClean="0"/>
              <a:t>Council of Counseling Psychology Training Programs Conference </a:t>
            </a:r>
            <a:endParaRPr lang="en-US" sz="2800" b="1" dirty="0"/>
          </a:p>
          <a:p>
            <a:pPr algn="ctr"/>
            <a:endParaRPr lang="en-US" sz="2800" b="1" dirty="0" smtClean="0"/>
          </a:p>
          <a:p>
            <a:pPr algn="ctr"/>
            <a:r>
              <a:rPr lang="en-US" sz="2800" b="1" dirty="0" smtClean="0"/>
              <a:t>February 20, 2015 </a:t>
            </a:r>
            <a:endParaRPr lang="en-US" sz="2800" b="1" dirty="0"/>
          </a:p>
          <a:p>
            <a:pPr algn="ctr"/>
            <a:r>
              <a:rPr lang="en-US" sz="2800" b="1" dirty="0" smtClean="0"/>
              <a:t>San Diego, CA</a:t>
            </a:r>
          </a:p>
          <a:p>
            <a:pPr algn="ctr"/>
            <a:endParaRPr lang="en-US" sz="2800" b="1" dirty="0"/>
          </a:p>
          <a:p>
            <a:pPr algn="ctr"/>
            <a:r>
              <a:rPr lang="en-US" sz="2400" b="1" dirty="0" smtClean="0"/>
              <a:t>Karen Studwell, JD</a:t>
            </a:r>
          </a:p>
          <a:p>
            <a:pPr algn="ctr"/>
            <a:r>
              <a:rPr lang="en-US" sz="2400" b="1" dirty="0" smtClean="0"/>
              <a:t>American Psychological Association</a:t>
            </a:r>
          </a:p>
          <a:p>
            <a:pPr algn="ct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886" y="4626317"/>
            <a:ext cx="1094954" cy="1616213"/>
          </a:xfrm>
          <a:prstGeom prst="rect">
            <a:avLst/>
          </a:prstGeom>
        </p:spPr>
      </p:pic>
    </p:spTree>
    <p:extLst>
      <p:ext uri="{BB962C8B-B14F-4D97-AF65-F5344CB8AC3E}">
        <p14:creationId xmlns:p14="http://schemas.microsoft.com/office/powerpoint/2010/main" val="192062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a:xfrm>
            <a:off x="0" y="163513"/>
            <a:ext cx="9144000" cy="685800"/>
          </a:xfrm>
        </p:spPr>
        <p:txBody>
          <a:bodyPr anchor="ctr"/>
          <a:lstStyle/>
          <a:p>
            <a:pPr algn="ctr">
              <a:defRPr/>
            </a:pPr>
            <a:r>
              <a:rPr lang="en-US" sz="4000" dirty="0" smtClean="0">
                <a:solidFill>
                  <a:srgbClr val="CC6600"/>
                </a:solidFill>
                <a:effectLst>
                  <a:outerShdw blurRad="38100" dist="38100" dir="2700000" algn="tl">
                    <a:srgbClr val="C0C0C0"/>
                  </a:outerShdw>
                </a:effectLst>
                <a:cs typeface="Arial" pitchFamily="34" charset="0"/>
              </a:rPr>
              <a:t>Advocacy is Needed at All Levels</a:t>
            </a:r>
            <a:r>
              <a:rPr lang="en-US" sz="4000" dirty="0" smtClean="0">
                <a:solidFill>
                  <a:srgbClr val="990000"/>
                </a:solidFill>
                <a:effectLst>
                  <a:outerShdw blurRad="38100" dist="38100" dir="2700000" algn="tl">
                    <a:srgbClr val="C0C0C0"/>
                  </a:outerShdw>
                </a:effectLst>
                <a:cs typeface="Arial" pitchFamily="34" charset="0"/>
              </a:rPr>
              <a:t> </a:t>
            </a:r>
          </a:p>
        </p:txBody>
      </p:sp>
      <p:sp>
        <p:nvSpPr>
          <p:cNvPr id="66562" name="Rectangle 3"/>
          <p:cNvSpPr>
            <a:spLocks noGrp="1" noChangeArrowheads="1"/>
          </p:cNvSpPr>
          <p:nvPr>
            <p:ph type="body" idx="4294967295"/>
          </p:nvPr>
        </p:nvSpPr>
        <p:spPr>
          <a:xfrm>
            <a:off x="125839" y="1046317"/>
            <a:ext cx="2946400" cy="537157"/>
          </a:xfrm>
        </p:spPr>
        <p:txBody>
          <a:bodyPr/>
          <a:lstStyle/>
          <a:p>
            <a:pPr marL="0" indent="0" algn="ctr">
              <a:lnSpc>
                <a:spcPct val="90000"/>
              </a:lnSpc>
              <a:buFont typeface="Wingdings" pitchFamily="2" charset="2"/>
              <a:buNone/>
              <a:defRPr/>
            </a:pPr>
            <a:r>
              <a:rPr lang="en-US" sz="2800" b="1" dirty="0" smtClean="0">
                <a:latin typeface="Arial" charset="0"/>
              </a:rPr>
              <a:t>Federal Level</a:t>
            </a:r>
          </a:p>
          <a:p>
            <a:pPr>
              <a:lnSpc>
                <a:spcPct val="90000"/>
              </a:lnSpc>
              <a:buFont typeface="Wingdings" pitchFamily="2" charset="2"/>
              <a:buNone/>
              <a:defRPr/>
            </a:pPr>
            <a:endParaRPr lang="en-US" sz="4800" dirty="0" smtClean="0">
              <a:latin typeface="Arial" charset="0"/>
            </a:endParaRPr>
          </a:p>
        </p:txBody>
      </p:sp>
      <p:pic>
        <p:nvPicPr>
          <p:cNvPr id="6148" name="Picture 4" descr="File:DSCN5263 cheyennewyomingcapitolfront e.jpg">
            <a:hlinkClick r:id="rId3"/>
          </p:cNvPr>
          <p:cNvPicPr>
            <a:picLocks noChangeAspect="1" noChangeArrowheads="1"/>
          </p:cNvPicPr>
          <p:nvPr/>
        </p:nvPicPr>
        <p:blipFill>
          <a:blip r:embed="rId4" cstate="print"/>
          <a:srcRect/>
          <a:stretch>
            <a:fillRect/>
          </a:stretch>
        </p:blipFill>
        <p:spPr bwMode="auto">
          <a:xfrm>
            <a:off x="3419475" y="2697741"/>
            <a:ext cx="2305050" cy="2424113"/>
          </a:xfrm>
          <a:prstGeom prst="rect">
            <a:avLst/>
          </a:prstGeom>
          <a:noFill/>
          <a:ln w="12700">
            <a:solidFill>
              <a:schemeClr val="tx1"/>
            </a:solidFill>
          </a:ln>
          <a:effectLst>
            <a:outerShdw blurRad="50800" dist="38100" dir="8100000" algn="tr" rotWithShape="0">
              <a:prstClr val="black">
                <a:alpha val="40000"/>
              </a:prstClr>
            </a:outerShdw>
          </a:effectLst>
          <a:extLst/>
        </p:spPr>
      </p:pic>
      <p:pic>
        <p:nvPicPr>
          <p:cNvPr id="6149" name="Picture 5" descr="C:\Users\bdv\AppData\Local\Microsoft\Windows\Temporary Internet Files\Content.IE5\WFZ49XAG\MP900401099[1].jpg"/>
          <p:cNvPicPr>
            <a:picLocks noChangeAspect="1" noChangeArrowheads="1"/>
          </p:cNvPicPr>
          <p:nvPr/>
        </p:nvPicPr>
        <p:blipFill>
          <a:blip r:embed="rId5" cstate="print"/>
          <a:srcRect/>
          <a:stretch>
            <a:fillRect/>
          </a:stretch>
        </p:blipFill>
        <p:spPr bwMode="auto">
          <a:xfrm>
            <a:off x="125839" y="1483113"/>
            <a:ext cx="2946400" cy="1930400"/>
          </a:xfrm>
          <a:prstGeom prst="rect">
            <a:avLst/>
          </a:prstGeom>
          <a:noFill/>
          <a:ln w="12700">
            <a:solidFill>
              <a:schemeClr val="tx1"/>
            </a:solidFill>
          </a:ln>
          <a:effectLst>
            <a:outerShdw blurRad="50800" dist="38100" dir="8100000" algn="tr" rotWithShape="0">
              <a:prstClr val="black">
                <a:alpha val="40000"/>
              </a:prstClr>
            </a:outerShdw>
          </a:effectLst>
          <a:extLst/>
        </p:spPr>
      </p:pic>
      <p:pic>
        <p:nvPicPr>
          <p:cNvPr id="6152" name="Picture 8" descr="C:\Users\bdv\AppData\Local\Microsoft\Windows\Temporary Internet Files\Content.IE5\DGAVWALN\MP900316877[1].jpg"/>
          <p:cNvPicPr>
            <a:picLocks noChangeAspect="1" noChangeArrowheads="1"/>
          </p:cNvPicPr>
          <p:nvPr/>
        </p:nvPicPr>
        <p:blipFill>
          <a:blip r:embed="rId6" cstate="print"/>
          <a:srcRect/>
          <a:stretch>
            <a:fillRect/>
          </a:stretch>
        </p:blipFill>
        <p:spPr bwMode="auto">
          <a:xfrm>
            <a:off x="6030331" y="4178377"/>
            <a:ext cx="2946400" cy="1930400"/>
          </a:xfrm>
          <a:prstGeom prst="rect">
            <a:avLst/>
          </a:prstGeom>
          <a:noFill/>
          <a:ln w="12700">
            <a:solidFill>
              <a:schemeClr val="tx1"/>
            </a:solidFill>
          </a:ln>
          <a:effectLst>
            <a:outerShdw blurRad="50800" dist="38100" dir="8100000" algn="tr" rotWithShape="0">
              <a:prstClr val="black">
                <a:alpha val="40000"/>
              </a:prstClr>
            </a:outerShdw>
          </a:effectLst>
          <a:extLst/>
        </p:spPr>
      </p:pic>
      <p:sp>
        <p:nvSpPr>
          <p:cNvPr id="8" name="Rectangle 3"/>
          <p:cNvSpPr txBox="1">
            <a:spLocks noChangeArrowheads="1"/>
          </p:cNvSpPr>
          <p:nvPr/>
        </p:nvSpPr>
        <p:spPr bwMode="auto">
          <a:xfrm>
            <a:off x="3419475" y="2160584"/>
            <a:ext cx="2305050" cy="537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1200"/>
              </a:spcBef>
              <a:spcAft>
                <a:spcPct val="0"/>
              </a:spcAft>
              <a:buClr>
                <a:schemeClr val="accent1"/>
              </a:buClr>
              <a:buSzPct val="80000"/>
              <a:buFont typeface="Wingdings" pitchFamily="2" charset="2"/>
              <a:buChar char="§"/>
              <a:defRPr sz="2400" kern="1200">
                <a:solidFill>
                  <a:schemeClr val="tx1"/>
                </a:solidFill>
                <a:latin typeface="Arial" pitchFamily="34" charset="0"/>
                <a:ea typeface="+mn-ea"/>
                <a:cs typeface="+mn-cs"/>
              </a:defRPr>
            </a:lvl1pPr>
            <a:lvl2pPr marL="511175" indent="-231775" algn="l" rtl="0" eaLnBrk="0" fontAlgn="base" hangingPunct="0">
              <a:spcBef>
                <a:spcPts val="1200"/>
              </a:spcBef>
              <a:spcAft>
                <a:spcPct val="0"/>
              </a:spcAft>
              <a:buClr>
                <a:schemeClr val="accent1"/>
              </a:buClr>
              <a:buSzPct val="100000"/>
              <a:buFont typeface="Wingdings" pitchFamily="2" charset="2"/>
              <a:buChar char="§"/>
              <a:defRPr kern="1200">
                <a:solidFill>
                  <a:schemeClr val="tx1"/>
                </a:solidFill>
                <a:latin typeface="Arial" pitchFamily="34" charset="0"/>
                <a:ea typeface="+mn-ea"/>
                <a:cs typeface="+mn-cs"/>
              </a:defRPr>
            </a:lvl2pPr>
            <a:lvl3pPr marL="692150" indent="-228600" algn="l" rtl="0" eaLnBrk="0" fontAlgn="base" hangingPunct="0">
              <a:spcBef>
                <a:spcPts val="1200"/>
              </a:spcBef>
              <a:spcAft>
                <a:spcPct val="0"/>
              </a:spcAft>
              <a:buClr>
                <a:schemeClr val="accent1"/>
              </a:buClr>
              <a:buSzPct val="70000"/>
              <a:buFont typeface="Wingdings" pitchFamily="2" charset="2"/>
              <a:buChar char="§"/>
              <a:defRPr kern="1200">
                <a:solidFill>
                  <a:schemeClr val="tx1"/>
                </a:solidFill>
                <a:latin typeface="Arial" pitchFamily="34" charset="0"/>
                <a:ea typeface="+mn-ea"/>
                <a:cs typeface="+mn-cs"/>
              </a:defRPr>
            </a:lvl3pPr>
            <a:lvl4pPr marL="911225" indent="-228600" algn="l" rtl="0" eaLnBrk="0" fontAlgn="base" hangingPunct="0">
              <a:spcBef>
                <a:spcPts val="1200"/>
              </a:spcBef>
              <a:spcAft>
                <a:spcPct val="0"/>
              </a:spcAft>
              <a:buClr>
                <a:schemeClr val="accent1"/>
              </a:buClr>
              <a:buSzPct val="80000"/>
              <a:buFont typeface="Wingdings" pitchFamily="2" charset="2"/>
              <a:buChar char="§"/>
              <a:defRPr kern="1200">
                <a:solidFill>
                  <a:schemeClr val="tx1"/>
                </a:solidFill>
                <a:latin typeface="Arial" pitchFamily="34" charset="0"/>
                <a:ea typeface="+mn-ea"/>
                <a:cs typeface="+mn-cs"/>
              </a:defRPr>
            </a:lvl4pPr>
            <a:lvl5pPr marL="1143000" indent="-228600" algn="l" rtl="0" eaLnBrk="0" fontAlgn="base" hangingPunct="0">
              <a:spcBef>
                <a:spcPts val="1200"/>
              </a:spcBef>
              <a:spcAft>
                <a:spcPct val="0"/>
              </a:spcAft>
              <a:buClr>
                <a:schemeClr val="accent1"/>
              </a:buClr>
              <a:buSzPct val="100000"/>
              <a:buFont typeface="Wingdings" pitchFamily="2" charset="2"/>
              <a:buChar char="§"/>
              <a:defRPr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defRPr/>
            </a:pPr>
            <a:r>
              <a:rPr lang="en-US" sz="2800" b="1" dirty="0" smtClean="0">
                <a:latin typeface="Arial" charset="0"/>
              </a:rPr>
              <a:t>State Level</a:t>
            </a:r>
          </a:p>
          <a:p>
            <a:pPr>
              <a:lnSpc>
                <a:spcPct val="90000"/>
              </a:lnSpc>
              <a:buFont typeface="Wingdings" pitchFamily="2" charset="2"/>
              <a:buNone/>
              <a:defRPr/>
            </a:pPr>
            <a:endParaRPr lang="en-US" sz="4800" dirty="0" smtClean="0">
              <a:latin typeface="Arial" charset="0"/>
            </a:endParaRPr>
          </a:p>
        </p:txBody>
      </p:sp>
      <p:sp>
        <p:nvSpPr>
          <p:cNvPr id="9" name="Rectangle 3"/>
          <p:cNvSpPr txBox="1">
            <a:spLocks noChangeArrowheads="1"/>
          </p:cNvSpPr>
          <p:nvPr/>
        </p:nvSpPr>
        <p:spPr bwMode="auto">
          <a:xfrm>
            <a:off x="6351006" y="3641220"/>
            <a:ext cx="2305050" cy="537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1200"/>
              </a:spcBef>
              <a:spcAft>
                <a:spcPct val="0"/>
              </a:spcAft>
              <a:buClr>
                <a:schemeClr val="accent1"/>
              </a:buClr>
              <a:buSzPct val="80000"/>
              <a:buFont typeface="Wingdings" pitchFamily="2" charset="2"/>
              <a:buChar char="§"/>
              <a:defRPr sz="2400" kern="1200">
                <a:solidFill>
                  <a:schemeClr val="tx1"/>
                </a:solidFill>
                <a:latin typeface="Arial" pitchFamily="34" charset="0"/>
                <a:ea typeface="+mn-ea"/>
                <a:cs typeface="+mn-cs"/>
              </a:defRPr>
            </a:lvl1pPr>
            <a:lvl2pPr marL="511175" indent="-231775" algn="l" rtl="0" eaLnBrk="0" fontAlgn="base" hangingPunct="0">
              <a:spcBef>
                <a:spcPts val="1200"/>
              </a:spcBef>
              <a:spcAft>
                <a:spcPct val="0"/>
              </a:spcAft>
              <a:buClr>
                <a:schemeClr val="accent1"/>
              </a:buClr>
              <a:buSzPct val="100000"/>
              <a:buFont typeface="Wingdings" pitchFamily="2" charset="2"/>
              <a:buChar char="§"/>
              <a:defRPr kern="1200">
                <a:solidFill>
                  <a:schemeClr val="tx1"/>
                </a:solidFill>
                <a:latin typeface="Arial" pitchFamily="34" charset="0"/>
                <a:ea typeface="+mn-ea"/>
                <a:cs typeface="+mn-cs"/>
              </a:defRPr>
            </a:lvl2pPr>
            <a:lvl3pPr marL="692150" indent="-228600" algn="l" rtl="0" eaLnBrk="0" fontAlgn="base" hangingPunct="0">
              <a:spcBef>
                <a:spcPts val="1200"/>
              </a:spcBef>
              <a:spcAft>
                <a:spcPct val="0"/>
              </a:spcAft>
              <a:buClr>
                <a:schemeClr val="accent1"/>
              </a:buClr>
              <a:buSzPct val="70000"/>
              <a:buFont typeface="Wingdings" pitchFamily="2" charset="2"/>
              <a:buChar char="§"/>
              <a:defRPr kern="1200">
                <a:solidFill>
                  <a:schemeClr val="tx1"/>
                </a:solidFill>
                <a:latin typeface="Arial" pitchFamily="34" charset="0"/>
                <a:ea typeface="+mn-ea"/>
                <a:cs typeface="+mn-cs"/>
              </a:defRPr>
            </a:lvl3pPr>
            <a:lvl4pPr marL="911225" indent="-228600" algn="l" rtl="0" eaLnBrk="0" fontAlgn="base" hangingPunct="0">
              <a:spcBef>
                <a:spcPts val="1200"/>
              </a:spcBef>
              <a:spcAft>
                <a:spcPct val="0"/>
              </a:spcAft>
              <a:buClr>
                <a:schemeClr val="accent1"/>
              </a:buClr>
              <a:buSzPct val="80000"/>
              <a:buFont typeface="Wingdings" pitchFamily="2" charset="2"/>
              <a:buChar char="§"/>
              <a:defRPr kern="1200">
                <a:solidFill>
                  <a:schemeClr val="tx1"/>
                </a:solidFill>
                <a:latin typeface="Arial" pitchFamily="34" charset="0"/>
                <a:ea typeface="+mn-ea"/>
                <a:cs typeface="+mn-cs"/>
              </a:defRPr>
            </a:lvl4pPr>
            <a:lvl5pPr marL="1143000" indent="-228600" algn="l" rtl="0" eaLnBrk="0" fontAlgn="base" hangingPunct="0">
              <a:spcBef>
                <a:spcPts val="1200"/>
              </a:spcBef>
              <a:spcAft>
                <a:spcPct val="0"/>
              </a:spcAft>
              <a:buClr>
                <a:schemeClr val="accent1"/>
              </a:buClr>
              <a:buSzPct val="100000"/>
              <a:buFont typeface="Wingdings" pitchFamily="2" charset="2"/>
              <a:buChar char="§"/>
              <a:defRPr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defRPr/>
            </a:pPr>
            <a:r>
              <a:rPr lang="en-US" sz="2800" b="1" dirty="0" smtClean="0">
                <a:latin typeface="Arial" charset="0"/>
              </a:rPr>
              <a:t>Local Level</a:t>
            </a:r>
          </a:p>
          <a:p>
            <a:pPr>
              <a:lnSpc>
                <a:spcPct val="90000"/>
              </a:lnSpc>
              <a:buFont typeface="Wingdings" pitchFamily="2" charset="2"/>
              <a:buNone/>
              <a:defRPr/>
            </a:pPr>
            <a:endParaRPr lang="en-US" sz="4800" dirty="0" smtClean="0">
              <a:latin typeface="Arial" charset="0"/>
            </a:endParaRPr>
          </a:p>
        </p:txBody>
      </p:sp>
    </p:spTree>
    <p:extLst>
      <p:ext uri="{BB962C8B-B14F-4D97-AF65-F5344CB8AC3E}">
        <p14:creationId xmlns:p14="http://schemas.microsoft.com/office/powerpoint/2010/main" val="218255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0" y="1658938"/>
            <a:ext cx="9144000" cy="2286000"/>
          </a:xfrm>
        </p:spPr>
        <p:txBody>
          <a:bodyPr anchor="ctr"/>
          <a:lstStyle/>
          <a:p>
            <a:pPr algn="ctr" eaLnBrk="1" hangingPunct="1">
              <a:defRPr/>
            </a:pPr>
            <a:r>
              <a:rPr lang="en-US" sz="4400" dirty="0" smtClean="0">
                <a:solidFill>
                  <a:srgbClr val="CC6600"/>
                </a:solidFill>
                <a:effectLst>
                  <a:outerShdw blurRad="38100" dist="38100" dir="2700000" algn="tl">
                    <a:srgbClr val="C0C0C0"/>
                  </a:outerShdw>
                </a:effectLst>
              </a:rPr>
              <a:t>An Overview of </a:t>
            </a:r>
            <a:br>
              <a:rPr lang="en-US" sz="4400" dirty="0" smtClean="0">
                <a:solidFill>
                  <a:srgbClr val="CC6600"/>
                </a:solidFill>
                <a:effectLst>
                  <a:outerShdw blurRad="38100" dist="38100" dir="2700000" algn="tl">
                    <a:srgbClr val="C0C0C0"/>
                  </a:outerShdw>
                </a:effectLst>
              </a:rPr>
            </a:br>
            <a:r>
              <a:rPr lang="en-US" sz="4400" dirty="0" smtClean="0">
                <a:solidFill>
                  <a:srgbClr val="CC6600"/>
                </a:solidFill>
                <a:effectLst>
                  <a:outerShdw blurRad="38100" dist="38100" dir="2700000" algn="tl">
                    <a:srgbClr val="C0C0C0"/>
                  </a:outerShdw>
                </a:effectLst>
              </a:rPr>
              <a:t>APA Government Relations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smtClean="0"/>
          </a:p>
          <a:p>
            <a:pPr marL="0" indent="0">
              <a:buNone/>
            </a:pPr>
            <a:endParaRPr lang="en-US" dirty="0"/>
          </a:p>
          <a:p>
            <a:pPr marL="0" indent="0">
              <a:buNone/>
            </a:pPr>
            <a:r>
              <a:rPr lang="en-US" dirty="0" smtClean="0"/>
              <a:t>Our </a:t>
            </a:r>
            <a:r>
              <a:rPr lang="en-US" b="1" dirty="0" smtClean="0"/>
              <a:t>Mission</a:t>
            </a:r>
            <a:r>
              <a:rPr lang="en-US" dirty="0" smtClean="0"/>
              <a:t> at </a:t>
            </a:r>
            <a:r>
              <a:rPr lang="en-US" dirty="0"/>
              <a:t>the American Psychological Association is to advance the creation, communication and application of psychological knowledge to benefit society and improve people’s </a:t>
            </a:r>
            <a:r>
              <a:rPr lang="en-US" dirty="0" smtClean="0"/>
              <a:t>lives.</a:t>
            </a:r>
            <a:endParaRPr lang="en-US" dirty="0"/>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a:xfrm>
            <a:off x="0" y="125645"/>
            <a:ext cx="9144000"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APA’s Social Justice Mission </a:t>
            </a:r>
            <a:endParaRPr lang="en-US" sz="2800" dirty="0"/>
          </a:p>
        </p:txBody>
      </p:sp>
    </p:spTree>
    <p:extLst>
      <p:ext uri="{BB962C8B-B14F-4D97-AF65-F5344CB8AC3E}">
        <p14:creationId xmlns:p14="http://schemas.microsoft.com/office/powerpoint/2010/main" val="341761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idx="4294967295"/>
          </p:nvPr>
        </p:nvSpPr>
        <p:spPr>
          <a:xfrm>
            <a:off x="0" y="112713"/>
            <a:ext cx="9144000" cy="841375"/>
          </a:xfrm>
        </p:spPr>
        <p:txBody>
          <a:bodyPr anchor="ctr"/>
          <a:lstStyle/>
          <a:p>
            <a:pPr algn="ctr" eaLnBrk="1" hangingPunct="1">
              <a:defRPr/>
            </a:pPr>
            <a:r>
              <a:rPr lang="en-US" sz="4000" dirty="0" smtClean="0">
                <a:solidFill>
                  <a:srgbClr val="CC6600"/>
                </a:solidFill>
                <a:effectLst>
                  <a:outerShdw blurRad="38100" dist="38100" dir="2700000" algn="tl">
                    <a:srgbClr val="C0C0C0"/>
                  </a:outerShdw>
                </a:effectLst>
              </a:rPr>
              <a:t>Branches of Government</a:t>
            </a:r>
          </a:p>
        </p:txBody>
      </p:sp>
      <p:sp>
        <p:nvSpPr>
          <p:cNvPr id="79874" name="Text Box 6"/>
          <p:cNvSpPr txBox="1">
            <a:spLocks noChangeArrowheads="1"/>
          </p:cNvSpPr>
          <p:nvPr/>
        </p:nvSpPr>
        <p:spPr bwMode="auto">
          <a:xfrm>
            <a:off x="485775" y="4495800"/>
            <a:ext cx="2133600" cy="523875"/>
          </a:xfrm>
          <a:prstGeom prst="rect">
            <a:avLst/>
          </a:prstGeom>
          <a:noFill/>
          <a:ln w="9525">
            <a:noFill/>
            <a:miter lim="800000"/>
            <a:headEnd/>
            <a:tailEnd/>
          </a:ln>
        </p:spPr>
        <p:txBody>
          <a:bodyPr>
            <a:spAutoFit/>
          </a:bodyPr>
          <a:lstStyle/>
          <a:p>
            <a:pPr algn="ctr">
              <a:spcBef>
                <a:spcPct val="50000"/>
              </a:spcBef>
            </a:pPr>
            <a:r>
              <a:rPr lang="en-US" sz="2800" b="1" dirty="0"/>
              <a:t>Executive </a:t>
            </a:r>
          </a:p>
        </p:txBody>
      </p:sp>
      <p:sp>
        <p:nvSpPr>
          <p:cNvPr id="79875" name="Text Box 7"/>
          <p:cNvSpPr txBox="1">
            <a:spLocks noChangeArrowheads="1"/>
          </p:cNvSpPr>
          <p:nvPr/>
        </p:nvSpPr>
        <p:spPr bwMode="auto">
          <a:xfrm>
            <a:off x="3429000" y="4495800"/>
            <a:ext cx="2133600" cy="523875"/>
          </a:xfrm>
          <a:prstGeom prst="rect">
            <a:avLst/>
          </a:prstGeom>
          <a:noFill/>
          <a:ln w="9525">
            <a:noFill/>
            <a:miter lim="800000"/>
            <a:headEnd/>
            <a:tailEnd/>
          </a:ln>
        </p:spPr>
        <p:txBody>
          <a:bodyPr>
            <a:spAutoFit/>
          </a:bodyPr>
          <a:lstStyle/>
          <a:p>
            <a:pPr algn="ctr">
              <a:spcBef>
                <a:spcPct val="50000"/>
              </a:spcBef>
            </a:pPr>
            <a:r>
              <a:rPr lang="en-US" sz="2800" b="1"/>
              <a:t>Judicial </a:t>
            </a:r>
          </a:p>
        </p:txBody>
      </p:sp>
      <p:sp>
        <p:nvSpPr>
          <p:cNvPr id="79876" name="Text Box 8"/>
          <p:cNvSpPr txBox="1">
            <a:spLocks noChangeArrowheads="1"/>
          </p:cNvSpPr>
          <p:nvPr/>
        </p:nvSpPr>
        <p:spPr bwMode="auto">
          <a:xfrm>
            <a:off x="6534150" y="4495800"/>
            <a:ext cx="2133600" cy="523875"/>
          </a:xfrm>
          <a:prstGeom prst="rect">
            <a:avLst/>
          </a:prstGeom>
          <a:noFill/>
          <a:ln w="9525">
            <a:noFill/>
            <a:miter lim="800000"/>
            <a:headEnd/>
            <a:tailEnd/>
          </a:ln>
        </p:spPr>
        <p:txBody>
          <a:bodyPr>
            <a:spAutoFit/>
          </a:bodyPr>
          <a:lstStyle/>
          <a:p>
            <a:pPr algn="ctr">
              <a:spcBef>
                <a:spcPct val="50000"/>
              </a:spcBef>
            </a:pPr>
            <a:r>
              <a:rPr lang="en-US" sz="2800" b="1"/>
              <a:t>Legislative</a:t>
            </a:r>
            <a:r>
              <a:rPr lang="en-US" sz="1800" b="1"/>
              <a:t> </a:t>
            </a:r>
          </a:p>
        </p:txBody>
      </p:sp>
      <p:pic>
        <p:nvPicPr>
          <p:cNvPr id="79877" name="Picture 2" descr="C:\Users\bdv\AppData\Local\Microsoft\Windows\Temporary Internet Files\Content.IE5\I72JXKFR\MP900049531[1].jpg"/>
          <p:cNvPicPr>
            <a:picLocks noChangeAspect="1" noChangeArrowheads="1"/>
          </p:cNvPicPr>
          <p:nvPr/>
        </p:nvPicPr>
        <p:blipFill>
          <a:blip r:embed="rId3" cstate="print"/>
          <a:srcRect/>
          <a:stretch>
            <a:fillRect/>
          </a:stretch>
        </p:blipFill>
        <p:spPr bwMode="auto">
          <a:xfrm>
            <a:off x="6172200" y="1968500"/>
            <a:ext cx="2971800" cy="2527300"/>
          </a:xfrm>
          <a:prstGeom prst="rect">
            <a:avLst/>
          </a:prstGeom>
          <a:noFill/>
          <a:ln w="9525">
            <a:noFill/>
            <a:miter lim="800000"/>
            <a:headEnd/>
            <a:tailEnd/>
          </a:ln>
        </p:spPr>
      </p:pic>
      <p:pic>
        <p:nvPicPr>
          <p:cNvPr id="79878" name="Picture 4" descr="C:\Users\bdv\AppData\Local\Microsoft\Windows\Temporary Internet Files\Content.IE5\2Q8C57VV\MP900401087[1].jpg"/>
          <p:cNvPicPr>
            <a:picLocks noChangeAspect="1" noChangeArrowheads="1"/>
          </p:cNvPicPr>
          <p:nvPr/>
        </p:nvPicPr>
        <p:blipFill>
          <a:blip r:embed="rId4" cstate="print"/>
          <a:srcRect/>
          <a:stretch>
            <a:fillRect/>
          </a:stretch>
        </p:blipFill>
        <p:spPr bwMode="auto">
          <a:xfrm>
            <a:off x="2959100" y="1968500"/>
            <a:ext cx="3213100" cy="2527300"/>
          </a:xfrm>
          <a:prstGeom prst="rect">
            <a:avLst/>
          </a:prstGeom>
          <a:noFill/>
          <a:ln w="9525">
            <a:noFill/>
            <a:miter lim="800000"/>
            <a:headEnd/>
            <a:tailEnd/>
          </a:ln>
        </p:spPr>
      </p:pic>
      <p:pic>
        <p:nvPicPr>
          <p:cNvPr id="79879" name="Picture 6" descr="C:\Users\bdv\AppData\Local\Microsoft\Windows\Temporary Internet Files\Content.IE5\12MCT4SL\MP900402726[1].jpg"/>
          <p:cNvPicPr>
            <a:picLocks noChangeAspect="1" noChangeArrowheads="1"/>
          </p:cNvPicPr>
          <p:nvPr/>
        </p:nvPicPr>
        <p:blipFill>
          <a:blip r:embed="rId5" cstate="print"/>
          <a:srcRect/>
          <a:stretch>
            <a:fillRect/>
          </a:stretch>
        </p:blipFill>
        <p:spPr bwMode="auto">
          <a:xfrm>
            <a:off x="0" y="1968500"/>
            <a:ext cx="3149600" cy="2527300"/>
          </a:xfrm>
          <a:prstGeom prst="rect">
            <a:avLst/>
          </a:prstGeom>
          <a:noFill/>
          <a:ln w="9525">
            <a:noFill/>
            <a:miter lim="800000"/>
            <a:headEnd/>
            <a:tailEnd/>
          </a:ln>
        </p:spPr>
      </p:pic>
    </p:spTree>
    <p:extLst>
      <p:ext uri="{BB962C8B-B14F-4D97-AF65-F5344CB8AC3E}">
        <p14:creationId xmlns:p14="http://schemas.microsoft.com/office/powerpoint/2010/main" val="3340880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937" y="143095"/>
            <a:ext cx="9136063" cy="723900"/>
          </a:xfrm>
        </p:spPr>
        <p:txBody>
          <a:bodyPr/>
          <a:lstStyle/>
          <a:p>
            <a:pPr algn="ctr">
              <a:defRPr/>
            </a:pPr>
            <a:r>
              <a:rPr lang="en-US" sz="4000" dirty="0" smtClean="0">
                <a:solidFill>
                  <a:srgbClr val="CC6600"/>
                </a:solidFill>
                <a:effectLst>
                  <a:outerShdw blurRad="38100" dist="38100" dir="2700000" algn="tl">
                    <a:srgbClr val="000000">
                      <a:alpha val="43137"/>
                    </a:srgbClr>
                  </a:outerShdw>
                </a:effectLst>
              </a:rPr>
              <a:t>Executive Branch Agencies</a:t>
            </a:r>
          </a:p>
        </p:txBody>
      </p:sp>
      <p:pic>
        <p:nvPicPr>
          <p:cNvPr id="94210" name="Picture 2" descr="http://www.hhs.gov/of/reports/account/acct05/sect1/images/acf.jpg"/>
          <p:cNvPicPr>
            <a:picLocks noChangeAspect="1" noChangeArrowheads="1"/>
          </p:cNvPicPr>
          <p:nvPr/>
        </p:nvPicPr>
        <p:blipFill>
          <a:blip r:embed="rId3" cstate="print"/>
          <a:srcRect/>
          <a:stretch>
            <a:fillRect/>
          </a:stretch>
        </p:blipFill>
        <p:spPr bwMode="auto">
          <a:xfrm>
            <a:off x="5894409" y="5174692"/>
            <a:ext cx="2863850" cy="827087"/>
          </a:xfrm>
          <a:prstGeom prst="rect">
            <a:avLst/>
          </a:prstGeom>
          <a:noFill/>
          <a:ln w="9525">
            <a:noFill/>
            <a:miter lim="800000"/>
            <a:headEnd/>
            <a:tailEnd/>
          </a:ln>
        </p:spPr>
      </p:pic>
      <p:pic>
        <p:nvPicPr>
          <p:cNvPr id="94211" name="Picture 10" descr="http://1.bp.blogspot.com/_vetNeNnya3c/SwX15ax8-gI/AAAAAAAABh0/8NMlGZEEurg/s1600/cdc_logo.jpg"/>
          <p:cNvPicPr>
            <a:picLocks noChangeAspect="1" noChangeArrowheads="1"/>
          </p:cNvPicPr>
          <p:nvPr/>
        </p:nvPicPr>
        <p:blipFill>
          <a:blip r:embed="rId4" cstate="print"/>
          <a:srcRect/>
          <a:stretch>
            <a:fillRect/>
          </a:stretch>
        </p:blipFill>
        <p:spPr bwMode="auto">
          <a:xfrm>
            <a:off x="2293938" y="3897563"/>
            <a:ext cx="1041400" cy="763588"/>
          </a:xfrm>
          <a:prstGeom prst="rect">
            <a:avLst/>
          </a:prstGeom>
          <a:noFill/>
          <a:ln w="9525">
            <a:noFill/>
            <a:miter lim="800000"/>
            <a:headEnd/>
            <a:tailEnd/>
          </a:ln>
        </p:spPr>
      </p:pic>
      <p:pic>
        <p:nvPicPr>
          <p:cNvPr id="94212" name="Picture 12" descr="http://www.medcitynews.com/wordpress/wp-content/uploads/cmslogo.jpg"/>
          <p:cNvPicPr>
            <a:picLocks noChangeAspect="1" noChangeArrowheads="1"/>
          </p:cNvPicPr>
          <p:nvPr/>
        </p:nvPicPr>
        <p:blipFill>
          <a:blip r:embed="rId5" cstate="print"/>
          <a:srcRect/>
          <a:stretch>
            <a:fillRect/>
          </a:stretch>
        </p:blipFill>
        <p:spPr bwMode="auto">
          <a:xfrm>
            <a:off x="4234328" y="3886199"/>
            <a:ext cx="1865313" cy="690563"/>
          </a:xfrm>
          <a:prstGeom prst="rect">
            <a:avLst/>
          </a:prstGeom>
          <a:noFill/>
          <a:ln w="9525">
            <a:noFill/>
            <a:miter lim="800000"/>
            <a:headEnd/>
            <a:tailEnd/>
          </a:ln>
        </p:spPr>
      </p:pic>
      <p:pic>
        <p:nvPicPr>
          <p:cNvPr id="94213" name="Picture 14" descr="http://www.revatrol.com/rhp/images/fda_logo.gif"/>
          <p:cNvPicPr>
            <a:picLocks noChangeAspect="1" noChangeArrowheads="1"/>
          </p:cNvPicPr>
          <p:nvPr/>
        </p:nvPicPr>
        <p:blipFill>
          <a:blip r:embed="rId6" cstate="print"/>
          <a:srcRect/>
          <a:stretch>
            <a:fillRect/>
          </a:stretch>
        </p:blipFill>
        <p:spPr bwMode="auto">
          <a:xfrm>
            <a:off x="6920706" y="4016374"/>
            <a:ext cx="1676400" cy="560388"/>
          </a:xfrm>
          <a:prstGeom prst="rect">
            <a:avLst/>
          </a:prstGeom>
          <a:noFill/>
          <a:ln w="9525">
            <a:noFill/>
            <a:miter lim="800000"/>
            <a:headEnd/>
            <a:tailEnd/>
          </a:ln>
        </p:spPr>
      </p:pic>
      <p:pic>
        <p:nvPicPr>
          <p:cNvPr id="94214" name="Picture 16" descr="http://newenglandconsortium.org/wp-content/uploads/2009/12/hrsa-logo-sm.jpg"/>
          <p:cNvPicPr>
            <a:picLocks noChangeAspect="1" noChangeArrowheads="1"/>
          </p:cNvPicPr>
          <p:nvPr/>
        </p:nvPicPr>
        <p:blipFill>
          <a:blip r:embed="rId7" cstate="print"/>
          <a:srcRect/>
          <a:stretch>
            <a:fillRect/>
          </a:stretch>
        </p:blipFill>
        <p:spPr bwMode="auto">
          <a:xfrm>
            <a:off x="427036" y="2743200"/>
            <a:ext cx="1787525" cy="554037"/>
          </a:xfrm>
          <a:prstGeom prst="rect">
            <a:avLst/>
          </a:prstGeom>
          <a:noFill/>
          <a:ln w="9525">
            <a:noFill/>
            <a:miter lim="800000"/>
            <a:headEnd/>
            <a:tailEnd/>
          </a:ln>
        </p:spPr>
      </p:pic>
      <p:pic>
        <p:nvPicPr>
          <p:cNvPr id="94215" name="Picture 18" descr="http://mother-earth-journal.com/wp-content/uploads/2010/05/ihs_logo.gif"/>
          <p:cNvPicPr>
            <a:picLocks noChangeAspect="1" noChangeArrowheads="1"/>
          </p:cNvPicPr>
          <p:nvPr/>
        </p:nvPicPr>
        <p:blipFill>
          <a:blip r:embed="rId8" cstate="print"/>
          <a:srcRect/>
          <a:stretch>
            <a:fillRect/>
          </a:stretch>
        </p:blipFill>
        <p:spPr bwMode="auto">
          <a:xfrm>
            <a:off x="3532825" y="4958556"/>
            <a:ext cx="1169648" cy="1149350"/>
          </a:xfrm>
          <a:prstGeom prst="rect">
            <a:avLst/>
          </a:prstGeom>
          <a:noFill/>
          <a:ln w="9525">
            <a:noFill/>
            <a:miter lim="800000"/>
            <a:headEnd/>
            <a:tailEnd/>
          </a:ln>
        </p:spPr>
      </p:pic>
      <p:pic>
        <p:nvPicPr>
          <p:cNvPr id="94216" name="Picture 20" descr="http://www.medcitynews.com/wordpress/wp-content/uploads/National-Institutes-of-Health-logo-300x300.gif"/>
          <p:cNvPicPr>
            <a:picLocks noChangeAspect="1" noChangeArrowheads="1"/>
          </p:cNvPicPr>
          <p:nvPr/>
        </p:nvPicPr>
        <p:blipFill>
          <a:blip r:embed="rId9" cstate="print"/>
          <a:srcRect/>
          <a:stretch>
            <a:fillRect/>
          </a:stretch>
        </p:blipFill>
        <p:spPr bwMode="auto">
          <a:xfrm>
            <a:off x="5407818" y="1283121"/>
            <a:ext cx="1306512" cy="1226745"/>
          </a:xfrm>
          <a:prstGeom prst="rect">
            <a:avLst/>
          </a:prstGeom>
          <a:noFill/>
          <a:ln w="9525">
            <a:noFill/>
            <a:miter lim="800000"/>
            <a:headEnd/>
            <a:tailEnd/>
          </a:ln>
        </p:spPr>
      </p:pic>
      <p:pic>
        <p:nvPicPr>
          <p:cNvPr id="94217" name="Picture 22" descr="http://www.stopalcoholabuse.gov/saa_012508/images/samhsa_logo.gif"/>
          <p:cNvPicPr>
            <a:picLocks noChangeAspect="1" noChangeArrowheads="1"/>
          </p:cNvPicPr>
          <p:nvPr/>
        </p:nvPicPr>
        <p:blipFill>
          <a:blip r:embed="rId10" cstate="print"/>
          <a:srcRect/>
          <a:stretch>
            <a:fillRect/>
          </a:stretch>
        </p:blipFill>
        <p:spPr bwMode="auto">
          <a:xfrm>
            <a:off x="311150" y="1506536"/>
            <a:ext cx="2487612" cy="790575"/>
          </a:xfrm>
          <a:prstGeom prst="rect">
            <a:avLst/>
          </a:prstGeom>
          <a:noFill/>
          <a:ln w="9525">
            <a:noFill/>
            <a:miter lim="800000"/>
            <a:headEnd/>
            <a:tailEnd/>
          </a:ln>
        </p:spPr>
      </p:pic>
      <p:pic>
        <p:nvPicPr>
          <p:cNvPr id="94218" name="Picture 24" descr="http://t0.gstatic.com/images?q=tbn:ANd9GcTlzgKGB0x3h9IHzXq7Uw7OS4-dAjWaH1IFbbrT0YHYNjx0-aLJWA&amp;t=1"/>
          <p:cNvPicPr>
            <a:picLocks noChangeAspect="1" noChangeArrowheads="1"/>
          </p:cNvPicPr>
          <p:nvPr/>
        </p:nvPicPr>
        <p:blipFill>
          <a:blip r:embed="rId11" cstate="print"/>
          <a:srcRect/>
          <a:stretch>
            <a:fillRect/>
          </a:stretch>
        </p:blipFill>
        <p:spPr bwMode="auto">
          <a:xfrm>
            <a:off x="7072312" y="2743200"/>
            <a:ext cx="1373188" cy="596900"/>
          </a:xfrm>
          <a:prstGeom prst="rect">
            <a:avLst/>
          </a:prstGeom>
          <a:noFill/>
          <a:ln w="9525">
            <a:noFill/>
            <a:miter lim="800000"/>
            <a:headEnd/>
            <a:tailEnd/>
          </a:ln>
        </p:spPr>
      </p:pic>
      <p:pic>
        <p:nvPicPr>
          <p:cNvPr id="94219" name="Picture 26" descr="http://3.bp.blogspot.com/_Pozj0-TgzrA/S5jn8ONwoTI/AAAAAAAAAgk/SeTEX41ZOHM/s320/aoasmall.gif"/>
          <p:cNvPicPr>
            <a:picLocks noChangeAspect="1" noChangeArrowheads="1"/>
          </p:cNvPicPr>
          <p:nvPr/>
        </p:nvPicPr>
        <p:blipFill>
          <a:blip r:embed="rId12" cstate="print"/>
          <a:srcRect/>
          <a:stretch>
            <a:fillRect/>
          </a:stretch>
        </p:blipFill>
        <p:spPr bwMode="auto">
          <a:xfrm>
            <a:off x="673098" y="5209381"/>
            <a:ext cx="1295400" cy="647700"/>
          </a:xfrm>
          <a:prstGeom prst="rect">
            <a:avLst/>
          </a:prstGeom>
          <a:noFill/>
          <a:ln w="9525">
            <a:noFill/>
            <a:miter lim="800000"/>
            <a:headEnd/>
            <a:tailEnd/>
          </a:ln>
        </p:spPr>
      </p:pic>
      <p:pic>
        <p:nvPicPr>
          <p:cNvPr id="94220" name="Picture 30" descr="http://www.who.int/entity/patientsafety/about/national_organizations/ahrq.gif"/>
          <p:cNvPicPr>
            <a:picLocks noChangeAspect="1" noChangeArrowheads="1"/>
          </p:cNvPicPr>
          <p:nvPr/>
        </p:nvPicPr>
        <p:blipFill>
          <a:blip r:embed="rId13" cstate="print"/>
          <a:srcRect l="381" t="2805" r="6781" b="22275"/>
          <a:stretch>
            <a:fillRect/>
          </a:stretch>
        </p:blipFill>
        <p:spPr bwMode="auto">
          <a:xfrm>
            <a:off x="3581399" y="2741298"/>
            <a:ext cx="2479675" cy="571500"/>
          </a:xfrm>
          <a:prstGeom prst="rect">
            <a:avLst/>
          </a:prstGeom>
          <a:noFill/>
          <a:ln w="9525">
            <a:noFill/>
            <a:miter lim="800000"/>
            <a:headEnd/>
            <a:tailEnd/>
          </a:ln>
        </p:spPr>
      </p:pic>
      <p:pic>
        <p:nvPicPr>
          <p:cNvPr id="3074" name="Picture 2" descr="National Science Foundation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150" y="3791743"/>
            <a:ext cx="1009649" cy="1009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annett-cdn.com/-mm-/d3768474c1a7fcaa1c1eb0ec69a41d11e38c2640/c=123-79-429-309&amp;r=x404&amp;c=534x401/local/-/media/Indianapolis/Indianapolis/2014/05/28/1401322543000-VeteransAffairs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09950" y="1288452"/>
            <a:ext cx="1776225" cy="13338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hs.gov/careeropps/includes/themes/newihstheme/images/national_health_service_corps_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9768" y="1373475"/>
            <a:ext cx="1718491" cy="104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8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0" y="153988"/>
            <a:ext cx="9143999" cy="685800"/>
          </a:xfrm>
        </p:spPr>
        <p:txBody>
          <a:bodyPr anchor="ctr"/>
          <a:lstStyle/>
          <a:p>
            <a:pPr algn="ctr" eaLnBrk="1" hangingPunct="1">
              <a:defRPr/>
            </a:pPr>
            <a:r>
              <a:rPr lang="en-US" sz="4000" dirty="0" smtClean="0">
                <a:solidFill>
                  <a:srgbClr val="CC6600"/>
                </a:solidFill>
                <a:effectLst>
                  <a:outerShdw blurRad="38100" dist="38100" dir="2700000" algn="tl">
                    <a:srgbClr val="C0C0C0"/>
                  </a:outerShdw>
                </a:effectLst>
              </a:rPr>
              <a:t>Legislative Branch</a:t>
            </a:r>
          </a:p>
        </p:txBody>
      </p:sp>
      <p:pic>
        <p:nvPicPr>
          <p:cNvPr id="27653" name="Picture 4" descr="http://www.aoc.gov/cc/photo-gallery/images/wf_dusk_323868_1_1.jpg"/>
          <p:cNvPicPr>
            <a:picLocks noChangeAspect="1" noChangeArrowheads="1"/>
          </p:cNvPicPr>
          <p:nvPr/>
        </p:nvPicPr>
        <p:blipFill>
          <a:blip r:embed="rId3" cstate="print"/>
          <a:srcRect/>
          <a:stretch>
            <a:fillRect/>
          </a:stretch>
        </p:blipFill>
        <p:spPr bwMode="auto">
          <a:xfrm>
            <a:off x="1265238" y="1447800"/>
            <a:ext cx="6553200" cy="4213225"/>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p:spPr>
      </p:pic>
    </p:spTree>
    <p:extLst>
      <p:ext uri="{BB962C8B-B14F-4D97-AF65-F5344CB8AC3E}">
        <p14:creationId xmlns:p14="http://schemas.microsoft.com/office/powerpoint/2010/main" val="313555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 y="182563"/>
            <a:ext cx="9144000" cy="685800"/>
          </a:xfrm>
        </p:spPr>
        <p:txBody>
          <a:bodyPr anchor="ctr"/>
          <a:lstStyle/>
          <a:p>
            <a:pPr algn="ctr" eaLnBrk="1" hangingPunct="1">
              <a:defRPr/>
            </a:pPr>
            <a:r>
              <a:rPr lang="en-US" sz="4000" dirty="0" smtClean="0">
                <a:solidFill>
                  <a:srgbClr val="CC6600"/>
                </a:solidFill>
                <a:effectLst>
                  <a:outerShdw blurRad="38100" dist="38100" dir="2700000" algn="tl">
                    <a:srgbClr val="C0C0C0"/>
                  </a:outerShdw>
                </a:effectLst>
              </a:rPr>
              <a:t>Judicial Branch</a:t>
            </a:r>
          </a:p>
        </p:txBody>
      </p:sp>
      <p:sp>
        <p:nvSpPr>
          <p:cNvPr id="102402" name="Rectangle 3"/>
          <p:cNvSpPr>
            <a:spLocks noGrp="1" noChangeArrowheads="1"/>
          </p:cNvSpPr>
          <p:nvPr>
            <p:ph type="body" sz="half" idx="4294967295"/>
          </p:nvPr>
        </p:nvSpPr>
        <p:spPr>
          <a:xfrm flipH="1">
            <a:off x="274319" y="1211580"/>
            <a:ext cx="154306" cy="45719"/>
          </a:xfrm>
        </p:spPr>
        <p:txBody>
          <a:bodyPr/>
          <a:lstStyle/>
          <a:p>
            <a:pPr marL="0" indent="0" eaLnBrk="1" hangingPunct="1">
              <a:lnSpc>
                <a:spcPct val="90000"/>
              </a:lnSpc>
              <a:buSzPct val="75000"/>
              <a:buNone/>
            </a:pPr>
            <a:endParaRPr lang="en-US" sz="3200" dirty="0" smtClean="0">
              <a:latin typeface="Arial" charset="0"/>
            </a:endParaRPr>
          </a:p>
          <a:p>
            <a:pPr eaLnBrk="1" hangingPunct="1">
              <a:lnSpc>
                <a:spcPct val="90000"/>
              </a:lnSpc>
              <a:buSzPct val="75000"/>
              <a:buFont typeface="Wingdings" pitchFamily="2" charset="2"/>
              <a:buChar char="q"/>
            </a:pPr>
            <a:endParaRPr lang="en-US" sz="1000" dirty="0" smtClean="0">
              <a:latin typeface="Arial" charset="0"/>
            </a:endParaRPr>
          </a:p>
        </p:txBody>
      </p:sp>
      <p:pic>
        <p:nvPicPr>
          <p:cNvPr id="22534" name="Picture 3" descr="C:\Users\ave\AppData\Local\Microsoft\Windows\Temporary Internet Files\Content.Outlook\SAUT8S5A\Supreme_Court_US_2010 (3).jpg"/>
          <p:cNvPicPr>
            <a:picLocks noChangeAspect="1" noChangeArrowheads="1"/>
          </p:cNvPicPr>
          <p:nvPr/>
        </p:nvPicPr>
        <p:blipFill>
          <a:blip r:embed="rId3" cstate="print"/>
          <a:srcRect/>
          <a:stretch>
            <a:fillRect/>
          </a:stretch>
        </p:blipFill>
        <p:spPr bwMode="auto">
          <a:xfrm>
            <a:off x="1488281" y="1587500"/>
            <a:ext cx="6076950" cy="3840486"/>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p:spPr>
      </p:pic>
    </p:spTree>
    <p:extLst>
      <p:ext uri="{BB962C8B-B14F-4D97-AF65-F5344CB8AC3E}">
        <p14:creationId xmlns:p14="http://schemas.microsoft.com/office/powerpoint/2010/main" val="189654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0" y="146050"/>
            <a:ext cx="9144000" cy="663575"/>
          </a:xfrm>
        </p:spPr>
        <p:txBody>
          <a:bodyPr/>
          <a:lstStyle/>
          <a:p>
            <a:pPr algn="ctr" eaLnBrk="1" hangingPunct="1">
              <a:defRPr/>
            </a:pPr>
            <a:r>
              <a:rPr lang="en-US" sz="3600" dirty="0" smtClean="0">
                <a:solidFill>
                  <a:srgbClr val="CC6600"/>
                </a:solidFill>
                <a:effectLst>
                  <a:outerShdw blurRad="38100" dist="38100" dir="2700000" algn="tl">
                    <a:srgbClr val="000000">
                      <a:alpha val="43137"/>
                    </a:srgbClr>
                  </a:outerShdw>
                </a:effectLst>
              </a:rPr>
              <a:t>Judicial Advocacy: APA Amicus Briefs</a:t>
            </a:r>
          </a:p>
        </p:txBody>
      </p:sp>
      <p:sp>
        <p:nvSpPr>
          <p:cNvPr id="106498" name="Rectangle 3"/>
          <p:cNvSpPr>
            <a:spLocks noGrp="1" noChangeArrowheads="1"/>
          </p:cNvSpPr>
          <p:nvPr>
            <p:ph sz="half" idx="1"/>
          </p:nvPr>
        </p:nvSpPr>
        <p:spPr>
          <a:xfrm>
            <a:off x="457200" y="1295400"/>
            <a:ext cx="4041775" cy="4800600"/>
          </a:xfrm>
        </p:spPr>
        <p:txBody>
          <a:bodyPr/>
          <a:lstStyle/>
          <a:p>
            <a:pPr eaLnBrk="1" hangingPunct="1">
              <a:spcBef>
                <a:spcPct val="0"/>
              </a:spcBef>
              <a:buSzPct val="75000"/>
              <a:buFont typeface="Wingdings" pitchFamily="2" charset="2"/>
              <a:buChar char="q"/>
            </a:pPr>
            <a:r>
              <a:rPr lang="en-US" sz="1500" dirty="0" smtClean="0">
                <a:latin typeface="Arial" charset="0"/>
              </a:rPr>
              <a:t>Abortion</a:t>
            </a:r>
          </a:p>
          <a:p>
            <a:pPr eaLnBrk="1" hangingPunct="1">
              <a:spcBef>
                <a:spcPct val="0"/>
              </a:spcBef>
              <a:buSzPct val="75000"/>
              <a:buFont typeface="Wingdings" pitchFamily="2" charset="2"/>
              <a:buChar char="q"/>
            </a:pPr>
            <a:r>
              <a:rPr lang="en-US" sz="1500" b="1" dirty="0" smtClean="0">
                <a:latin typeface="Arial" charset="0"/>
              </a:rPr>
              <a:t>Affirmative Action</a:t>
            </a:r>
          </a:p>
          <a:p>
            <a:pPr eaLnBrk="1" hangingPunct="1">
              <a:spcBef>
                <a:spcPct val="0"/>
              </a:spcBef>
              <a:buSzPct val="75000"/>
              <a:buFont typeface="Wingdings" pitchFamily="2" charset="2"/>
              <a:buChar char="q"/>
            </a:pPr>
            <a:r>
              <a:rPr lang="en-US" sz="1500" dirty="0" smtClean="0">
                <a:latin typeface="Arial" charset="0"/>
              </a:rPr>
              <a:t>Animal Research</a:t>
            </a:r>
          </a:p>
          <a:p>
            <a:pPr eaLnBrk="1" hangingPunct="1">
              <a:spcBef>
                <a:spcPct val="0"/>
              </a:spcBef>
              <a:buSzPct val="75000"/>
              <a:buFont typeface="Wingdings" pitchFamily="2" charset="2"/>
              <a:buChar char="q"/>
            </a:pPr>
            <a:r>
              <a:rPr lang="en-US" sz="1500" dirty="0" smtClean="0">
                <a:latin typeface="Arial" charset="0"/>
              </a:rPr>
              <a:t>Antitrust</a:t>
            </a:r>
          </a:p>
          <a:p>
            <a:pPr eaLnBrk="1" hangingPunct="1">
              <a:spcBef>
                <a:spcPct val="0"/>
              </a:spcBef>
              <a:buSzPct val="75000"/>
              <a:buFont typeface="Wingdings" pitchFamily="2" charset="2"/>
              <a:buChar char="q"/>
            </a:pPr>
            <a:r>
              <a:rPr lang="en-US" sz="1500" dirty="0" smtClean="0">
                <a:latin typeface="Arial" charset="0"/>
              </a:rPr>
              <a:t>Battered Women's Syndrome</a:t>
            </a:r>
          </a:p>
          <a:p>
            <a:pPr eaLnBrk="1" hangingPunct="1">
              <a:spcBef>
                <a:spcPct val="0"/>
              </a:spcBef>
              <a:buSzPct val="75000"/>
              <a:buFont typeface="Wingdings" pitchFamily="2" charset="2"/>
              <a:buChar char="q"/>
            </a:pPr>
            <a:r>
              <a:rPr lang="en-US" sz="1500" dirty="0" smtClean="0">
                <a:latin typeface="Arial" charset="0"/>
              </a:rPr>
              <a:t>Child Abuse/Child Witnesses</a:t>
            </a:r>
          </a:p>
          <a:p>
            <a:pPr eaLnBrk="1" hangingPunct="1">
              <a:spcBef>
                <a:spcPct val="0"/>
              </a:spcBef>
              <a:buSzPct val="75000"/>
              <a:buFont typeface="Wingdings" pitchFamily="2" charset="2"/>
              <a:buChar char="q"/>
            </a:pPr>
            <a:r>
              <a:rPr lang="en-US" sz="1500" dirty="0" smtClean="0">
                <a:latin typeface="Arial" charset="0"/>
              </a:rPr>
              <a:t>Child Sexual Abuse</a:t>
            </a:r>
          </a:p>
          <a:p>
            <a:pPr eaLnBrk="1" hangingPunct="1">
              <a:spcBef>
                <a:spcPct val="0"/>
              </a:spcBef>
              <a:buSzPct val="75000"/>
              <a:buFont typeface="Wingdings" pitchFamily="2" charset="2"/>
              <a:buChar char="q"/>
            </a:pPr>
            <a:r>
              <a:rPr lang="en-US" sz="1500" dirty="0" smtClean="0">
                <a:latin typeface="Arial" charset="0"/>
              </a:rPr>
              <a:t>Civil Commitment</a:t>
            </a:r>
          </a:p>
          <a:p>
            <a:pPr eaLnBrk="1" hangingPunct="1">
              <a:spcBef>
                <a:spcPct val="0"/>
              </a:spcBef>
              <a:buSzPct val="75000"/>
              <a:buFont typeface="Wingdings" pitchFamily="2" charset="2"/>
              <a:buChar char="q"/>
            </a:pPr>
            <a:r>
              <a:rPr lang="en-US" sz="1500" dirty="0" smtClean="0">
                <a:latin typeface="Arial" charset="0"/>
              </a:rPr>
              <a:t>Competency</a:t>
            </a:r>
          </a:p>
          <a:p>
            <a:pPr eaLnBrk="1" hangingPunct="1">
              <a:spcBef>
                <a:spcPct val="0"/>
              </a:spcBef>
              <a:buSzPct val="75000"/>
              <a:buFont typeface="Wingdings" pitchFamily="2" charset="2"/>
              <a:buChar char="q"/>
            </a:pPr>
            <a:r>
              <a:rPr lang="en-US" sz="1500" dirty="0" smtClean="0">
                <a:latin typeface="Arial" charset="0"/>
              </a:rPr>
              <a:t>Confidentiality/Psychotherapist-Patient Privilege</a:t>
            </a:r>
          </a:p>
          <a:p>
            <a:pPr eaLnBrk="1" hangingPunct="1">
              <a:spcBef>
                <a:spcPct val="0"/>
              </a:spcBef>
              <a:buSzPct val="75000"/>
              <a:buFont typeface="Wingdings" pitchFamily="2" charset="2"/>
              <a:buChar char="q"/>
            </a:pPr>
            <a:r>
              <a:rPr lang="en-US" sz="1500" dirty="0" smtClean="0">
                <a:latin typeface="Arial" charset="0"/>
              </a:rPr>
              <a:t>Copyright</a:t>
            </a:r>
          </a:p>
          <a:p>
            <a:pPr eaLnBrk="1" hangingPunct="1">
              <a:spcBef>
                <a:spcPct val="0"/>
              </a:spcBef>
              <a:buSzPct val="75000"/>
              <a:buFont typeface="Wingdings" pitchFamily="2" charset="2"/>
              <a:buChar char="q"/>
            </a:pPr>
            <a:r>
              <a:rPr lang="en-US" sz="1500" dirty="0" smtClean="0">
                <a:latin typeface="Arial" charset="0"/>
              </a:rPr>
              <a:t>Criminal Defendants' Right to Mental Health Assistance </a:t>
            </a:r>
          </a:p>
          <a:p>
            <a:pPr eaLnBrk="1" hangingPunct="1">
              <a:spcBef>
                <a:spcPct val="0"/>
              </a:spcBef>
              <a:buSzPct val="75000"/>
              <a:buFont typeface="Wingdings" pitchFamily="2" charset="2"/>
              <a:buChar char="q"/>
            </a:pPr>
            <a:r>
              <a:rPr lang="en-US" sz="1500" b="1" dirty="0" smtClean="0">
                <a:latin typeface="Arial" charset="0"/>
              </a:rPr>
              <a:t>Death Penalty</a:t>
            </a:r>
          </a:p>
          <a:p>
            <a:pPr eaLnBrk="1" hangingPunct="1">
              <a:spcBef>
                <a:spcPct val="0"/>
              </a:spcBef>
              <a:buSzPct val="75000"/>
              <a:buFont typeface="Wingdings" pitchFamily="2" charset="2"/>
              <a:buChar char="q"/>
            </a:pPr>
            <a:r>
              <a:rPr lang="en-US" sz="1500" dirty="0" smtClean="0">
                <a:latin typeface="Arial" charset="0"/>
              </a:rPr>
              <a:t>Defamation</a:t>
            </a:r>
          </a:p>
          <a:p>
            <a:pPr eaLnBrk="1" hangingPunct="1">
              <a:spcBef>
                <a:spcPct val="0"/>
              </a:spcBef>
              <a:buSzPct val="75000"/>
              <a:buFont typeface="Wingdings" pitchFamily="2" charset="2"/>
              <a:buChar char="q"/>
            </a:pPr>
            <a:r>
              <a:rPr lang="en-US" sz="1500" dirty="0" smtClean="0">
                <a:latin typeface="Arial" charset="0"/>
              </a:rPr>
              <a:t>Disabilities/Rights under the ADA</a:t>
            </a:r>
          </a:p>
          <a:p>
            <a:pPr eaLnBrk="1" hangingPunct="1">
              <a:spcBef>
                <a:spcPct val="0"/>
              </a:spcBef>
              <a:buSzPct val="75000"/>
              <a:buFont typeface="Wingdings" pitchFamily="2" charset="2"/>
              <a:buChar char="q"/>
            </a:pPr>
            <a:r>
              <a:rPr lang="en-US" sz="1500" dirty="0" smtClean="0">
                <a:latin typeface="Arial" charset="0"/>
              </a:rPr>
              <a:t>Duty to Warn/Protect</a:t>
            </a:r>
            <a:br>
              <a:rPr lang="en-US" sz="1500" dirty="0" smtClean="0">
                <a:latin typeface="Arial" charset="0"/>
              </a:rPr>
            </a:br>
            <a:r>
              <a:rPr lang="en-US" sz="1500" dirty="0" smtClean="0">
                <a:latin typeface="Arial" charset="0"/>
              </a:rPr>
              <a:t>Employment</a:t>
            </a:r>
          </a:p>
          <a:p>
            <a:pPr eaLnBrk="1" hangingPunct="1">
              <a:spcBef>
                <a:spcPct val="0"/>
              </a:spcBef>
              <a:buSzPct val="75000"/>
              <a:buFont typeface="Wingdings" pitchFamily="2" charset="2"/>
              <a:buChar char="q"/>
            </a:pPr>
            <a:r>
              <a:rPr lang="en-US" sz="1500" dirty="0" smtClean="0">
                <a:latin typeface="Arial" charset="0"/>
              </a:rPr>
              <a:t>Environmental Impact Analyses</a:t>
            </a:r>
          </a:p>
        </p:txBody>
      </p:sp>
      <p:sp>
        <p:nvSpPr>
          <p:cNvPr id="106499" name="Rectangle 4"/>
          <p:cNvSpPr>
            <a:spLocks noGrp="1" noChangeArrowheads="1"/>
          </p:cNvSpPr>
          <p:nvPr>
            <p:ph sz="half" idx="2"/>
          </p:nvPr>
        </p:nvSpPr>
        <p:spPr>
          <a:xfrm>
            <a:off x="4572000" y="1227138"/>
            <a:ext cx="4114800" cy="4876800"/>
          </a:xfrm>
        </p:spPr>
        <p:txBody>
          <a:bodyPr/>
          <a:lstStyle/>
          <a:p>
            <a:pPr eaLnBrk="1" hangingPunct="1">
              <a:spcBef>
                <a:spcPct val="0"/>
              </a:spcBef>
              <a:buSzPct val="75000"/>
              <a:buFont typeface="Wingdings" pitchFamily="2" charset="2"/>
              <a:buChar char="q"/>
            </a:pPr>
            <a:r>
              <a:rPr lang="en-US" sz="1500" dirty="0" smtClean="0">
                <a:latin typeface="Arial" charset="0"/>
              </a:rPr>
              <a:t>ERISA</a:t>
            </a:r>
          </a:p>
          <a:p>
            <a:pPr eaLnBrk="1" hangingPunct="1">
              <a:spcBef>
                <a:spcPct val="0"/>
              </a:spcBef>
              <a:buSzPct val="75000"/>
              <a:buFont typeface="Wingdings" pitchFamily="2" charset="2"/>
              <a:buChar char="q"/>
            </a:pPr>
            <a:r>
              <a:rPr lang="en-US" sz="1500" dirty="0" smtClean="0">
                <a:latin typeface="Arial" charset="0"/>
              </a:rPr>
              <a:t>Expert Witnesses/Psychologists' Competency</a:t>
            </a:r>
          </a:p>
          <a:p>
            <a:pPr eaLnBrk="1" hangingPunct="1">
              <a:spcBef>
                <a:spcPct val="0"/>
              </a:spcBef>
              <a:buSzPct val="75000"/>
              <a:buFont typeface="Wingdings" pitchFamily="2" charset="2"/>
              <a:buChar char="q"/>
            </a:pPr>
            <a:r>
              <a:rPr lang="en-US" sz="1500" dirty="0" smtClean="0">
                <a:latin typeface="Arial" charset="0"/>
              </a:rPr>
              <a:t>Gay, Lesbian and Bisexual Parenting</a:t>
            </a:r>
          </a:p>
          <a:p>
            <a:pPr eaLnBrk="1" hangingPunct="1">
              <a:spcBef>
                <a:spcPct val="0"/>
              </a:spcBef>
              <a:buSzPct val="75000"/>
              <a:buFont typeface="Wingdings" pitchFamily="2" charset="2"/>
              <a:buChar char="q"/>
            </a:pPr>
            <a:r>
              <a:rPr lang="en-US" sz="1500" dirty="0" smtClean="0">
                <a:latin typeface="Arial" charset="0"/>
              </a:rPr>
              <a:t>Hospital Privileges for Psychologists</a:t>
            </a:r>
          </a:p>
          <a:p>
            <a:pPr eaLnBrk="1" hangingPunct="1">
              <a:spcBef>
                <a:spcPct val="0"/>
              </a:spcBef>
              <a:buSzPct val="75000"/>
              <a:buFont typeface="Wingdings" pitchFamily="2" charset="2"/>
              <a:buChar char="q"/>
            </a:pPr>
            <a:r>
              <a:rPr lang="en-US" sz="1500" dirty="0" smtClean="0">
                <a:latin typeface="Arial" charset="0"/>
              </a:rPr>
              <a:t>Insanity Defense</a:t>
            </a:r>
          </a:p>
          <a:p>
            <a:pPr eaLnBrk="1" hangingPunct="1">
              <a:spcBef>
                <a:spcPct val="0"/>
              </a:spcBef>
              <a:buSzPct val="75000"/>
              <a:buFont typeface="Wingdings" pitchFamily="2" charset="2"/>
              <a:buChar char="q"/>
            </a:pPr>
            <a:r>
              <a:rPr lang="en-US" sz="1500" dirty="0" smtClean="0">
                <a:latin typeface="Arial" charset="0"/>
              </a:rPr>
              <a:t>Medicare</a:t>
            </a:r>
          </a:p>
          <a:p>
            <a:pPr eaLnBrk="1" hangingPunct="1">
              <a:spcBef>
                <a:spcPct val="0"/>
              </a:spcBef>
              <a:buSzPct val="75000"/>
              <a:buFont typeface="Wingdings" pitchFamily="2" charset="2"/>
              <a:buChar char="q"/>
            </a:pPr>
            <a:r>
              <a:rPr lang="en-US" sz="1500" dirty="0" smtClean="0">
                <a:latin typeface="Arial" charset="0"/>
              </a:rPr>
              <a:t>Medication (Right to Refuse)</a:t>
            </a:r>
          </a:p>
          <a:p>
            <a:pPr eaLnBrk="1" hangingPunct="1">
              <a:spcBef>
                <a:spcPct val="0"/>
              </a:spcBef>
              <a:buSzPct val="75000"/>
              <a:buFont typeface="Wingdings" pitchFamily="2" charset="2"/>
              <a:buChar char="q"/>
            </a:pPr>
            <a:r>
              <a:rPr lang="en-US" sz="1500" dirty="0" smtClean="0">
                <a:latin typeface="Arial" charset="0"/>
              </a:rPr>
              <a:t>Mentally Ill and Mentally Retarded (Rights of)</a:t>
            </a:r>
          </a:p>
          <a:p>
            <a:pPr eaLnBrk="1" hangingPunct="1">
              <a:spcBef>
                <a:spcPct val="0"/>
              </a:spcBef>
              <a:buSzPct val="75000"/>
              <a:buFont typeface="Wingdings" pitchFamily="2" charset="2"/>
              <a:buChar char="q"/>
            </a:pPr>
            <a:r>
              <a:rPr lang="en-US" sz="1500" dirty="0" smtClean="0">
                <a:latin typeface="Arial" charset="0"/>
              </a:rPr>
              <a:t>Neuropsychologists' Competency </a:t>
            </a:r>
          </a:p>
          <a:p>
            <a:pPr eaLnBrk="1" hangingPunct="1">
              <a:spcBef>
                <a:spcPct val="0"/>
              </a:spcBef>
              <a:buSzPct val="75000"/>
              <a:buFont typeface="Wingdings" pitchFamily="2" charset="2"/>
              <a:buChar char="q"/>
            </a:pPr>
            <a:r>
              <a:rPr lang="en-US" sz="1500" dirty="0" smtClean="0">
                <a:latin typeface="Arial" charset="0"/>
              </a:rPr>
              <a:t>Peer Review</a:t>
            </a:r>
          </a:p>
          <a:p>
            <a:pPr eaLnBrk="1" hangingPunct="1">
              <a:spcBef>
                <a:spcPct val="0"/>
              </a:spcBef>
              <a:buSzPct val="75000"/>
              <a:buFont typeface="Wingdings" pitchFamily="2" charset="2"/>
              <a:buChar char="q"/>
            </a:pPr>
            <a:r>
              <a:rPr lang="en-US" sz="1500" b="1" dirty="0" smtClean="0">
                <a:latin typeface="Arial" charset="0"/>
              </a:rPr>
              <a:t>Psychologists' Scope of Practice/Reimbursement for "Mental Health" Services</a:t>
            </a:r>
          </a:p>
          <a:p>
            <a:pPr eaLnBrk="1" hangingPunct="1">
              <a:spcBef>
                <a:spcPct val="0"/>
              </a:spcBef>
              <a:buSzPct val="75000"/>
              <a:buFont typeface="Wingdings" pitchFamily="2" charset="2"/>
              <a:buChar char="q"/>
            </a:pPr>
            <a:r>
              <a:rPr lang="en-US" sz="1500" dirty="0" smtClean="0">
                <a:latin typeface="Arial" charset="0"/>
              </a:rPr>
              <a:t>Residential Treatment</a:t>
            </a:r>
          </a:p>
          <a:p>
            <a:pPr eaLnBrk="1" hangingPunct="1">
              <a:spcBef>
                <a:spcPct val="0"/>
              </a:spcBef>
              <a:buSzPct val="75000"/>
              <a:buFont typeface="Wingdings" pitchFamily="2" charset="2"/>
              <a:buChar char="q"/>
            </a:pPr>
            <a:r>
              <a:rPr lang="en-US" sz="1500" dirty="0" smtClean="0">
                <a:latin typeface="Arial" charset="0"/>
              </a:rPr>
              <a:t>Sexual Harassment</a:t>
            </a:r>
          </a:p>
          <a:p>
            <a:pPr eaLnBrk="1" hangingPunct="1">
              <a:spcBef>
                <a:spcPct val="0"/>
              </a:spcBef>
              <a:buSzPct val="75000"/>
              <a:buFont typeface="Wingdings" pitchFamily="2" charset="2"/>
              <a:buChar char="q"/>
            </a:pPr>
            <a:r>
              <a:rPr lang="en-US" sz="1500" dirty="0" smtClean="0">
                <a:latin typeface="Arial" charset="0"/>
              </a:rPr>
              <a:t>Sexual Orientation</a:t>
            </a:r>
          </a:p>
          <a:p>
            <a:pPr eaLnBrk="1" hangingPunct="1">
              <a:spcBef>
                <a:spcPct val="0"/>
              </a:spcBef>
              <a:buSzPct val="75000"/>
              <a:buFont typeface="Wingdings" pitchFamily="2" charset="2"/>
              <a:buChar char="q"/>
            </a:pPr>
            <a:r>
              <a:rPr lang="en-US" sz="1500" dirty="0" smtClean="0">
                <a:latin typeface="Arial" charset="0"/>
              </a:rPr>
              <a:t>Scientific Research</a:t>
            </a:r>
          </a:p>
          <a:p>
            <a:pPr eaLnBrk="1" hangingPunct="1">
              <a:spcBef>
                <a:spcPct val="0"/>
              </a:spcBef>
              <a:buSzPct val="75000"/>
              <a:buFont typeface="Wingdings" pitchFamily="2" charset="2"/>
              <a:buChar char="q"/>
            </a:pPr>
            <a:r>
              <a:rPr lang="en-US" sz="1500" dirty="0" smtClean="0">
                <a:latin typeface="Arial" charset="0"/>
              </a:rPr>
              <a:t>Tests (Use, Validity, &amp; Security of Psychological Tests &amp; Test Data)</a:t>
            </a:r>
          </a:p>
        </p:txBody>
      </p:sp>
    </p:spTree>
    <p:extLst>
      <p:ext uri="{BB962C8B-B14F-4D97-AF65-F5344CB8AC3E}">
        <p14:creationId xmlns:p14="http://schemas.microsoft.com/office/powerpoint/2010/main" val="31975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0" y="79375"/>
            <a:ext cx="9144000" cy="900113"/>
          </a:xfrm>
        </p:spPr>
        <p:txBody>
          <a:bodyPr anchor="ctr"/>
          <a:lstStyle/>
          <a:p>
            <a:pPr algn="ctr" eaLnBrk="1" hangingPunct="1">
              <a:defRPr/>
            </a:pPr>
            <a:r>
              <a:rPr lang="en-US" sz="3600" dirty="0" smtClean="0">
                <a:solidFill>
                  <a:srgbClr val="CC6600"/>
                </a:solidFill>
                <a:effectLst>
                  <a:outerShdw blurRad="38100" dist="38100" dir="2700000" algn="tl">
                    <a:srgbClr val="C0C0C0"/>
                  </a:outerShdw>
                </a:effectLst>
              </a:rPr>
              <a:t>APA &amp; APAPO </a:t>
            </a:r>
            <a:br>
              <a:rPr lang="en-US" sz="3600" dirty="0" smtClean="0">
                <a:solidFill>
                  <a:srgbClr val="CC6600"/>
                </a:solidFill>
                <a:effectLst>
                  <a:outerShdw blurRad="38100" dist="38100" dir="2700000" algn="tl">
                    <a:srgbClr val="C0C0C0"/>
                  </a:outerShdw>
                </a:effectLst>
              </a:rPr>
            </a:br>
            <a:r>
              <a:rPr lang="en-US" sz="3600" dirty="0" smtClean="0">
                <a:solidFill>
                  <a:srgbClr val="CC6600"/>
                </a:solidFill>
                <a:effectLst>
                  <a:outerShdw blurRad="38100" dist="38100" dir="2700000" algn="tl">
                    <a:srgbClr val="C0C0C0"/>
                  </a:outerShdw>
                </a:effectLst>
              </a:rPr>
              <a:t>Government Relations Offices (GRO)</a:t>
            </a:r>
          </a:p>
        </p:txBody>
      </p:sp>
      <p:sp>
        <p:nvSpPr>
          <p:cNvPr id="32770" name="AutoShape 5"/>
          <p:cNvSpPr>
            <a:spLocks noChangeArrowheads="1"/>
          </p:cNvSpPr>
          <p:nvPr/>
        </p:nvSpPr>
        <p:spPr bwMode="auto">
          <a:xfrm>
            <a:off x="762000" y="2101850"/>
            <a:ext cx="7543800" cy="1697038"/>
          </a:xfrm>
          <a:prstGeom prst="roundRect">
            <a:avLst>
              <a:gd name="adj" fmla="val 16667"/>
            </a:avLst>
          </a:prstGeom>
          <a:solidFill>
            <a:srgbClr val="C3C6D5"/>
          </a:solidFill>
          <a:ln w="9525">
            <a:solidFill>
              <a:srgbClr val="000000"/>
            </a:solidFill>
            <a:round/>
            <a:headEnd/>
            <a:tailEnd/>
          </a:ln>
        </p:spPr>
        <p:txBody>
          <a:bodyPr/>
          <a:lstStyle/>
          <a:p>
            <a:endParaRPr lang="en-US" sz="1800"/>
          </a:p>
        </p:txBody>
      </p:sp>
      <p:sp>
        <p:nvSpPr>
          <p:cNvPr id="32771" name="Text Box 6"/>
          <p:cNvSpPr txBox="1">
            <a:spLocks noChangeArrowheads="1"/>
          </p:cNvSpPr>
          <p:nvPr/>
        </p:nvSpPr>
        <p:spPr bwMode="auto">
          <a:xfrm>
            <a:off x="1276350" y="2349500"/>
            <a:ext cx="1847850" cy="1220788"/>
          </a:xfrm>
          <a:prstGeom prst="rect">
            <a:avLst/>
          </a:prstGeom>
          <a:solidFill>
            <a:srgbClr val="FFFFFF"/>
          </a:solidFill>
          <a:ln w="9525">
            <a:solidFill>
              <a:srgbClr val="000000"/>
            </a:solidFill>
            <a:miter lim="800000"/>
            <a:headEnd/>
            <a:tailEnd/>
          </a:ln>
        </p:spPr>
        <p:txBody>
          <a:bodyPr/>
          <a:lstStyle/>
          <a:p>
            <a:pPr marL="342900"/>
            <a:r>
              <a:rPr lang="en-US" sz="2000" b="1" dirty="0"/>
              <a:t>Educating</a:t>
            </a:r>
          </a:p>
          <a:p>
            <a:pPr marL="342900">
              <a:buFontTx/>
              <a:buChar char="•"/>
            </a:pPr>
            <a:r>
              <a:rPr lang="en-US" sz="1400" dirty="0"/>
              <a:t>Inform</a:t>
            </a:r>
          </a:p>
          <a:p>
            <a:pPr marL="342900">
              <a:buFontTx/>
              <a:buChar char="•"/>
            </a:pPr>
            <a:r>
              <a:rPr lang="en-US" sz="1400" dirty="0"/>
              <a:t>Advise</a:t>
            </a:r>
          </a:p>
          <a:p>
            <a:pPr marL="342900"/>
            <a:endParaRPr lang="en-US" sz="1400" dirty="0"/>
          </a:p>
        </p:txBody>
      </p:sp>
      <p:sp>
        <p:nvSpPr>
          <p:cNvPr id="32772" name="Text Box 7"/>
          <p:cNvSpPr txBox="1">
            <a:spLocks noChangeArrowheads="1"/>
          </p:cNvSpPr>
          <p:nvPr/>
        </p:nvSpPr>
        <p:spPr bwMode="auto">
          <a:xfrm>
            <a:off x="3416300" y="2365375"/>
            <a:ext cx="2057400" cy="1220788"/>
          </a:xfrm>
          <a:prstGeom prst="rect">
            <a:avLst/>
          </a:prstGeom>
          <a:solidFill>
            <a:srgbClr val="FFFFFF"/>
          </a:solidFill>
          <a:ln w="9525">
            <a:solidFill>
              <a:srgbClr val="000000"/>
            </a:solidFill>
            <a:miter lim="800000"/>
            <a:headEnd/>
            <a:tailEnd/>
          </a:ln>
        </p:spPr>
        <p:txBody>
          <a:bodyPr/>
          <a:lstStyle/>
          <a:p>
            <a:pPr marL="336550"/>
            <a:r>
              <a:rPr lang="en-US" sz="2000" b="1"/>
              <a:t>Lobbying</a:t>
            </a:r>
          </a:p>
          <a:p>
            <a:pPr marL="336550">
              <a:buFontTx/>
              <a:buChar char="•"/>
            </a:pPr>
            <a:r>
              <a:rPr lang="en-US" sz="1400"/>
              <a:t>Direct</a:t>
            </a:r>
          </a:p>
          <a:p>
            <a:pPr marL="336550">
              <a:buFontTx/>
              <a:buChar char="•"/>
            </a:pPr>
            <a:r>
              <a:rPr lang="en-US" sz="1400"/>
              <a:t>Coalitions</a:t>
            </a:r>
          </a:p>
          <a:p>
            <a:pPr marL="336550">
              <a:buFontTx/>
              <a:buChar char="•"/>
            </a:pPr>
            <a:r>
              <a:rPr lang="en-US" sz="1400"/>
              <a:t>Grassroots</a:t>
            </a:r>
          </a:p>
          <a:p>
            <a:pPr marL="336550"/>
            <a:endParaRPr lang="en-US" sz="1400"/>
          </a:p>
        </p:txBody>
      </p:sp>
      <p:sp>
        <p:nvSpPr>
          <p:cNvPr id="32773" name="Text Box 8"/>
          <p:cNvSpPr txBox="1">
            <a:spLocks noChangeArrowheads="1"/>
          </p:cNvSpPr>
          <p:nvPr/>
        </p:nvSpPr>
        <p:spPr bwMode="auto">
          <a:xfrm>
            <a:off x="5813425" y="2335213"/>
            <a:ext cx="2286000" cy="1220787"/>
          </a:xfrm>
          <a:prstGeom prst="rect">
            <a:avLst/>
          </a:prstGeom>
          <a:solidFill>
            <a:srgbClr val="FFFFFF"/>
          </a:solidFill>
          <a:ln w="28575">
            <a:solidFill>
              <a:srgbClr val="000000"/>
            </a:solidFill>
            <a:prstDash val="sysDot"/>
            <a:miter lim="800000"/>
            <a:headEnd/>
            <a:tailEnd/>
          </a:ln>
        </p:spPr>
        <p:txBody>
          <a:bodyPr/>
          <a:lstStyle/>
          <a:p>
            <a:pPr marL="114300" indent="-114300"/>
            <a:r>
              <a:rPr lang="en-US" sz="2000" b="1" dirty="0" smtClean="0"/>
              <a:t>Political</a:t>
            </a:r>
          </a:p>
          <a:p>
            <a:pPr marL="114300" indent="-114300"/>
            <a:r>
              <a:rPr lang="en-US" sz="2000" b="1" dirty="0" smtClean="0"/>
              <a:t>Activities</a:t>
            </a:r>
            <a:endParaRPr lang="en-US" sz="1400" dirty="0"/>
          </a:p>
          <a:p>
            <a:r>
              <a:rPr lang="en-US" sz="1400" dirty="0" smtClean="0"/>
              <a:t> APAPO </a:t>
            </a:r>
            <a:r>
              <a:rPr lang="en-US" sz="1400" dirty="0"/>
              <a:t>PAC (Practice and Education</a:t>
            </a:r>
            <a:r>
              <a:rPr lang="en-US" sz="1400" dirty="0" smtClean="0"/>
              <a:t>)*</a:t>
            </a:r>
          </a:p>
          <a:p>
            <a:endParaRPr lang="en-US" sz="1400" dirty="0"/>
          </a:p>
        </p:txBody>
      </p:sp>
      <p:sp>
        <p:nvSpPr>
          <p:cNvPr id="32774" name="Rectangle 9"/>
          <p:cNvSpPr>
            <a:spLocks noChangeArrowheads="1"/>
          </p:cNvSpPr>
          <p:nvPr/>
        </p:nvSpPr>
        <p:spPr bwMode="auto">
          <a:xfrm>
            <a:off x="3505200" y="1122363"/>
            <a:ext cx="1885950" cy="882650"/>
          </a:xfrm>
          <a:prstGeom prst="rect">
            <a:avLst/>
          </a:prstGeom>
          <a:solidFill>
            <a:srgbClr val="C3C6D5">
              <a:alpha val="81175"/>
            </a:srgbClr>
          </a:solidFill>
          <a:ln w="9525">
            <a:solidFill>
              <a:srgbClr val="000000"/>
            </a:solidFill>
            <a:miter lim="800000"/>
            <a:headEnd/>
            <a:tailEnd/>
          </a:ln>
        </p:spPr>
        <p:txBody>
          <a:bodyPr/>
          <a:lstStyle/>
          <a:p>
            <a:pPr algn="ctr"/>
            <a:r>
              <a:rPr lang="en-US" sz="1700" b="1" dirty="0"/>
              <a:t>GRO </a:t>
            </a:r>
          </a:p>
          <a:p>
            <a:pPr algn="ctr"/>
            <a:r>
              <a:rPr lang="en-US" sz="1000" dirty="0"/>
              <a:t>(</a:t>
            </a:r>
            <a:r>
              <a:rPr lang="en-US" b="1" dirty="0"/>
              <a:t>Education, </a:t>
            </a:r>
            <a:r>
              <a:rPr lang="en-US" b="1" dirty="0" smtClean="0"/>
              <a:t>Public Interest, Science, and </a:t>
            </a:r>
            <a:r>
              <a:rPr lang="en-US" b="1" dirty="0"/>
              <a:t>Practice</a:t>
            </a:r>
            <a:r>
              <a:rPr lang="en-US" sz="1000" dirty="0"/>
              <a:t>)  </a:t>
            </a:r>
          </a:p>
        </p:txBody>
      </p:sp>
      <p:cxnSp>
        <p:nvCxnSpPr>
          <p:cNvPr id="32775" name="AutoShape 10"/>
          <p:cNvCxnSpPr>
            <a:cxnSpLocks noChangeShapeType="1"/>
            <a:stCxn id="32771" idx="0"/>
            <a:endCxn id="32774" idx="1"/>
          </p:cNvCxnSpPr>
          <p:nvPr/>
        </p:nvCxnSpPr>
        <p:spPr bwMode="auto">
          <a:xfrm rot="5400000" flipH="1" flipV="1">
            <a:off x="2459831" y="1304132"/>
            <a:ext cx="785812" cy="1304925"/>
          </a:xfrm>
          <a:prstGeom prst="bentConnector2">
            <a:avLst/>
          </a:prstGeom>
          <a:noFill/>
          <a:ln w="9525">
            <a:solidFill>
              <a:srgbClr val="000000"/>
            </a:solidFill>
            <a:miter lim="800000"/>
            <a:headEnd/>
            <a:tailEnd/>
          </a:ln>
        </p:spPr>
      </p:cxnSp>
      <p:cxnSp>
        <p:nvCxnSpPr>
          <p:cNvPr id="32776" name="AutoShape 11"/>
          <p:cNvCxnSpPr>
            <a:cxnSpLocks noChangeShapeType="1"/>
            <a:stCxn id="32774" idx="3"/>
            <a:endCxn id="32773" idx="0"/>
          </p:cNvCxnSpPr>
          <p:nvPr/>
        </p:nvCxnSpPr>
        <p:spPr bwMode="auto">
          <a:xfrm>
            <a:off x="5391150" y="1563688"/>
            <a:ext cx="1565275" cy="771525"/>
          </a:xfrm>
          <a:prstGeom prst="bentConnector2">
            <a:avLst/>
          </a:prstGeom>
          <a:noFill/>
          <a:ln w="19050">
            <a:solidFill>
              <a:srgbClr val="000000"/>
            </a:solidFill>
            <a:prstDash val="dash"/>
            <a:miter lim="800000"/>
            <a:headEnd/>
            <a:tailEnd/>
          </a:ln>
        </p:spPr>
      </p:cxnSp>
      <p:sp>
        <p:nvSpPr>
          <p:cNvPr id="32777" name="AutoShape 12"/>
          <p:cNvSpPr>
            <a:spLocks noChangeArrowheads="1"/>
          </p:cNvSpPr>
          <p:nvPr/>
        </p:nvSpPr>
        <p:spPr bwMode="auto">
          <a:xfrm>
            <a:off x="914400" y="4254500"/>
            <a:ext cx="2743200" cy="1612900"/>
          </a:xfrm>
          <a:prstGeom prst="diamond">
            <a:avLst/>
          </a:prstGeom>
          <a:solidFill>
            <a:srgbClr val="99CCFF">
              <a:alpha val="49019"/>
            </a:srgbClr>
          </a:solidFill>
          <a:ln w="19050">
            <a:solidFill>
              <a:srgbClr val="000000"/>
            </a:solidFill>
            <a:miter lim="800000"/>
            <a:headEnd/>
            <a:tailEnd/>
          </a:ln>
        </p:spPr>
        <p:txBody>
          <a:bodyPr/>
          <a:lstStyle/>
          <a:p>
            <a:pPr algn="ctr"/>
            <a:r>
              <a:rPr lang="en-US" sz="2000" b="1" dirty="0"/>
              <a:t>Congress</a:t>
            </a:r>
          </a:p>
        </p:txBody>
      </p:sp>
      <p:sp>
        <p:nvSpPr>
          <p:cNvPr id="70669" name="AutoShape 13"/>
          <p:cNvSpPr>
            <a:spLocks noChangeArrowheads="1"/>
          </p:cNvSpPr>
          <p:nvPr/>
        </p:nvSpPr>
        <p:spPr bwMode="auto">
          <a:xfrm>
            <a:off x="5029200" y="4254500"/>
            <a:ext cx="2895600" cy="1612900"/>
          </a:xfrm>
          <a:prstGeom prst="diamond">
            <a:avLst/>
          </a:prstGeom>
          <a:solidFill>
            <a:srgbClr val="99CCFF">
              <a:alpha val="47000"/>
            </a:srgbClr>
          </a:solidFill>
          <a:ln w="19050">
            <a:solidFill>
              <a:srgbClr val="000000"/>
            </a:solidFill>
            <a:miter lim="800000"/>
            <a:headEnd/>
            <a:tailEnd/>
          </a:ln>
        </p:spPr>
        <p:txBody>
          <a:bodyPr/>
          <a:lstStyle/>
          <a:p>
            <a:pPr algn="ctr">
              <a:defRPr/>
            </a:pPr>
            <a:r>
              <a:rPr lang="en-US" sz="2000" b="1" dirty="0">
                <a:effectLst>
                  <a:outerShdw blurRad="38100" dist="38100" dir="2700000" algn="tl">
                    <a:srgbClr val="FFFFFF"/>
                  </a:outerShdw>
                </a:effectLst>
                <a:latin typeface="Arial" pitchFamily="34" charset="0"/>
                <a:cs typeface="Arial" pitchFamily="34" charset="0"/>
              </a:rPr>
              <a:t>Executive</a:t>
            </a:r>
          </a:p>
          <a:p>
            <a:pPr algn="ctr">
              <a:defRPr/>
            </a:pPr>
            <a:r>
              <a:rPr lang="en-US" sz="2000" b="1" dirty="0">
                <a:effectLst>
                  <a:outerShdw blurRad="38100" dist="38100" dir="2700000" algn="tl">
                    <a:srgbClr val="FFFFFF"/>
                  </a:outerShdw>
                </a:effectLst>
                <a:latin typeface="Arial" pitchFamily="34" charset="0"/>
                <a:cs typeface="Arial" pitchFamily="34" charset="0"/>
              </a:rPr>
              <a:t>Branch</a:t>
            </a:r>
          </a:p>
        </p:txBody>
      </p:sp>
      <p:sp>
        <p:nvSpPr>
          <p:cNvPr id="32779" name="AutoShape 14"/>
          <p:cNvSpPr>
            <a:spLocks noChangeArrowheads="1"/>
          </p:cNvSpPr>
          <p:nvPr/>
        </p:nvSpPr>
        <p:spPr bwMode="auto">
          <a:xfrm rot="2332774">
            <a:off x="3124200" y="3949700"/>
            <a:ext cx="534988" cy="750888"/>
          </a:xfrm>
          <a:prstGeom prst="downArrow">
            <a:avLst>
              <a:gd name="adj1" fmla="val 41009"/>
              <a:gd name="adj2" fmla="val 49365"/>
            </a:avLst>
          </a:prstGeom>
          <a:solidFill>
            <a:srgbClr val="FFFFFF"/>
          </a:solidFill>
          <a:ln w="12700">
            <a:solidFill>
              <a:srgbClr val="4D4D4D"/>
            </a:solidFill>
            <a:miter lim="800000"/>
            <a:headEnd/>
            <a:tailEnd/>
          </a:ln>
        </p:spPr>
        <p:txBody>
          <a:bodyPr/>
          <a:lstStyle/>
          <a:p>
            <a:endParaRPr lang="en-US" sz="1800">
              <a:latin typeface="Garamond" pitchFamily="18" charset="0"/>
            </a:endParaRPr>
          </a:p>
        </p:txBody>
      </p:sp>
      <p:sp>
        <p:nvSpPr>
          <p:cNvPr id="32780" name="AutoShape 15"/>
          <p:cNvSpPr>
            <a:spLocks noChangeArrowheads="1"/>
          </p:cNvSpPr>
          <p:nvPr/>
        </p:nvSpPr>
        <p:spPr bwMode="auto">
          <a:xfrm rot="-2534018">
            <a:off x="5105400" y="3949700"/>
            <a:ext cx="514350" cy="774700"/>
          </a:xfrm>
          <a:prstGeom prst="downArrow">
            <a:avLst>
              <a:gd name="adj1" fmla="val 41009"/>
              <a:gd name="adj2" fmla="val 52974"/>
            </a:avLst>
          </a:prstGeom>
          <a:solidFill>
            <a:srgbClr val="FFFFFF"/>
          </a:solidFill>
          <a:ln w="12700">
            <a:solidFill>
              <a:srgbClr val="4D4D4D"/>
            </a:solidFill>
            <a:miter lim="800000"/>
            <a:headEnd/>
            <a:tailEnd/>
          </a:ln>
        </p:spPr>
        <p:txBody>
          <a:bodyPr/>
          <a:lstStyle/>
          <a:p>
            <a:endParaRPr lang="en-US" sz="1800">
              <a:latin typeface="Garamond" pitchFamily="18" charset="0"/>
            </a:endParaRPr>
          </a:p>
        </p:txBody>
      </p:sp>
      <p:cxnSp>
        <p:nvCxnSpPr>
          <p:cNvPr id="32781" name="AutoShape 16"/>
          <p:cNvCxnSpPr>
            <a:cxnSpLocks noChangeShapeType="1"/>
            <a:stCxn id="32774" idx="2"/>
            <a:endCxn id="32772" idx="0"/>
          </p:cNvCxnSpPr>
          <p:nvPr/>
        </p:nvCxnSpPr>
        <p:spPr bwMode="auto">
          <a:xfrm rot="5400000">
            <a:off x="4266407" y="2183607"/>
            <a:ext cx="360362" cy="3175"/>
          </a:xfrm>
          <a:prstGeom prst="bentConnector3">
            <a:avLst>
              <a:gd name="adj1" fmla="val 50000"/>
            </a:avLst>
          </a:prstGeom>
          <a:noFill/>
          <a:ln w="9525">
            <a:solidFill>
              <a:srgbClr val="000000"/>
            </a:solidFill>
            <a:miter lim="800000"/>
            <a:headEnd/>
            <a:tailEnd/>
          </a:ln>
        </p:spPr>
      </p:cxnSp>
      <p:sp>
        <p:nvSpPr>
          <p:cNvPr id="32782" name="Rectangle 18"/>
          <p:cNvSpPr>
            <a:spLocks noChangeArrowheads="1"/>
          </p:cNvSpPr>
          <p:nvPr/>
        </p:nvSpPr>
        <p:spPr bwMode="auto">
          <a:xfrm>
            <a:off x="7019925" y="5895975"/>
            <a:ext cx="1676400" cy="304800"/>
          </a:xfrm>
          <a:prstGeom prst="rect">
            <a:avLst/>
          </a:prstGeom>
          <a:noFill/>
          <a:ln w="9525">
            <a:solidFill>
              <a:schemeClr val="tx1"/>
            </a:solidFill>
            <a:miter lim="800000"/>
            <a:headEnd/>
            <a:tailEnd/>
          </a:ln>
        </p:spPr>
        <p:txBody>
          <a:bodyPr wrap="none" anchor="ctr"/>
          <a:lstStyle/>
          <a:p>
            <a:pPr algn="ctr"/>
            <a:r>
              <a:rPr lang="en-US" sz="1050" dirty="0" smtClean="0">
                <a:latin typeface="Garamond" pitchFamily="18" charset="0"/>
              </a:rPr>
              <a:t>*501(C)(6)</a:t>
            </a:r>
            <a:endParaRPr lang="en-US" sz="1050" dirty="0">
              <a:latin typeface="Garamond" pitchFamily="18" charset="0"/>
            </a:endParaRPr>
          </a:p>
        </p:txBody>
      </p:sp>
    </p:spTree>
    <p:extLst>
      <p:ext uri="{BB962C8B-B14F-4D97-AF65-F5344CB8AC3E}">
        <p14:creationId xmlns:p14="http://schemas.microsoft.com/office/powerpoint/2010/main" val="52846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757708" y="1618255"/>
            <a:ext cx="5628583" cy="4016828"/>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59049" y="5013993"/>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501(c)(3)</a:t>
            </a:r>
            <a:endParaRPr lang="en-US" dirty="0"/>
          </a:p>
        </p:txBody>
      </p:sp>
      <p:sp>
        <p:nvSpPr>
          <p:cNvPr id="8" name="Rectangle 7"/>
          <p:cNvSpPr/>
          <p:nvPr/>
        </p:nvSpPr>
        <p:spPr>
          <a:xfrm>
            <a:off x="7616950" y="5083266"/>
            <a:ext cx="1366982"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501 (c)(6)</a:t>
            </a:r>
            <a:endParaRPr lang="en-US" dirty="0"/>
          </a:p>
        </p:txBody>
      </p:sp>
      <p:grpSp>
        <p:nvGrpSpPr>
          <p:cNvPr id="4" name="Group 3"/>
          <p:cNvGrpSpPr/>
          <p:nvPr/>
        </p:nvGrpSpPr>
        <p:grpSpPr>
          <a:xfrm>
            <a:off x="0" y="-1772"/>
            <a:ext cx="9144000" cy="1524000"/>
            <a:chOff x="0" y="-1772"/>
            <a:chExt cx="9144000" cy="1524000"/>
          </a:xfrm>
        </p:grpSpPr>
        <p:sp>
          <p:nvSpPr>
            <p:cNvPr id="3" name="Rectangle 2"/>
            <p:cNvSpPr/>
            <p:nvPr/>
          </p:nvSpPr>
          <p:spPr>
            <a:xfrm>
              <a:off x="0" y="-1772"/>
              <a:ext cx="9144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8552" y="170170"/>
              <a:ext cx="8966896" cy="1183660"/>
              <a:chOff x="118730" y="129980"/>
              <a:chExt cx="8966896" cy="1183660"/>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255" t="13404" r="10593" b="74382"/>
              <a:stretch/>
            </p:blipFill>
            <p:spPr>
              <a:xfrm>
                <a:off x="118730" y="476066"/>
                <a:ext cx="7512007" cy="837574"/>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8616" r="20109" b="18165"/>
              <a:stretch/>
            </p:blipFill>
            <p:spPr>
              <a:xfrm>
                <a:off x="7673268" y="129980"/>
                <a:ext cx="1412358" cy="1180116"/>
              </a:xfrm>
              <a:prstGeom prst="rect">
                <a:avLst/>
              </a:prstGeom>
            </p:spPr>
          </p:pic>
        </p:grpSp>
      </p:grpSp>
    </p:spTree>
    <p:extLst>
      <p:ext uri="{BB962C8B-B14F-4D97-AF65-F5344CB8AC3E}">
        <p14:creationId xmlns:p14="http://schemas.microsoft.com/office/powerpoint/2010/main" val="476372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90538" y="1358769"/>
            <a:ext cx="8215312" cy="4226785"/>
          </a:xfrm>
        </p:spPr>
        <p:txBody>
          <a:bodyPr/>
          <a:lstStyle/>
          <a:p>
            <a:pPr>
              <a:buFont typeface="Wingdings" pitchFamily="2" charset="2"/>
              <a:buChar char="q"/>
            </a:pPr>
            <a:r>
              <a:rPr lang="en-US" dirty="0" smtClean="0"/>
              <a:t>Understand </a:t>
            </a:r>
            <a:r>
              <a:rPr lang="en-US" dirty="0"/>
              <a:t>the </a:t>
            </a:r>
            <a:r>
              <a:rPr lang="en-US" dirty="0" smtClean="0"/>
              <a:t>critical </a:t>
            </a:r>
            <a:r>
              <a:rPr lang="en-US" dirty="0"/>
              <a:t>r</a:t>
            </a:r>
            <a:r>
              <a:rPr lang="en-US" dirty="0" smtClean="0"/>
              <a:t>ole </a:t>
            </a:r>
            <a:r>
              <a:rPr lang="en-US" dirty="0"/>
              <a:t>that </a:t>
            </a:r>
            <a:r>
              <a:rPr lang="en-US" dirty="0" smtClean="0"/>
              <a:t>advocacy </a:t>
            </a:r>
            <a:r>
              <a:rPr lang="en-US" dirty="0"/>
              <a:t>p</a:t>
            </a:r>
            <a:r>
              <a:rPr lang="en-US" dirty="0" smtClean="0"/>
              <a:t>lays </a:t>
            </a:r>
            <a:r>
              <a:rPr lang="en-US" dirty="0"/>
              <a:t>in </a:t>
            </a:r>
            <a:r>
              <a:rPr lang="en-US" dirty="0" smtClean="0"/>
              <a:t>advancing </a:t>
            </a:r>
            <a:r>
              <a:rPr lang="en-US" dirty="0"/>
              <a:t>y</a:t>
            </a:r>
            <a:r>
              <a:rPr lang="en-US" dirty="0" smtClean="0"/>
              <a:t>our </a:t>
            </a:r>
            <a:r>
              <a:rPr lang="en-US" dirty="0"/>
              <a:t>p</a:t>
            </a:r>
            <a:r>
              <a:rPr lang="en-US" dirty="0" smtClean="0"/>
              <a:t>rofessional </a:t>
            </a:r>
            <a:r>
              <a:rPr lang="en-US" dirty="0"/>
              <a:t>and </a:t>
            </a:r>
            <a:r>
              <a:rPr lang="en-US" dirty="0" smtClean="0"/>
              <a:t>personal </a:t>
            </a:r>
            <a:r>
              <a:rPr lang="en-US" dirty="0"/>
              <a:t>g</a:t>
            </a:r>
            <a:r>
              <a:rPr lang="en-US" dirty="0" smtClean="0"/>
              <a:t>oals </a:t>
            </a:r>
            <a:endParaRPr lang="en-US" dirty="0"/>
          </a:p>
          <a:p>
            <a:pPr marL="0" indent="0">
              <a:buNone/>
            </a:pPr>
            <a:endParaRPr lang="en-US" sz="800" dirty="0"/>
          </a:p>
          <a:p>
            <a:pPr>
              <a:buFont typeface="Wingdings" pitchFamily="2" charset="2"/>
              <a:buChar char="q"/>
            </a:pPr>
            <a:r>
              <a:rPr lang="en-US" dirty="0"/>
              <a:t>I</a:t>
            </a:r>
            <a:r>
              <a:rPr lang="en-US" dirty="0" smtClean="0"/>
              <a:t>ncrease </a:t>
            </a:r>
            <a:r>
              <a:rPr lang="en-US" dirty="0"/>
              <a:t>y</a:t>
            </a:r>
            <a:r>
              <a:rPr lang="en-US" dirty="0" smtClean="0"/>
              <a:t>our </a:t>
            </a:r>
            <a:r>
              <a:rPr lang="en-US" dirty="0"/>
              <a:t>k</a:t>
            </a:r>
            <a:r>
              <a:rPr lang="en-US" dirty="0" smtClean="0"/>
              <a:t>nowledge of how APA </a:t>
            </a:r>
            <a:r>
              <a:rPr lang="en-US" dirty="0"/>
              <a:t>a</a:t>
            </a:r>
            <a:r>
              <a:rPr lang="en-US" dirty="0" smtClean="0"/>
              <a:t>ccomplishes its Advocacy Agenda through the </a:t>
            </a:r>
            <a:r>
              <a:rPr lang="en-US" dirty="0"/>
              <a:t>f</a:t>
            </a:r>
            <a:r>
              <a:rPr lang="en-US" dirty="0" smtClean="0"/>
              <a:t>ederal </a:t>
            </a:r>
            <a:r>
              <a:rPr lang="en-US" dirty="0"/>
              <a:t>l</a:t>
            </a:r>
            <a:r>
              <a:rPr lang="en-US" dirty="0" smtClean="0"/>
              <a:t>egislative </a:t>
            </a:r>
            <a:r>
              <a:rPr lang="en-US" dirty="0"/>
              <a:t>p</a:t>
            </a:r>
            <a:r>
              <a:rPr lang="en-US" dirty="0" smtClean="0"/>
              <a:t>rocesses </a:t>
            </a:r>
            <a:endParaRPr lang="en-US" dirty="0"/>
          </a:p>
          <a:p>
            <a:endParaRPr lang="en-US" sz="800" dirty="0"/>
          </a:p>
          <a:p>
            <a:pPr>
              <a:buFont typeface="Wingdings" pitchFamily="2" charset="2"/>
              <a:buChar char="q"/>
            </a:pPr>
            <a:r>
              <a:rPr lang="en-US" dirty="0" smtClean="0"/>
              <a:t>Gain appreciation of the importance of applying </a:t>
            </a:r>
            <a:r>
              <a:rPr lang="en-US" dirty="0"/>
              <a:t>p</a:t>
            </a:r>
            <a:r>
              <a:rPr lang="en-US" dirty="0" smtClean="0"/>
              <a:t>sychology to education </a:t>
            </a:r>
            <a:r>
              <a:rPr lang="en-US" dirty="0"/>
              <a:t>p</a:t>
            </a:r>
            <a:r>
              <a:rPr lang="en-US" dirty="0" smtClean="0"/>
              <a:t>olicy </a:t>
            </a:r>
            <a:endParaRPr lang="en-US" dirty="0"/>
          </a:p>
        </p:txBody>
      </p:sp>
      <p:sp>
        <p:nvSpPr>
          <p:cNvPr id="3" name="Title 2"/>
          <p:cNvSpPr>
            <a:spLocks noGrp="1"/>
          </p:cNvSpPr>
          <p:nvPr>
            <p:ph type="title"/>
          </p:nvPr>
        </p:nvSpPr>
        <p:spPr>
          <a:xfrm>
            <a:off x="451693" y="88135"/>
            <a:ext cx="8235108" cy="793214"/>
          </a:xfrm>
        </p:spPr>
        <p:txBody>
          <a:bodyPr/>
          <a:lstStyle/>
          <a:p>
            <a:pPr algn="ctr"/>
            <a:r>
              <a:rPr lang="en-US" sz="4000" dirty="0" smtClean="0"/>
              <a:t/>
            </a:r>
            <a:br>
              <a:rPr lang="en-US" sz="4000" dirty="0" smtClean="0"/>
            </a:br>
            <a:r>
              <a:rPr lang="en-US" sz="4000" dirty="0" smtClean="0">
                <a:solidFill>
                  <a:srgbClr val="CC6600"/>
                </a:solidFill>
                <a:effectLst>
                  <a:outerShdw blurRad="38100" dist="38100" dir="2700000" algn="tl">
                    <a:srgbClr val="000000">
                      <a:alpha val="43137"/>
                    </a:srgbClr>
                  </a:outerShdw>
                </a:effectLst>
              </a:rPr>
              <a:t>Learning Objectives</a:t>
            </a:r>
            <a:endParaRPr lang="en-US" dirty="0">
              <a:solidFill>
                <a:srgbClr val="CC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830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a:xfrm>
            <a:off x="0" y="28575"/>
            <a:ext cx="9144000" cy="952500"/>
          </a:xfrm>
        </p:spPr>
        <p:txBody>
          <a:bodyPr anchor="ctr"/>
          <a:lstStyle/>
          <a:p>
            <a:pPr algn="ctr" eaLnBrk="1" hangingPunct="1">
              <a:defRPr/>
            </a:pPr>
            <a:r>
              <a:rPr lang="en-US" sz="3600" dirty="0" smtClean="0">
                <a:solidFill>
                  <a:srgbClr val="CC6600"/>
                </a:solidFill>
                <a:effectLst>
                  <a:outerShdw blurRad="38100" dist="38100" dir="2700000" algn="tl">
                    <a:srgbClr val="C0C0C0"/>
                  </a:outerShdw>
                </a:effectLst>
              </a:rPr>
              <a:t>APA Education Government     </a:t>
            </a:r>
            <a:br>
              <a:rPr lang="en-US" sz="3600" dirty="0" smtClean="0">
                <a:solidFill>
                  <a:srgbClr val="CC6600"/>
                </a:solidFill>
                <a:effectLst>
                  <a:outerShdw blurRad="38100" dist="38100" dir="2700000" algn="tl">
                    <a:srgbClr val="C0C0C0"/>
                  </a:outerShdw>
                </a:effectLst>
              </a:rPr>
            </a:br>
            <a:r>
              <a:rPr lang="en-US" sz="3600" dirty="0" smtClean="0">
                <a:solidFill>
                  <a:srgbClr val="CC6600"/>
                </a:solidFill>
                <a:effectLst>
                  <a:outerShdw blurRad="38100" dist="38100" dir="2700000" algn="tl">
                    <a:srgbClr val="C0C0C0"/>
                  </a:outerShdw>
                </a:effectLst>
              </a:rPr>
              <a:t>Relations Office </a:t>
            </a:r>
          </a:p>
        </p:txBody>
      </p:sp>
      <p:sp>
        <p:nvSpPr>
          <p:cNvPr id="32770" name="Rectangle 3"/>
          <p:cNvSpPr>
            <a:spLocks noGrp="1" noChangeArrowheads="1"/>
          </p:cNvSpPr>
          <p:nvPr>
            <p:ph type="body" idx="4294967295"/>
          </p:nvPr>
        </p:nvSpPr>
        <p:spPr>
          <a:xfrm>
            <a:off x="0" y="1204332"/>
            <a:ext cx="9144000" cy="4696406"/>
          </a:xfrm>
        </p:spPr>
        <p:txBody>
          <a:bodyPr/>
          <a:lstStyle/>
          <a:p>
            <a:pPr algn="ctr" eaLnBrk="1" hangingPunct="1">
              <a:lnSpc>
                <a:spcPct val="80000"/>
              </a:lnSpc>
              <a:buFont typeface="Wingdings" pitchFamily="2" charset="2"/>
              <a:buNone/>
            </a:pPr>
            <a:r>
              <a:rPr lang="en-US" sz="3200" b="1" dirty="0" smtClean="0">
                <a:latin typeface="Arial" charset="0"/>
              </a:rPr>
              <a:t>The Education GRO seeks to:</a:t>
            </a:r>
          </a:p>
          <a:p>
            <a:pPr eaLnBrk="1" hangingPunct="1"/>
            <a:endParaRPr lang="en-US" sz="1400" dirty="0" smtClean="0">
              <a:latin typeface="Arial" charset="0"/>
            </a:endParaRPr>
          </a:p>
          <a:p>
            <a:pPr eaLnBrk="1" hangingPunct="1">
              <a:buSzPct val="100000"/>
              <a:buFont typeface="Wingdings" pitchFamily="2" charset="2"/>
              <a:buChar char="q"/>
            </a:pPr>
            <a:r>
              <a:rPr lang="en-US" sz="3200" dirty="0" smtClean="0">
                <a:latin typeface="Arial" charset="0"/>
              </a:rPr>
              <a:t>Increase federal support for psychology    education and training</a:t>
            </a:r>
          </a:p>
          <a:p>
            <a:pPr eaLnBrk="1" hangingPunct="1">
              <a:buSzPct val="100000"/>
              <a:buFont typeface="Wingdings" pitchFamily="2" charset="2"/>
              <a:buChar char="q"/>
            </a:pPr>
            <a:endParaRPr lang="en-US" sz="3200" dirty="0" smtClean="0">
              <a:latin typeface="Arial" charset="0"/>
            </a:endParaRPr>
          </a:p>
          <a:p>
            <a:pPr eaLnBrk="1" hangingPunct="1">
              <a:buSzPct val="100000"/>
              <a:buFont typeface="Wingdings" pitchFamily="2" charset="2"/>
              <a:buChar char="q"/>
            </a:pPr>
            <a:r>
              <a:rPr lang="en-US" sz="3200" dirty="0" smtClean="0">
                <a:latin typeface="Arial" charset="0"/>
              </a:rPr>
              <a:t>Promote the application of psychology to education (teaching and learning)</a:t>
            </a:r>
          </a:p>
          <a:p>
            <a:pPr eaLnBrk="1" hangingPunct="1">
              <a:lnSpc>
                <a:spcPct val="80000"/>
              </a:lnSpc>
              <a:buFont typeface="Wingdings" pitchFamily="2" charset="2"/>
              <a:buChar char="q"/>
            </a:pPr>
            <a:endParaRPr lang="en-US" dirty="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211"/>
            <a:ext cx="9144000" cy="724481"/>
          </a:xfrm>
        </p:spPr>
        <p:txBody>
          <a:bodyPr>
            <a:normAutofit/>
          </a:bodyPr>
          <a:lstStyle/>
          <a:p>
            <a:pPr algn="ctr"/>
            <a:r>
              <a:rPr lang="en-US" sz="3600" dirty="0" smtClean="0">
                <a:solidFill>
                  <a:srgbClr val="CC6600"/>
                </a:solidFill>
                <a:effectLst>
                  <a:outerShdw blurRad="38100" dist="38100" dir="2700000" algn="tl">
                    <a:srgbClr val="000000">
                      <a:alpha val="43137"/>
                    </a:srgbClr>
                  </a:outerShdw>
                </a:effectLst>
              </a:rPr>
              <a:t> </a:t>
            </a:r>
            <a:r>
              <a:rPr lang="en-US" sz="4000" dirty="0" smtClean="0">
                <a:solidFill>
                  <a:srgbClr val="CC6600"/>
                </a:solidFill>
                <a:effectLst>
                  <a:outerShdw blurRad="38100" dist="38100" dir="2700000" algn="tl">
                    <a:srgbClr val="000000">
                      <a:alpha val="43137"/>
                    </a:srgbClr>
                  </a:outerShdw>
                </a:effectLst>
              </a:rPr>
              <a:t>APA Education Advocacy</a:t>
            </a:r>
            <a:endParaRPr lang="en-US" sz="3600" b="1" dirty="0">
              <a:solidFill>
                <a:srgbClr val="CC66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5262" y="1166813"/>
            <a:ext cx="8610600" cy="4525963"/>
          </a:xfrm>
        </p:spPr>
        <p:txBody>
          <a:bodyPr>
            <a:normAutofit fontScale="92500" lnSpcReduction="20000"/>
          </a:bodyPr>
          <a:lstStyle/>
          <a:p>
            <a:pPr marL="0" lvl="0" indent="0">
              <a:buNone/>
            </a:pPr>
            <a:endParaRPr lang="en-US" sz="3000" i="1" dirty="0" smtClean="0">
              <a:solidFill>
                <a:srgbClr val="FF0000"/>
              </a:solidFill>
            </a:endParaRPr>
          </a:p>
          <a:p>
            <a:pPr lvl="0">
              <a:spcBef>
                <a:spcPts val="600"/>
              </a:spcBef>
              <a:buFont typeface="Wingdings" panose="05000000000000000000" pitchFamily="2" charset="2"/>
              <a:buChar char="ü"/>
            </a:pPr>
            <a:r>
              <a:rPr lang="en-US" sz="3000" b="1" dirty="0" smtClean="0"/>
              <a:t> 24</a:t>
            </a:r>
            <a:r>
              <a:rPr lang="en-US" sz="3000" dirty="0"/>
              <a:t> </a:t>
            </a:r>
            <a:r>
              <a:rPr lang="en-US" sz="3000" b="1" dirty="0" smtClean="0"/>
              <a:t>New</a:t>
            </a:r>
            <a:r>
              <a:rPr lang="en-US" sz="3000" dirty="0" smtClean="0"/>
              <a:t> Graduate Psychology Education Grants</a:t>
            </a:r>
          </a:p>
          <a:p>
            <a:pPr lvl="0">
              <a:spcBef>
                <a:spcPts val="600"/>
              </a:spcBef>
              <a:buFont typeface="Wingdings" panose="05000000000000000000" pitchFamily="2" charset="2"/>
              <a:buChar char="ü"/>
            </a:pPr>
            <a:r>
              <a:rPr lang="en-US" sz="3000" b="1" dirty="0" smtClean="0"/>
              <a:t>$7.9 </a:t>
            </a:r>
            <a:r>
              <a:rPr lang="en-US" sz="3000" dirty="0" smtClean="0"/>
              <a:t>Million for GPE in FY2015  </a:t>
            </a:r>
          </a:p>
          <a:p>
            <a:pPr lvl="0">
              <a:spcBef>
                <a:spcPts val="600"/>
              </a:spcBef>
              <a:buFont typeface="Wingdings" panose="05000000000000000000" pitchFamily="2" charset="2"/>
              <a:buChar char="ü"/>
            </a:pPr>
            <a:r>
              <a:rPr lang="en-US" sz="3100" b="1" dirty="0"/>
              <a:t> </a:t>
            </a:r>
            <a:r>
              <a:rPr lang="en-US" sz="3100" b="1" dirty="0" smtClean="0"/>
              <a:t>7</a:t>
            </a:r>
            <a:r>
              <a:rPr lang="en-US" sz="3100" dirty="0" smtClean="0"/>
              <a:t> </a:t>
            </a:r>
            <a:r>
              <a:rPr lang="en-US" sz="3100" b="1" dirty="0" smtClean="0"/>
              <a:t>New</a:t>
            </a:r>
            <a:r>
              <a:rPr lang="en-US" sz="3100" dirty="0" smtClean="0"/>
              <a:t> Behavioral Health Workforce Grant </a:t>
            </a:r>
            <a:br>
              <a:rPr lang="en-US" sz="3100" dirty="0" smtClean="0"/>
            </a:br>
            <a:r>
              <a:rPr lang="en-US" sz="3100" dirty="0" smtClean="0"/>
              <a:t> Awards</a:t>
            </a:r>
          </a:p>
          <a:p>
            <a:pPr lvl="0">
              <a:spcBef>
                <a:spcPts val="600"/>
              </a:spcBef>
              <a:buFont typeface="Wingdings" panose="05000000000000000000" pitchFamily="2" charset="2"/>
              <a:buChar char="ü"/>
            </a:pPr>
            <a:r>
              <a:rPr lang="en-US" sz="3100" b="1" dirty="0" smtClean="0"/>
              <a:t> 15</a:t>
            </a:r>
            <a:r>
              <a:rPr lang="en-US" sz="3100" dirty="0" smtClean="0"/>
              <a:t> </a:t>
            </a:r>
            <a:r>
              <a:rPr lang="en-US" sz="3100" b="1" dirty="0" smtClean="0"/>
              <a:t>New </a:t>
            </a:r>
            <a:r>
              <a:rPr lang="en-US" sz="3100" dirty="0" smtClean="0"/>
              <a:t>Campus Suicide Prevention Awards</a:t>
            </a:r>
          </a:p>
          <a:p>
            <a:pPr lvl="0">
              <a:spcBef>
                <a:spcPts val="600"/>
              </a:spcBef>
              <a:buFont typeface="Wingdings" panose="05000000000000000000" pitchFamily="2" charset="2"/>
              <a:buChar char="ü"/>
            </a:pPr>
            <a:r>
              <a:rPr lang="en-US" sz="3100" b="1" dirty="0" smtClean="0"/>
              <a:t> 50</a:t>
            </a:r>
            <a:r>
              <a:rPr lang="en-US" sz="3100" dirty="0" smtClean="0"/>
              <a:t> </a:t>
            </a:r>
            <a:r>
              <a:rPr lang="en-US" sz="3100" b="1" dirty="0"/>
              <a:t>New</a:t>
            </a:r>
            <a:r>
              <a:rPr lang="en-US" sz="3100" dirty="0"/>
              <a:t> Campus/Training </a:t>
            </a:r>
            <a:r>
              <a:rPr lang="en-US" sz="3100" dirty="0" smtClean="0"/>
              <a:t>Representatives </a:t>
            </a:r>
          </a:p>
          <a:p>
            <a:pPr lvl="0">
              <a:spcBef>
                <a:spcPts val="600"/>
              </a:spcBef>
              <a:buFont typeface="Wingdings" panose="05000000000000000000" pitchFamily="2" charset="2"/>
              <a:buChar char="ü"/>
            </a:pPr>
            <a:r>
              <a:rPr lang="en-US" sz="3100" b="1" dirty="0"/>
              <a:t> </a:t>
            </a:r>
            <a:r>
              <a:rPr lang="en-US" sz="3100" b="1" dirty="0" smtClean="0"/>
              <a:t>220 </a:t>
            </a:r>
            <a:r>
              <a:rPr lang="en-US" sz="3100" dirty="0" smtClean="0"/>
              <a:t>Constituent Hill Visits (GPE + ELC)</a:t>
            </a:r>
          </a:p>
          <a:p>
            <a:pPr lvl="0">
              <a:spcBef>
                <a:spcPts val="600"/>
              </a:spcBef>
              <a:buFont typeface="Wingdings" panose="05000000000000000000" pitchFamily="2" charset="2"/>
              <a:buChar char="ü"/>
            </a:pPr>
            <a:r>
              <a:rPr lang="en-US" sz="3100" b="1" dirty="0" smtClean="0"/>
              <a:t> 1,400 </a:t>
            </a:r>
            <a:r>
              <a:rPr lang="en-US" sz="3100" dirty="0" smtClean="0"/>
              <a:t>Grassroots Messages to Congress </a:t>
            </a:r>
          </a:p>
          <a:p>
            <a:pPr lvl="0">
              <a:spcBef>
                <a:spcPts val="600"/>
              </a:spcBef>
              <a:buFont typeface="Wingdings" panose="05000000000000000000" pitchFamily="2" charset="2"/>
              <a:buChar char="ü"/>
            </a:pPr>
            <a:r>
              <a:rPr lang="en-US" sz="3100" b="1" dirty="0" smtClean="0"/>
              <a:t> 365</a:t>
            </a:r>
            <a:r>
              <a:rPr lang="en-US" sz="3100" dirty="0" smtClean="0"/>
              <a:t> </a:t>
            </a:r>
            <a:r>
              <a:rPr lang="en-US" sz="3100" dirty="0"/>
              <a:t>Education Advocacy Trust Contributors</a:t>
            </a:r>
          </a:p>
          <a:p>
            <a:pPr lvl="0">
              <a:buFont typeface="Wingdings" panose="05000000000000000000" pitchFamily="2" charset="2"/>
              <a:buChar char="q"/>
            </a:pPr>
            <a:endParaRPr lang="en-US" sz="3800" dirty="0" smtClean="0"/>
          </a:p>
          <a:p>
            <a:pPr lvl="0">
              <a:buFont typeface="Wingdings" panose="05000000000000000000" pitchFamily="2" charset="2"/>
              <a:buChar char="q"/>
            </a:pPr>
            <a:endParaRPr lang="en-US" sz="3000" dirty="0">
              <a:solidFill>
                <a:srgbClr val="0033CC"/>
              </a:solidFill>
            </a:endParaRPr>
          </a:p>
          <a:p>
            <a:pPr lvl="0">
              <a:buFont typeface="Wingdings" panose="05000000000000000000" pitchFamily="2" charset="2"/>
              <a:buChar char="ü"/>
            </a:pPr>
            <a:endParaRPr lang="en-US" sz="3000" dirty="0" smtClean="0">
              <a:solidFill>
                <a:srgbClr val="FF0000"/>
              </a:solidFill>
            </a:endParaRPr>
          </a:p>
          <a:p>
            <a:pPr lvl="0">
              <a:buFont typeface="Wingdings" panose="05000000000000000000" pitchFamily="2" charset="2"/>
              <a:buChar char="ü"/>
            </a:pPr>
            <a:endParaRPr lang="en-US" sz="2400" dirty="0">
              <a:solidFill>
                <a:srgbClr val="FF0000"/>
              </a:solidFill>
            </a:endParaRPr>
          </a:p>
          <a:p>
            <a:pPr marL="0" lvl="0" indent="0">
              <a:buNone/>
            </a:pPr>
            <a:endParaRPr lang="en-US" sz="3000" dirty="0" smtClean="0">
              <a:solidFill>
                <a:prstClr val="black"/>
              </a:solidFill>
            </a:endParaRPr>
          </a:p>
        </p:txBody>
      </p:sp>
    </p:spTree>
    <p:extLst>
      <p:ext uri="{BB962C8B-B14F-4D97-AF65-F5344CB8AC3E}">
        <p14:creationId xmlns:p14="http://schemas.microsoft.com/office/powerpoint/2010/main" val="2018981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1" y="56291"/>
            <a:ext cx="9193481" cy="769409"/>
          </a:xfrm>
        </p:spPr>
        <p:txBody>
          <a:bodyPr/>
          <a:lstStyle/>
          <a:p>
            <a:pPr algn="ctr"/>
            <a:r>
              <a:rPr lang="en-US" sz="4000" b="1" dirty="0" smtClean="0">
                <a:solidFill>
                  <a:srgbClr val="CC6600"/>
                </a:solidFill>
                <a:effectLst>
                  <a:outerShdw blurRad="38100" dist="38100" dir="2700000" algn="tl">
                    <a:srgbClr val="000000">
                      <a:alpha val="43137"/>
                    </a:srgbClr>
                  </a:outerShdw>
                </a:effectLst>
              </a:rPr>
              <a:t>Partnership Initiatives</a:t>
            </a:r>
            <a:endParaRPr lang="en-US" sz="4000" b="1" dirty="0">
              <a:solidFill>
                <a:srgbClr val="CC66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635" y="5333725"/>
            <a:ext cx="1524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80" r="5500"/>
          <a:stretch/>
        </p:blipFill>
        <p:spPr bwMode="auto">
          <a:xfrm>
            <a:off x="5605152" y="1265241"/>
            <a:ext cx="2574967"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655" r="3673"/>
          <a:stretch/>
        </p:blipFill>
        <p:spPr bwMode="auto">
          <a:xfrm>
            <a:off x="5520047" y="2898916"/>
            <a:ext cx="2660072"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880"/>
          <a:stretch/>
        </p:blipFill>
        <p:spPr bwMode="auto">
          <a:xfrm>
            <a:off x="5787736" y="4094440"/>
            <a:ext cx="2124694" cy="88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image009"/>
          <p:cNvPicPr>
            <a:picLocks noChangeAspect="1" noChangeArrowheads="1"/>
          </p:cNvPicPr>
          <p:nvPr/>
        </p:nvPicPr>
        <p:blipFill rotWithShape="1">
          <a:blip r:embed="rId7">
            <a:extLst>
              <a:ext uri="{28A0092B-C50C-407E-A947-70E740481C1C}">
                <a14:useLocalDpi xmlns:a14="http://schemas.microsoft.com/office/drawing/2010/main" val="0"/>
              </a:ext>
            </a:extLst>
          </a:blip>
          <a:srcRect b="31359"/>
          <a:stretch/>
        </p:blipFill>
        <p:spPr bwMode="auto">
          <a:xfrm>
            <a:off x="403302" y="1531310"/>
            <a:ext cx="4409406" cy="38210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034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normAutofit/>
          </a:bodyPr>
          <a:lstStyle/>
          <a:p>
            <a:r>
              <a:rPr lang="en-US" sz="2800" b="1" dirty="0" smtClean="0">
                <a:solidFill>
                  <a:srgbClr val="000099"/>
                </a:solidFill>
                <a:effectLst>
                  <a:outerShdw blurRad="38100" dist="38100" dir="2700000" algn="tl">
                    <a:srgbClr val="000000">
                      <a:alpha val="43137"/>
                    </a:srgbClr>
                  </a:outerShdw>
                </a:effectLst>
              </a:rPr>
              <a:t/>
            </a:r>
            <a:br>
              <a:rPr lang="en-US" sz="2800" b="1" dirty="0" smtClean="0">
                <a:solidFill>
                  <a:srgbClr val="000099"/>
                </a:solidFill>
                <a:effectLst>
                  <a:outerShdw blurRad="38100" dist="38100" dir="2700000" algn="tl">
                    <a:srgbClr val="000000">
                      <a:alpha val="43137"/>
                    </a:srgbClr>
                  </a:outerShdw>
                </a:effectLst>
              </a:rPr>
            </a:br>
            <a:endParaRPr lang="en-US" sz="3000"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919826"/>
            <a:ext cx="8458200" cy="2239963"/>
          </a:xfrm>
        </p:spPr>
        <p:txBody>
          <a:bodyPr>
            <a:normAutofit fontScale="85000" lnSpcReduction="20000"/>
          </a:bodyPr>
          <a:lstStyle/>
          <a:p>
            <a:pPr marL="0" indent="0">
              <a:buNone/>
            </a:pPr>
            <a:endParaRPr lang="en-US" sz="2800" dirty="0"/>
          </a:p>
          <a:p>
            <a:pPr marL="0" indent="0" algn="ctr">
              <a:buNone/>
            </a:pPr>
            <a:r>
              <a:rPr lang="en-US" sz="2800" dirty="0"/>
              <a:t> </a:t>
            </a:r>
            <a:r>
              <a:rPr lang="en-US" sz="2800" b="1" dirty="0" smtClean="0"/>
              <a:t>The </a:t>
            </a:r>
            <a:r>
              <a:rPr lang="en-US" sz="2800" b="1" dirty="0"/>
              <a:t>Higher Education Mental Health </a:t>
            </a:r>
            <a:r>
              <a:rPr lang="en-US" sz="2800" b="1" dirty="0" smtClean="0"/>
              <a:t>Alliance is a partnership </a:t>
            </a:r>
            <a:r>
              <a:rPr lang="en-US" sz="2800" b="1" dirty="0"/>
              <a:t>providing leadership to </a:t>
            </a:r>
            <a:r>
              <a:rPr lang="en-US" sz="2800" b="1" dirty="0" smtClean="0"/>
              <a:t>advance          </a:t>
            </a:r>
            <a:r>
              <a:rPr lang="en-US" sz="2800" b="1" dirty="0"/>
              <a:t>college mental </a:t>
            </a:r>
            <a:r>
              <a:rPr lang="en-US" sz="2800" b="1" dirty="0" smtClean="0"/>
              <a:t>health</a:t>
            </a:r>
            <a:endParaRPr lang="en-US" sz="2800" dirty="0"/>
          </a:p>
          <a:p>
            <a:pPr marL="0" indent="0" algn="r">
              <a:buNone/>
            </a:pPr>
            <a:endParaRPr lang="en-US" sz="2600" dirty="0" smtClean="0">
              <a:latin typeface="Arial" panose="020B0604020202020204" pitchFamily="34" charset="0"/>
              <a:cs typeface="Arial" panose="020B0604020202020204" pitchFamily="34" charset="0"/>
            </a:endParaRPr>
          </a:p>
          <a:p>
            <a:pPr marL="0" indent="0" algn="ctr">
              <a:buNone/>
            </a:pPr>
            <a:r>
              <a:rPr lang="en-US" dirty="0">
                <a:solidFill>
                  <a:srgbClr val="000099"/>
                </a:solidFill>
                <a:effectLst>
                  <a:outerShdw blurRad="38100" dist="38100" dir="2700000" algn="tl">
                    <a:srgbClr val="000000">
                      <a:alpha val="43137"/>
                    </a:srgbClr>
                  </a:outerShdw>
                </a:effectLst>
                <a:hlinkClick r:id="rId3"/>
              </a:rPr>
              <a:t>www.hemha.org</a:t>
            </a:r>
            <a:endParaRPr lang="en-US" dirty="0"/>
          </a:p>
        </p:txBody>
      </p:sp>
      <p:pic>
        <p:nvPicPr>
          <p:cNvPr id="5" name="Picture 4" descr="HEMHA">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316377" y="1600200"/>
            <a:ext cx="4511246" cy="990600"/>
          </a:xfrm>
          <a:prstGeom prst="rect">
            <a:avLst/>
          </a:prstGeom>
          <a:noFill/>
          <a:ln>
            <a:noFill/>
          </a:ln>
        </p:spPr>
      </p:pic>
      <p:sp>
        <p:nvSpPr>
          <p:cNvPr id="4" name="TextBox 3"/>
          <p:cNvSpPr txBox="1"/>
          <p:nvPr/>
        </p:nvSpPr>
        <p:spPr>
          <a:xfrm>
            <a:off x="176097" y="241544"/>
            <a:ext cx="7448550" cy="914400"/>
          </a:xfrm>
          <a:prstGeom prst="rect">
            <a:avLst/>
          </a:prstGeom>
          <a:noFill/>
          <a:effectLst/>
        </p:spPr>
        <p:txBody>
          <a:bodyPr wrap="none" lIns="45720" rIns="45720" rtlCol="0">
            <a:noAutofit/>
          </a:bodyPr>
          <a:lstStyle/>
          <a:p>
            <a:pPr>
              <a:lnSpc>
                <a:spcPct val="85000"/>
              </a:lnSpc>
              <a:spcBef>
                <a:spcPts val="700"/>
              </a:spcBef>
              <a:buClr>
                <a:schemeClr val="accent1"/>
              </a:buClr>
            </a:pPr>
            <a:r>
              <a:rPr lang="en-US" sz="3600" b="1" dirty="0">
                <a:solidFill>
                  <a:srgbClr val="CC6600"/>
                </a:solidFill>
                <a:effectLst>
                  <a:outerShdw blurRad="38100" dist="38100" dir="2700000" algn="tl">
                    <a:srgbClr val="000000">
                      <a:alpha val="43137"/>
                    </a:srgbClr>
                  </a:outerShdw>
                </a:effectLst>
              </a:rPr>
              <a:t>Higher Education Mental Health Alliance</a:t>
            </a:r>
            <a:endParaRPr lang="en-US" sz="3600" dirty="0" smtClean="0">
              <a:solidFill>
                <a:srgbClr val="CC6600"/>
              </a:solidFill>
            </a:endParaRPr>
          </a:p>
        </p:txBody>
      </p:sp>
    </p:spTree>
    <p:extLst>
      <p:ext uri="{BB962C8B-B14F-4D97-AF65-F5344CB8AC3E}">
        <p14:creationId xmlns:p14="http://schemas.microsoft.com/office/powerpoint/2010/main" val="224141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90538" y="1541463"/>
            <a:ext cx="8215312" cy="4529138"/>
          </a:xfrm>
        </p:spPr>
        <p:txBody>
          <a:bodyPr/>
          <a:lstStyle/>
          <a:p>
            <a:pPr>
              <a:buFont typeface="Wingdings" panose="05000000000000000000" pitchFamily="2" charset="2"/>
              <a:buChar char="q"/>
            </a:pPr>
            <a:r>
              <a:rPr lang="en-US" b="1" dirty="0" smtClean="0"/>
              <a:t>Elementary and Secondary Education Act</a:t>
            </a:r>
          </a:p>
          <a:p>
            <a:pPr lvl="1">
              <a:buFont typeface="Wingdings" panose="05000000000000000000" pitchFamily="2" charset="2"/>
              <a:buChar char="q"/>
            </a:pPr>
            <a:r>
              <a:rPr lang="en-US" dirty="0" smtClean="0"/>
              <a:t>APA Recommendations on School Programs and Prevention </a:t>
            </a:r>
          </a:p>
          <a:p>
            <a:pPr lvl="1">
              <a:buFont typeface="Wingdings" panose="05000000000000000000" pitchFamily="2" charset="2"/>
              <a:buChar char="q"/>
            </a:pPr>
            <a:r>
              <a:rPr lang="en-US" dirty="0" smtClean="0"/>
              <a:t>Academic Social and Emotional Learning Act </a:t>
            </a:r>
          </a:p>
          <a:p>
            <a:pPr marL="279400" lvl="1" indent="0">
              <a:buNone/>
            </a:pPr>
            <a:endParaRPr lang="en-US" dirty="0" smtClean="0"/>
          </a:p>
          <a:p>
            <a:pPr>
              <a:buFont typeface="Wingdings" panose="05000000000000000000" pitchFamily="2" charset="2"/>
              <a:buChar char="q"/>
            </a:pPr>
            <a:r>
              <a:rPr lang="en-US" b="1" dirty="0" smtClean="0"/>
              <a:t>Higher Education Act </a:t>
            </a:r>
          </a:p>
          <a:p>
            <a:pPr lvl="1">
              <a:buFont typeface="Wingdings" panose="05000000000000000000" pitchFamily="2" charset="2"/>
              <a:buChar char="q"/>
            </a:pPr>
            <a:r>
              <a:rPr lang="en-US" dirty="0" smtClean="0"/>
              <a:t>Student Loan Interest Rates for Graduate Students </a:t>
            </a:r>
          </a:p>
          <a:p>
            <a:pPr lvl="1">
              <a:buFont typeface="Wingdings" panose="05000000000000000000" pitchFamily="2" charset="2"/>
              <a:buChar char="q"/>
            </a:pPr>
            <a:r>
              <a:rPr lang="en-US" dirty="0" smtClean="0"/>
              <a:t>Teaching Skills Definition (Teacher Training) </a:t>
            </a:r>
            <a:endParaRPr lang="en-US" dirty="0"/>
          </a:p>
        </p:txBody>
      </p:sp>
      <p:sp>
        <p:nvSpPr>
          <p:cNvPr id="3" name="Title 2"/>
          <p:cNvSpPr>
            <a:spLocks noGrp="1"/>
          </p:cNvSpPr>
          <p:nvPr>
            <p:ph type="title"/>
          </p:nvPr>
        </p:nvSpPr>
        <p:spPr>
          <a:xfrm>
            <a:off x="26194" y="115424"/>
            <a:ext cx="9144000"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Federal Education Policy</a:t>
            </a:r>
            <a:endParaRPr lang="en-US" sz="4000" dirty="0">
              <a:solidFill>
                <a:srgbClr val="CC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016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100051"/>
            <a:ext cx="9143999" cy="965200"/>
          </a:xfrm>
        </p:spPr>
        <p:txBody>
          <a:bodyPr/>
          <a:lstStyle/>
          <a:p>
            <a:pPr algn="ctr" eaLnBrk="1" hangingPunct="1">
              <a:defRPr/>
            </a:pPr>
            <a:r>
              <a:rPr lang="en-US" sz="3600" dirty="0" smtClean="0">
                <a:solidFill>
                  <a:srgbClr val="CC6600"/>
                </a:solidFill>
                <a:effectLst>
                  <a:outerShdw blurRad="38100" dist="38100" dir="2700000" algn="tl">
                    <a:srgbClr val="000000">
                      <a:alpha val="43137"/>
                    </a:srgbClr>
                  </a:outerShdw>
                </a:effectLst>
                <a:latin typeface="Arial" charset="0"/>
              </a:rPr>
              <a:t>APA Science Government    </a:t>
            </a:r>
            <a:br>
              <a:rPr lang="en-US" sz="3600" dirty="0" smtClean="0">
                <a:solidFill>
                  <a:srgbClr val="CC6600"/>
                </a:solidFill>
                <a:effectLst>
                  <a:outerShdw blurRad="38100" dist="38100" dir="2700000" algn="tl">
                    <a:srgbClr val="000000">
                      <a:alpha val="43137"/>
                    </a:srgbClr>
                  </a:outerShdw>
                </a:effectLst>
                <a:latin typeface="Arial" charset="0"/>
              </a:rPr>
            </a:br>
            <a:r>
              <a:rPr lang="en-US" sz="3600" dirty="0" smtClean="0">
                <a:solidFill>
                  <a:srgbClr val="CC6600"/>
                </a:solidFill>
                <a:effectLst>
                  <a:outerShdw blurRad="38100" dist="38100" dir="2700000" algn="tl">
                    <a:srgbClr val="000000">
                      <a:alpha val="43137"/>
                    </a:srgbClr>
                  </a:outerShdw>
                </a:effectLst>
                <a:latin typeface="Arial" charset="0"/>
              </a:rPr>
              <a:t> Relations Office</a:t>
            </a:r>
            <a:r>
              <a:rPr lang="en-US" sz="3600" dirty="0" smtClean="0">
                <a:effectLst>
                  <a:outerShdw blurRad="38100" dist="38100" dir="2700000" algn="tl">
                    <a:srgbClr val="000000">
                      <a:alpha val="43137"/>
                    </a:srgbClr>
                  </a:outerShdw>
                </a:effectLst>
                <a:latin typeface="Arial" charset="0"/>
              </a:rPr>
              <a:t> </a:t>
            </a:r>
          </a:p>
        </p:txBody>
      </p:sp>
      <p:sp>
        <p:nvSpPr>
          <p:cNvPr id="38914" name="Rectangle 3"/>
          <p:cNvSpPr>
            <a:spLocks noGrp="1" noChangeArrowheads="1"/>
          </p:cNvSpPr>
          <p:nvPr>
            <p:ph idx="1"/>
          </p:nvPr>
        </p:nvSpPr>
        <p:spPr>
          <a:xfrm>
            <a:off x="452438" y="1325563"/>
            <a:ext cx="8196262" cy="4587875"/>
          </a:xfrm>
        </p:spPr>
        <p:txBody>
          <a:bodyPr/>
          <a:lstStyle/>
          <a:p>
            <a:pPr eaLnBrk="1" hangingPunct="1">
              <a:lnSpc>
                <a:spcPct val="90000"/>
              </a:lnSpc>
              <a:buSzPct val="75000"/>
              <a:buFont typeface="Wingdings" pitchFamily="2" charset="2"/>
              <a:buChar char="q"/>
            </a:pPr>
            <a:r>
              <a:rPr lang="en-US" sz="2800" dirty="0">
                <a:latin typeface="Arial" charset="0"/>
              </a:rPr>
              <a:t>Share psychological research with policymakers</a:t>
            </a:r>
          </a:p>
          <a:p>
            <a:pPr eaLnBrk="1" hangingPunct="1">
              <a:lnSpc>
                <a:spcPct val="90000"/>
              </a:lnSpc>
              <a:buSzPct val="75000"/>
              <a:buFont typeface="Wingdings" pitchFamily="2" charset="2"/>
              <a:buChar char="q"/>
            </a:pPr>
            <a:endParaRPr lang="en-US" sz="2800" dirty="0" smtClean="0">
              <a:latin typeface="Arial" charset="0"/>
            </a:endParaRPr>
          </a:p>
          <a:p>
            <a:pPr eaLnBrk="1" hangingPunct="1">
              <a:lnSpc>
                <a:spcPct val="90000"/>
              </a:lnSpc>
              <a:buSzPct val="75000"/>
              <a:buFont typeface="Wingdings" pitchFamily="2" charset="2"/>
              <a:buChar char="q"/>
            </a:pPr>
            <a:r>
              <a:rPr lang="en-US" sz="2800" dirty="0" smtClean="0">
                <a:latin typeface="Arial" charset="0"/>
              </a:rPr>
              <a:t>Enhance psychological research funding</a:t>
            </a:r>
          </a:p>
          <a:p>
            <a:pPr eaLnBrk="1" hangingPunct="1">
              <a:lnSpc>
                <a:spcPct val="90000"/>
              </a:lnSpc>
              <a:buSzPct val="75000"/>
              <a:buFont typeface="Wingdings" pitchFamily="2" charset="2"/>
              <a:buChar char="q"/>
            </a:pPr>
            <a:endParaRPr lang="en-US" sz="2800" dirty="0" smtClean="0">
              <a:latin typeface="Arial" charset="0"/>
            </a:endParaRPr>
          </a:p>
          <a:p>
            <a:pPr eaLnBrk="1" hangingPunct="1">
              <a:lnSpc>
                <a:spcPct val="90000"/>
              </a:lnSpc>
              <a:buSzPct val="75000"/>
              <a:buFont typeface="Wingdings" pitchFamily="2" charset="2"/>
              <a:buChar char="q"/>
            </a:pPr>
            <a:r>
              <a:rPr lang="en-US" sz="2800" dirty="0" smtClean="0">
                <a:latin typeface="Arial" charset="0"/>
              </a:rPr>
              <a:t>Strengthen scientific infrastructure</a:t>
            </a:r>
          </a:p>
          <a:p>
            <a:pPr eaLnBrk="1" hangingPunct="1">
              <a:lnSpc>
                <a:spcPct val="90000"/>
              </a:lnSpc>
              <a:buSzPct val="75000"/>
              <a:buFont typeface="Wingdings" pitchFamily="2" charset="2"/>
              <a:buChar char="q"/>
            </a:pPr>
            <a:endParaRPr lang="en-US" sz="2800" dirty="0" smtClean="0">
              <a:latin typeface="Arial" charset="0"/>
            </a:endParaRPr>
          </a:p>
          <a:p>
            <a:pPr eaLnBrk="1" hangingPunct="1">
              <a:lnSpc>
                <a:spcPct val="90000"/>
              </a:lnSpc>
              <a:buSzPct val="75000"/>
              <a:buFont typeface="Wingdings" pitchFamily="2" charset="2"/>
              <a:buChar char="q"/>
            </a:pPr>
            <a:r>
              <a:rPr lang="en-US" sz="2800" dirty="0" smtClean="0">
                <a:latin typeface="Arial" charset="0"/>
              </a:rPr>
              <a:t>Increase the ability of APA scientists to advocate for their discipline</a:t>
            </a:r>
          </a:p>
        </p:txBody>
      </p:sp>
    </p:spTree>
    <p:extLst>
      <p:ext uri="{BB962C8B-B14F-4D97-AF65-F5344CB8AC3E}">
        <p14:creationId xmlns:p14="http://schemas.microsoft.com/office/powerpoint/2010/main" val="26835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0" y="-88900"/>
            <a:ext cx="9144000" cy="1143000"/>
          </a:xfrm>
        </p:spPr>
        <p:txBody>
          <a:bodyPr anchor="ctr"/>
          <a:lstStyle/>
          <a:p>
            <a:pPr algn="ctr" eaLnBrk="1" hangingPunct="1">
              <a:defRPr/>
            </a:pPr>
            <a:r>
              <a:rPr lang="en-US" sz="3600" dirty="0" smtClean="0">
                <a:solidFill>
                  <a:srgbClr val="CC6600"/>
                </a:solidFill>
                <a:effectLst>
                  <a:outerShdw blurRad="38100" dist="38100" dir="2700000" algn="tl">
                    <a:srgbClr val="C0C0C0"/>
                  </a:outerShdw>
                </a:effectLst>
              </a:rPr>
              <a:t>APA Public Interest </a:t>
            </a:r>
            <a:br>
              <a:rPr lang="en-US" sz="3600" dirty="0" smtClean="0">
                <a:solidFill>
                  <a:srgbClr val="CC6600"/>
                </a:solidFill>
                <a:effectLst>
                  <a:outerShdw blurRad="38100" dist="38100" dir="2700000" algn="tl">
                    <a:srgbClr val="C0C0C0"/>
                  </a:outerShdw>
                </a:effectLst>
              </a:rPr>
            </a:br>
            <a:r>
              <a:rPr lang="en-US" sz="3600" dirty="0" smtClean="0">
                <a:solidFill>
                  <a:srgbClr val="CC6600"/>
                </a:solidFill>
                <a:effectLst>
                  <a:outerShdw blurRad="38100" dist="38100" dir="2700000" algn="tl">
                    <a:srgbClr val="C0C0C0"/>
                  </a:outerShdw>
                </a:effectLst>
              </a:rPr>
              <a:t>Government Relations Office</a:t>
            </a:r>
          </a:p>
        </p:txBody>
      </p:sp>
      <p:sp>
        <p:nvSpPr>
          <p:cNvPr id="3" name="Content Placeholder 2"/>
          <p:cNvSpPr>
            <a:spLocks noGrp="1"/>
          </p:cNvSpPr>
          <p:nvPr>
            <p:ph sz="half" idx="4294967295"/>
          </p:nvPr>
        </p:nvSpPr>
        <p:spPr>
          <a:xfrm>
            <a:off x="0" y="3332163"/>
            <a:ext cx="8524875" cy="3767137"/>
          </a:xfrm>
        </p:spPr>
        <p:txBody>
          <a:bodyPr numCol="2"/>
          <a:lstStyle/>
          <a:p>
            <a:pPr eaLnBrk="1" hangingPunct="1">
              <a:lnSpc>
                <a:spcPct val="80000"/>
              </a:lnSpc>
              <a:buSzPct val="75000"/>
              <a:buFont typeface="Wingdings" pitchFamily="2" charset="2"/>
              <a:buChar char="q"/>
            </a:pPr>
            <a:r>
              <a:rPr lang="en-US" dirty="0" smtClean="0">
                <a:latin typeface="Arial" charset="0"/>
              </a:rPr>
              <a:t>Priorities Include:</a:t>
            </a:r>
            <a:endParaRPr lang="en-US" sz="1000" dirty="0" smtClean="0"/>
          </a:p>
          <a:p>
            <a:pPr lvl="1" eaLnBrk="1" hangingPunct="1">
              <a:lnSpc>
                <a:spcPct val="80000"/>
              </a:lnSpc>
              <a:buSzTx/>
              <a:buFontTx/>
              <a:buChar char="-"/>
              <a:defRPr/>
            </a:pPr>
            <a:r>
              <a:rPr lang="en-US" sz="2400" dirty="0" smtClean="0"/>
              <a:t>Aging</a:t>
            </a:r>
          </a:p>
          <a:p>
            <a:pPr lvl="1" eaLnBrk="1" hangingPunct="1">
              <a:lnSpc>
                <a:spcPct val="80000"/>
              </a:lnSpc>
              <a:buSzTx/>
              <a:buFontTx/>
              <a:buChar char="-"/>
              <a:defRPr/>
            </a:pPr>
            <a:r>
              <a:rPr lang="en-US" sz="2400" dirty="0" smtClean="0"/>
              <a:t>Children</a:t>
            </a:r>
            <a:r>
              <a:rPr lang="en-US" sz="2400" dirty="0"/>
              <a:t>, Youth, and </a:t>
            </a:r>
            <a:r>
              <a:rPr lang="en-US" sz="2400" dirty="0" smtClean="0"/>
              <a:t>Families</a:t>
            </a:r>
          </a:p>
          <a:p>
            <a:pPr lvl="1" eaLnBrk="1" hangingPunct="1">
              <a:lnSpc>
                <a:spcPct val="80000"/>
              </a:lnSpc>
              <a:buSzTx/>
              <a:buFontTx/>
              <a:buChar char="-"/>
              <a:defRPr/>
            </a:pPr>
            <a:r>
              <a:rPr lang="en-US" sz="2400" dirty="0" smtClean="0"/>
              <a:t>Disabilities</a:t>
            </a:r>
            <a:endParaRPr lang="en-US" sz="2400" dirty="0"/>
          </a:p>
          <a:p>
            <a:pPr lvl="1" eaLnBrk="1" hangingPunct="1">
              <a:lnSpc>
                <a:spcPct val="80000"/>
              </a:lnSpc>
              <a:buSzTx/>
              <a:buFontTx/>
              <a:buChar char="-"/>
              <a:defRPr/>
            </a:pPr>
            <a:r>
              <a:rPr lang="en-US" sz="2400" dirty="0" smtClean="0"/>
              <a:t>Ethnic </a:t>
            </a:r>
            <a:r>
              <a:rPr lang="en-US" sz="2400" dirty="0"/>
              <a:t>Minorities </a:t>
            </a:r>
            <a:endParaRPr lang="en-US" sz="2400" dirty="0" smtClean="0"/>
          </a:p>
          <a:p>
            <a:pPr lvl="1" eaLnBrk="1" hangingPunct="1">
              <a:lnSpc>
                <a:spcPct val="80000"/>
              </a:lnSpc>
              <a:buSzTx/>
              <a:buFontTx/>
              <a:buChar char="-"/>
              <a:defRPr/>
            </a:pPr>
            <a:r>
              <a:rPr lang="en-US" sz="2400" dirty="0" smtClean="0"/>
              <a:t>HIV/AIDS</a:t>
            </a:r>
          </a:p>
          <a:p>
            <a:pPr lvl="1" eaLnBrk="1" hangingPunct="1">
              <a:lnSpc>
                <a:spcPct val="80000"/>
              </a:lnSpc>
              <a:buSzTx/>
              <a:buFontTx/>
              <a:buChar char="-"/>
              <a:defRPr/>
            </a:pPr>
            <a:endParaRPr lang="en-US" sz="1000" dirty="0" smtClean="0"/>
          </a:p>
          <a:p>
            <a:pPr lvl="1" eaLnBrk="1" hangingPunct="1">
              <a:lnSpc>
                <a:spcPct val="80000"/>
              </a:lnSpc>
              <a:buSzTx/>
              <a:buFontTx/>
              <a:buChar char="-"/>
              <a:defRPr/>
            </a:pPr>
            <a:endParaRPr lang="en-US" sz="1000" dirty="0" smtClean="0"/>
          </a:p>
          <a:p>
            <a:pPr lvl="1" eaLnBrk="1" hangingPunct="1">
              <a:lnSpc>
                <a:spcPct val="80000"/>
              </a:lnSpc>
              <a:buSzTx/>
              <a:buFontTx/>
              <a:buChar char="-"/>
              <a:defRPr/>
            </a:pPr>
            <a:endParaRPr lang="en-US" sz="1000" dirty="0"/>
          </a:p>
          <a:p>
            <a:pPr marL="279400" lvl="1" indent="0" eaLnBrk="1" hangingPunct="1">
              <a:lnSpc>
                <a:spcPct val="80000"/>
              </a:lnSpc>
              <a:buSzTx/>
              <a:buNone/>
              <a:defRPr/>
            </a:pPr>
            <a:endParaRPr lang="en-US" sz="2400" dirty="0" smtClean="0"/>
          </a:p>
          <a:p>
            <a:pPr lvl="1" eaLnBrk="1" hangingPunct="1">
              <a:lnSpc>
                <a:spcPct val="80000"/>
              </a:lnSpc>
              <a:buSzTx/>
              <a:buFontTx/>
              <a:buChar char="-"/>
              <a:defRPr/>
            </a:pPr>
            <a:r>
              <a:rPr lang="en-US" sz="2400" dirty="0" smtClean="0"/>
              <a:t>Lesbian</a:t>
            </a:r>
            <a:r>
              <a:rPr lang="en-US" sz="2400" dirty="0"/>
              <a:t>, Gay, Bisexual, and Transgender </a:t>
            </a:r>
            <a:r>
              <a:rPr lang="en-US" sz="2400" dirty="0" smtClean="0"/>
              <a:t>Persons</a:t>
            </a:r>
          </a:p>
          <a:p>
            <a:pPr lvl="1" eaLnBrk="1" hangingPunct="1">
              <a:lnSpc>
                <a:spcPct val="80000"/>
              </a:lnSpc>
              <a:buSzTx/>
              <a:buFontTx/>
              <a:buChar char="-"/>
              <a:defRPr/>
            </a:pPr>
            <a:r>
              <a:rPr lang="en-US" sz="2400" dirty="0" smtClean="0"/>
              <a:t>Socioeconomic Status</a:t>
            </a:r>
          </a:p>
          <a:p>
            <a:pPr lvl="1" eaLnBrk="1" hangingPunct="1">
              <a:lnSpc>
                <a:spcPct val="80000"/>
              </a:lnSpc>
              <a:buSzTx/>
              <a:buFontTx/>
              <a:buChar char="-"/>
              <a:defRPr/>
            </a:pPr>
            <a:r>
              <a:rPr lang="en-US" sz="2400" dirty="0" smtClean="0"/>
              <a:t>Violence Prevention</a:t>
            </a:r>
          </a:p>
          <a:p>
            <a:pPr lvl="1" eaLnBrk="1" hangingPunct="1">
              <a:lnSpc>
                <a:spcPct val="80000"/>
              </a:lnSpc>
              <a:buSzTx/>
              <a:buFontTx/>
              <a:buChar char="-"/>
              <a:defRPr/>
            </a:pPr>
            <a:r>
              <a:rPr lang="en-US" sz="2400" dirty="0" smtClean="0"/>
              <a:t>Women</a:t>
            </a:r>
            <a:endParaRPr lang="en-US" sz="2400" dirty="0"/>
          </a:p>
          <a:p>
            <a:pPr>
              <a:defRPr/>
            </a:pPr>
            <a:endParaRPr lang="en-US" dirty="0"/>
          </a:p>
        </p:txBody>
      </p:sp>
      <p:sp>
        <p:nvSpPr>
          <p:cNvPr id="36867" name="Rectangle 3"/>
          <p:cNvSpPr>
            <a:spLocks noGrp="1" noChangeArrowheads="1"/>
          </p:cNvSpPr>
          <p:nvPr>
            <p:ph type="body" sz="half" idx="4294967295"/>
          </p:nvPr>
        </p:nvSpPr>
        <p:spPr>
          <a:xfrm>
            <a:off x="0" y="1219200"/>
            <a:ext cx="8428038" cy="1474788"/>
          </a:xfrm>
        </p:spPr>
        <p:txBody>
          <a:bodyPr/>
          <a:lstStyle/>
          <a:p>
            <a:pPr eaLnBrk="1" hangingPunct="1">
              <a:lnSpc>
                <a:spcPct val="80000"/>
              </a:lnSpc>
              <a:buSzPct val="75000"/>
              <a:buFont typeface="Wingdings" pitchFamily="2" charset="2"/>
              <a:buChar char="q"/>
            </a:pPr>
            <a:r>
              <a:rPr lang="en-US" dirty="0" smtClean="0">
                <a:latin typeface="Arial" charset="0"/>
              </a:rPr>
              <a:t>PI-GRO engages in shaping federal policy to address the fundamental problems of social justice and to promote the equitable and just treatment of all segments of society through education, training and public policy. </a:t>
            </a:r>
          </a:p>
          <a:p>
            <a:pPr eaLnBrk="1" hangingPunct="1">
              <a:lnSpc>
                <a:spcPct val="80000"/>
              </a:lnSpc>
              <a:buSzPct val="75000"/>
              <a:buFont typeface="Wingdings" pitchFamily="2" charset="2"/>
              <a:buChar char="q"/>
            </a:pPr>
            <a:r>
              <a:rPr lang="en-US" dirty="0" smtClean="0">
                <a:latin typeface="Arial" charset="0"/>
              </a:rPr>
              <a:t>Issue Areas: Health Equity, Social Determinants of Health, Criminal Justice </a:t>
            </a:r>
          </a:p>
        </p:txBody>
      </p:sp>
    </p:spTree>
    <p:extLst>
      <p:ext uri="{BB962C8B-B14F-4D97-AF65-F5344CB8AC3E}">
        <p14:creationId xmlns:p14="http://schemas.microsoft.com/office/powerpoint/2010/main" val="240955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88900"/>
            <a:ext cx="9144000" cy="965200"/>
          </a:xfrm>
        </p:spPr>
        <p:txBody>
          <a:bodyPr/>
          <a:lstStyle/>
          <a:p>
            <a:pPr algn="ctr" eaLnBrk="1" hangingPunct="1">
              <a:defRPr/>
            </a:pPr>
            <a:r>
              <a:rPr lang="en-US" sz="3600" dirty="0" smtClean="0">
                <a:solidFill>
                  <a:srgbClr val="CC6600"/>
                </a:solidFill>
                <a:effectLst>
                  <a:outerShdw blurRad="38100" dist="38100" dir="2700000" algn="tl">
                    <a:srgbClr val="C0C0C0"/>
                  </a:outerShdw>
                </a:effectLst>
                <a:latin typeface="Arial" charset="0"/>
              </a:rPr>
              <a:t>APA Practice Organization</a:t>
            </a:r>
            <a:br>
              <a:rPr lang="en-US" sz="3600" dirty="0" smtClean="0">
                <a:solidFill>
                  <a:srgbClr val="CC6600"/>
                </a:solidFill>
                <a:effectLst>
                  <a:outerShdw blurRad="38100" dist="38100" dir="2700000" algn="tl">
                    <a:srgbClr val="C0C0C0"/>
                  </a:outerShdw>
                </a:effectLst>
                <a:latin typeface="Arial" charset="0"/>
              </a:rPr>
            </a:br>
            <a:r>
              <a:rPr lang="en-US" sz="3600" dirty="0" smtClean="0">
                <a:solidFill>
                  <a:srgbClr val="CC6600"/>
                </a:solidFill>
                <a:effectLst>
                  <a:outerShdw blurRad="38100" dist="38100" dir="2700000" algn="tl">
                    <a:srgbClr val="C0C0C0"/>
                  </a:outerShdw>
                </a:effectLst>
                <a:latin typeface="Arial" charset="0"/>
              </a:rPr>
              <a:t>Government Relations Office</a:t>
            </a:r>
            <a:r>
              <a:rPr lang="en-US" sz="3600" dirty="0" smtClean="0">
                <a:latin typeface="Arial" charset="0"/>
              </a:rPr>
              <a:t> </a:t>
            </a:r>
          </a:p>
        </p:txBody>
      </p:sp>
      <p:sp>
        <p:nvSpPr>
          <p:cNvPr id="46082" name="Rectangle 3"/>
          <p:cNvSpPr>
            <a:spLocks noGrp="1" noChangeArrowheads="1"/>
          </p:cNvSpPr>
          <p:nvPr>
            <p:ph idx="1"/>
          </p:nvPr>
        </p:nvSpPr>
        <p:spPr>
          <a:xfrm>
            <a:off x="452438" y="1173163"/>
            <a:ext cx="8196262" cy="4587875"/>
          </a:xfrm>
        </p:spPr>
        <p:txBody>
          <a:bodyPr/>
          <a:lstStyle/>
          <a:p>
            <a:pPr>
              <a:buFont typeface="Wingdings" pitchFamily="2" charset="2"/>
              <a:buChar char="q"/>
              <a:defRPr/>
            </a:pPr>
            <a:r>
              <a:rPr lang="en-US" sz="2800" dirty="0" smtClean="0"/>
              <a:t>Protect </a:t>
            </a:r>
            <a:r>
              <a:rPr lang="en-US" sz="2800" dirty="0"/>
              <a:t>reimbursement and consumer access to professional psychologists’ services in </a:t>
            </a:r>
            <a:r>
              <a:rPr lang="en-US" sz="2800" b="1" dirty="0"/>
              <a:t>federal</a:t>
            </a:r>
            <a:r>
              <a:rPr lang="en-US" sz="2800" dirty="0"/>
              <a:t> health </a:t>
            </a:r>
            <a:r>
              <a:rPr lang="en-US" sz="2800" dirty="0" smtClean="0"/>
              <a:t>programs</a:t>
            </a:r>
          </a:p>
          <a:p>
            <a:pPr marL="0" indent="0">
              <a:buFont typeface="Wingdings" pitchFamily="2" charset="2"/>
              <a:buNone/>
              <a:defRPr/>
            </a:pPr>
            <a:endParaRPr lang="en-US" sz="800" dirty="0"/>
          </a:p>
          <a:p>
            <a:pPr>
              <a:buFont typeface="Wingdings" pitchFamily="2" charset="2"/>
              <a:buChar char="q"/>
              <a:defRPr/>
            </a:pPr>
            <a:r>
              <a:rPr lang="en-US" sz="2800" dirty="0" smtClean="0"/>
              <a:t>Secure </a:t>
            </a:r>
            <a:r>
              <a:rPr lang="en-US" sz="2800" dirty="0"/>
              <a:t>laws and shape </a:t>
            </a:r>
            <a:r>
              <a:rPr lang="en-US" sz="2800" b="1" dirty="0"/>
              <a:t>federal</a:t>
            </a:r>
            <a:r>
              <a:rPr lang="en-US" sz="2800" dirty="0"/>
              <a:t> policy to ensure and enhance consumer access to professional psychologists’ services in the private health </a:t>
            </a:r>
            <a:r>
              <a:rPr lang="en-US" sz="2800" dirty="0" smtClean="0"/>
              <a:t>market</a:t>
            </a:r>
          </a:p>
          <a:p>
            <a:pPr marL="0" indent="0">
              <a:buFont typeface="Wingdings" pitchFamily="2" charset="2"/>
              <a:buNone/>
              <a:defRPr/>
            </a:pPr>
            <a:endParaRPr lang="en-US" sz="800" dirty="0"/>
          </a:p>
          <a:p>
            <a:pPr eaLnBrk="1" hangingPunct="1">
              <a:lnSpc>
                <a:spcPct val="90000"/>
              </a:lnSpc>
              <a:buSzPct val="75000"/>
              <a:buFont typeface="Wingdings" pitchFamily="2" charset="2"/>
              <a:buChar char="q"/>
              <a:defRPr/>
            </a:pPr>
            <a:r>
              <a:rPr lang="en-US" sz="2800" dirty="0"/>
              <a:t>Promote the need for and inform </a:t>
            </a:r>
            <a:r>
              <a:rPr lang="en-US" sz="2800" b="1" dirty="0"/>
              <a:t>federal </a:t>
            </a:r>
            <a:r>
              <a:rPr lang="en-US" sz="2800" dirty="0"/>
              <a:t>policymakers regarding professional psychology</a:t>
            </a:r>
          </a:p>
          <a:p>
            <a:pPr eaLnBrk="1" hangingPunct="1">
              <a:lnSpc>
                <a:spcPct val="90000"/>
              </a:lnSpc>
              <a:buSzPct val="75000"/>
              <a:buFont typeface="Wingdings" pitchFamily="2" charset="2"/>
              <a:buChar char="q"/>
              <a:defRPr/>
            </a:pPr>
            <a:endParaRPr lang="en-US" sz="2800" dirty="0" smtClean="0">
              <a:latin typeface="Arial" charset="0"/>
            </a:endParaRPr>
          </a:p>
        </p:txBody>
      </p:sp>
    </p:spTree>
    <p:extLst>
      <p:ext uri="{BB962C8B-B14F-4D97-AF65-F5344CB8AC3E}">
        <p14:creationId xmlns:p14="http://schemas.microsoft.com/office/powerpoint/2010/main" val="3929842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0" y="0"/>
            <a:ext cx="9144000" cy="827759"/>
          </a:xfrm>
        </p:spPr>
        <p:txBody>
          <a:bodyPr/>
          <a:lstStyle/>
          <a:p>
            <a:pPr algn="ctr" eaLnBrk="1" hangingPunct="1">
              <a:defRPr/>
            </a:pPr>
            <a:r>
              <a:rPr lang="en-US" sz="3600" dirty="0" smtClean="0">
                <a:solidFill>
                  <a:srgbClr val="CC6600"/>
                </a:solidFill>
                <a:effectLst>
                  <a:outerShdw blurRad="38100" dist="38100" dir="2700000" algn="tl">
                    <a:srgbClr val="000000">
                      <a:alpha val="43137"/>
                    </a:srgbClr>
                  </a:outerShdw>
                </a:effectLst>
              </a:rPr>
              <a:t>Developing the APA Advocacy Agenda </a:t>
            </a:r>
          </a:p>
        </p:txBody>
      </p:sp>
      <p:sp>
        <p:nvSpPr>
          <p:cNvPr id="34818" name="Rectangle 3"/>
          <p:cNvSpPr>
            <a:spLocks noGrp="1" noChangeArrowheads="1"/>
          </p:cNvSpPr>
          <p:nvPr>
            <p:ph idx="1"/>
          </p:nvPr>
        </p:nvSpPr>
        <p:spPr>
          <a:xfrm>
            <a:off x="484700" y="1305429"/>
            <a:ext cx="8196262" cy="4587875"/>
          </a:xfrm>
        </p:spPr>
        <p:txBody>
          <a:bodyPr/>
          <a:lstStyle/>
          <a:p>
            <a:pPr eaLnBrk="1" hangingPunct="1">
              <a:lnSpc>
                <a:spcPct val="90000"/>
              </a:lnSpc>
              <a:spcBef>
                <a:spcPct val="0"/>
              </a:spcBef>
              <a:buSzPct val="76000"/>
              <a:buFont typeface="Wingdings" pitchFamily="2" charset="2"/>
              <a:buChar char="q"/>
            </a:pPr>
            <a:r>
              <a:rPr lang="en-US" sz="2800" dirty="0" smtClean="0">
                <a:latin typeface="Arial" charset="0"/>
              </a:rPr>
              <a:t>Consistency with APA’s mission &amp; strategic plan</a:t>
            </a:r>
          </a:p>
          <a:p>
            <a:pPr eaLnBrk="1" hangingPunct="1">
              <a:lnSpc>
                <a:spcPct val="90000"/>
              </a:lnSpc>
              <a:spcBef>
                <a:spcPct val="0"/>
              </a:spcBef>
              <a:buSzPct val="76000"/>
              <a:buFont typeface="Wingdings" pitchFamily="2" charset="2"/>
              <a:buChar char="q"/>
            </a:pPr>
            <a:endParaRPr lang="en-US" sz="2800" dirty="0" smtClean="0">
              <a:latin typeface="Arial" charset="0"/>
            </a:endParaRPr>
          </a:p>
          <a:p>
            <a:pPr eaLnBrk="1" hangingPunct="1">
              <a:lnSpc>
                <a:spcPct val="90000"/>
              </a:lnSpc>
              <a:spcBef>
                <a:spcPct val="0"/>
              </a:spcBef>
              <a:buSzPct val="76000"/>
              <a:buFont typeface="Wingdings" pitchFamily="2" charset="2"/>
              <a:buChar char="q"/>
            </a:pPr>
            <a:r>
              <a:rPr lang="en-US" sz="2800" dirty="0" smtClean="0">
                <a:latin typeface="Arial" charset="0"/>
              </a:rPr>
              <a:t>Recognized expertise on policy issue</a:t>
            </a:r>
          </a:p>
          <a:p>
            <a:pPr eaLnBrk="1" hangingPunct="1">
              <a:lnSpc>
                <a:spcPct val="90000"/>
              </a:lnSpc>
              <a:spcBef>
                <a:spcPct val="0"/>
              </a:spcBef>
              <a:buSzPct val="76000"/>
              <a:buFont typeface="Wingdings" pitchFamily="2" charset="2"/>
              <a:buChar char="q"/>
            </a:pPr>
            <a:endParaRPr lang="en-US" sz="2800" dirty="0" smtClean="0">
              <a:latin typeface="Arial" charset="0"/>
            </a:endParaRPr>
          </a:p>
          <a:p>
            <a:pPr eaLnBrk="1" hangingPunct="1">
              <a:lnSpc>
                <a:spcPct val="90000"/>
              </a:lnSpc>
              <a:spcBef>
                <a:spcPct val="0"/>
              </a:spcBef>
              <a:buSzPct val="76000"/>
              <a:buFont typeface="Wingdings" pitchFamily="2" charset="2"/>
              <a:buChar char="q"/>
            </a:pPr>
            <a:r>
              <a:rPr lang="en-US" sz="2800" dirty="0" smtClean="0">
                <a:latin typeface="Arial" charset="0"/>
              </a:rPr>
              <a:t>Uniqueness and importance of contribution</a:t>
            </a:r>
          </a:p>
          <a:p>
            <a:pPr eaLnBrk="1" hangingPunct="1">
              <a:lnSpc>
                <a:spcPct val="90000"/>
              </a:lnSpc>
              <a:spcBef>
                <a:spcPct val="0"/>
              </a:spcBef>
              <a:buSzPct val="76000"/>
              <a:buFont typeface="Wingdings" pitchFamily="2" charset="2"/>
              <a:buChar char="q"/>
            </a:pPr>
            <a:endParaRPr lang="en-US" sz="2800" dirty="0" smtClean="0">
              <a:latin typeface="Arial" charset="0"/>
            </a:endParaRPr>
          </a:p>
          <a:p>
            <a:pPr eaLnBrk="1" hangingPunct="1">
              <a:lnSpc>
                <a:spcPct val="90000"/>
              </a:lnSpc>
              <a:spcBef>
                <a:spcPct val="0"/>
              </a:spcBef>
              <a:buSzPct val="76000"/>
              <a:buFont typeface="Wingdings" pitchFamily="2" charset="2"/>
              <a:buChar char="q"/>
            </a:pPr>
            <a:r>
              <a:rPr lang="en-US" sz="2800" dirty="0" smtClean="0">
                <a:latin typeface="Arial" charset="0"/>
              </a:rPr>
              <a:t>Support of APA governance and membership</a:t>
            </a:r>
          </a:p>
          <a:p>
            <a:pPr eaLnBrk="1" hangingPunct="1">
              <a:lnSpc>
                <a:spcPct val="90000"/>
              </a:lnSpc>
              <a:spcBef>
                <a:spcPct val="0"/>
              </a:spcBef>
              <a:buSzPct val="76000"/>
              <a:buFont typeface="Wingdings" pitchFamily="2" charset="2"/>
              <a:buChar char="q"/>
            </a:pPr>
            <a:endParaRPr lang="en-US" sz="2800" dirty="0" smtClean="0">
              <a:latin typeface="Arial" charset="0"/>
            </a:endParaRPr>
          </a:p>
          <a:p>
            <a:pPr eaLnBrk="1" hangingPunct="1">
              <a:lnSpc>
                <a:spcPct val="90000"/>
              </a:lnSpc>
              <a:spcBef>
                <a:spcPct val="0"/>
              </a:spcBef>
              <a:buSzPct val="76000"/>
              <a:buFont typeface="Wingdings" pitchFamily="2" charset="2"/>
              <a:buChar char="q"/>
            </a:pPr>
            <a:r>
              <a:rPr lang="en-US" sz="2800" dirty="0" smtClean="0">
                <a:latin typeface="Arial" charset="0"/>
              </a:rPr>
              <a:t>Prospects for success</a:t>
            </a:r>
          </a:p>
          <a:p>
            <a:pPr eaLnBrk="1" hangingPunct="1">
              <a:lnSpc>
                <a:spcPct val="90000"/>
              </a:lnSpc>
              <a:spcBef>
                <a:spcPct val="0"/>
              </a:spcBef>
              <a:buSzPct val="76000"/>
              <a:buFont typeface="Wingdings" pitchFamily="2" charset="2"/>
              <a:buChar char="q"/>
            </a:pPr>
            <a:endParaRPr lang="en-US" sz="2800" dirty="0" smtClean="0">
              <a:latin typeface="Arial" charset="0"/>
            </a:endParaRPr>
          </a:p>
          <a:p>
            <a:pPr eaLnBrk="1" hangingPunct="1">
              <a:lnSpc>
                <a:spcPct val="90000"/>
              </a:lnSpc>
              <a:spcBef>
                <a:spcPct val="0"/>
              </a:spcBef>
              <a:buSzPct val="76000"/>
              <a:buFont typeface="Wingdings" pitchFamily="2" charset="2"/>
              <a:buChar char="q"/>
            </a:pPr>
            <a:r>
              <a:rPr lang="en-US" sz="2800" dirty="0" smtClean="0">
                <a:latin typeface="Arial" charset="0"/>
              </a:rPr>
              <a:t>Availability of resources</a:t>
            </a:r>
            <a:endParaRPr lang="en-US" dirty="0" smtClean="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buFont typeface="Wingdings" panose="05000000000000000000" pitchFamily="2" charset="2"/>
              <a:buChar char="q"/>
            </a:pPr>
            <a:r>
              <a:rPr lang="en-US" dirty="0" smtClean="0"/>
              <a:t>Underserved Populations (ethnic minorities, Native Americans, children, older adults, low SES, victims of abuse and trauma)</a:t>
            </a:r>
          </a:p>
          <a:p>
            <a:pPr>
              <a:buFont typeface="Wingdings" panose="05000000000000000000" pitchFamily="2" charset="2"/>
              <a:buChar char="q"/>
            </a:pPr>
            <a:r>
              <a:rPr lang="en-US" dirty="0" smtClean="0"/>
              <a:t>Expanding Access to Mental Health Services</a:t>
            </a:r>
          </a:p>
          <a:p>
            <a:pPr>
              <a:buFont typeface="Wingdings" panose="05000000000000000000" pitchFamily="2" charset="2"/>
              <a:buChar char="q"/>
            </a:pPr>
            <a:r>
              <a:rPr lang="en-US" dirty="0" smtClean="0"/>
              <a:t>Prevention of Mental Health Disorders (Science, Education, Public Interest)</a:t>
            </a:r>
          </a:p>
          <a:p>
            <a:pPr>
              <a:buFont typeface="Wingdings" panose="05000000000000000000" pitchFamily="2" charset="2"/>
              <a:buChar char="q"/>
            </a:pPr>
            <a:r>
              <a:rPr lang="en-US" dirty="0" smtClean="0"/>
              <a:t>Psychology as a STEM discipline and a health profession</a:t>
            </a:r>
          </a:p>
          <a:p>
            <a:pPr>
              <a:buFont typeface="Wingdings" panose="05000000000000000000" pitchFamily="2" charset="2"/>
              <a:buChar char="q"/>
            </a:pPr>
            <a:r>
              <a:rPr lang="en-US" dirty="0" smtClean="0"/>
              <a:t>Reimbursement for Interns and Training (Practice, Education)</a:t>
            </a:r>
          </a:p>
          <a:p>
            <a:pPr>
              <a:buFont typeface="Wingdings" panose="05000000000000000000" pitchFamily="2" charset="2"/>
              <a:buChar char="q"/>
            </a:pPr>
            <a:r>
              <a:rPr lang="en-US" dirty="0" smtClean="0"/>
              <a:t>Diversifying the Psychology Workforce</a:t>
            </a:r>
          </a:p>
        </p:txBody>
      </p:sp>
      <p:sp>
        <p:nvSpPr>
          <p:cNvPr id="3" name="Title 2"/>
          <p:cNvSpPr>
            <a:spLocks noGrp="1"/>
          </p:cNvSpPr>
          <p:nvPr>
            <p:ph type="title"/>
          </p:nvPr>
        </p:nvSpPr>
        <p:spPr>
          <a:xfrm>
            <a:off x="1" y="136797"/>
            <a:ext cx="9144000" cy="685800"/>
          </a:xfrm>
        </p:spPr>
        <p:txBody>
          <a:bodyPr/>
          <a:lstStyle/>
          <a:p>
            <a:pPr algn="ctr"/>
            <a:r>
              <a:rPr lang="en-US" dirty="0" smtClean="0"/>
              <a:t> </a:t>
            </a:r>
            <a:r>
              <a:rPr lang="en-US" sz="4000" dirty="0" smtClean="0">
                <a:solidFill>
                  <a:srgbClr val="CC6600"/>
                </a:solidFill>
                <a:effectLst>
                  <a:outerShdw blurRad="38100" dist="38100" dir="2700000" algn="tl">
                    <a:srgbClr val="000000">
                      <a:alpha val="43137"/>
                    </a:srgbClr>
                  </a:outerShdw>
                </a:effectLst>
              </a:rPr>
              <a:t>Opportunities for Collaboration  </a:t>
            </a:r>
            <a:endParaRPr lang="en-US" sz="3600" dirty="0">
              <a:solidFill>
                <a:srgbClr val="CC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451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endParaRPr lang="en-US" dirty="0"/>
          </a:p>
        </p:txBody>
      </p:sp>
      <p:sp>
        <p:nvSpPr>
          <p:cNvPr id="3" name="Title 2"/>
          <p:cNvSpPr>
            <a:spLocks noGrp="1"/>
          </p:cNvSpPr>
          <p:nvPr>
            <p:ph type="title"/>
          </p:nvPr>
        </p:nvSpPr>
        <p:spPr>
          <a:xfrm>
            <a:off x="0" y="58738"/>
            <a:ext cx="9144000"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Why Advocacy?</a:t>
            </a:r>
            <a:endParaRPr lang="en-US" sz="4000" dirty="0">
              <a:solidFill>
                <a:srgbClr val="CC6600"/>
              </a:solidFill>
              <a:effectLst>
                <a:outerShdw blurRad="38100" dist="38100" dir="2700000" algn="tl">
                  <a:srgbClr val="000000">
                    <a:alpha val="43137"/>
                  </a:srgbClr>
                </a:outerShdw>
              </a:effectLst>
            </a:endParaRPr>
          </a:p>
        </p:txBody>
      </p:sp>
      <p:pic>
        <p:nvPicPr>
          <p:cNvPr id="5122" name="Picture 2" descr="http://upload.wikimedia.org/wikipedia/commons/3/3f/Flickr_-_USCapitol_-_U.S._Capitol_Dome_in_Sn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19" y="1160463"/>
            <a:ext cx="7378700" cy="491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7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0" y="228300"/>
            <a:ext cx="9144000" cy="685800"/>
          </a:xfrm>
        </p:spPr>
        <p:txBody>
          <a:bodyPr/>
          <a:lstStyle/>
          <a:p>
            <a:pPr algn="ctr" eaLnBrk="1" hangingPunct="1">
              <a:defRPr/>
            </a:pPr>
            <a:r>
              <a:rPr lang="en-US" sz="4000" dirty="0" smtClean="0">
                <a:solidFill>
                  <a:srgbClr val="CC6600"/>
                </a:solidFill>
                <a:effectLst>
                  <a:outerShdw blurRad="38100" dist="38100" dir="2700000" algn="tl">
                    <a:srgbClr val="C0C0C0"/>
                  </a:outerShdw>
                </a:effectLst>
              </a:rPr>
              <a:t>Key Elements of Federal Advocacy</a:t>
            </a:r>
          </a:p>
        </p:txBody>
      </p:sp>
      <p:sp>
        <p:nvSpPr>
          <p:cNvPr id="63490" name="Rectangle 3"/>
          <p:cNvSpPr>
            <a:spLocks noGrp="1" noChangeArrowheads="1"/>
          </p:cNvSpPr>
          <p:nvPr>
            <p:ph idx="1"/>
          </p:nvPr>
        </p:nvSpPr>
        <p:spPr>
          <a:xfrm>
            <a:off x="355600" y="1370659"/>
            <a:ext cx="8316913" cy="4634725"/>
          </a:xfrm>
        </p:spPr>
        <p:txBody>
          <a:bodyPr/>
          <a:lstStyle/>
          <a:p>
            <a:pPr eaLnBrk="1" hangingPunct="1">
              <a:lnSpc>
                <a:spcPct val="80000"/>
              </a:lnSpc>
              <a:buSzPct val="75000"/>
              <a:buFont typeface="Wingdings" pitchFamily="2" charset="2"/>
              <a:buChar char="q"/>
              <a:defRPr/>
            </a:pPr>
            <a:r>
              <a:rPr lang="en-US" sz="2800" dirty="0" smtClean="0">
                <a:latin typeface="Arial" charset="0"/>
              </a:rPr>
              <a:t>Identifying policy issues of interest</a:t>
            </a:r>
          </a:p>
          <a:p>
            <a:pPr marL="0" indent="0" eaLnBrk="1" hangingPunct="1">
              <a:lnSpc>
                <a:spcPct val="80000"/>
              </a:lnSpc>
              <a:buSzPct val="75000"/>
              <a:buFont typeface="Wingdings" pitchFamily="2" charset="2"/>
              <a:buNone/>
              <a:defRPr/>
            </a:pPr>
            <a:endParaRPr lang="en-US" sz="2800" dirty="0" smtClean="0">
              <a:latin typeface="Arial" charset="0"/>
            </a:endParaRPr>
          </a:p>
          <a:p>
            <a:pPr eaLnBrk="1" hangingPunct="1">
              <a:lnSpc>
                <a:spcPct val="80000"/>
              </a:lnSpc>
              <a:buSzPct val="75000"/>
              <a:buFont typeface="Wingdings" pitchFamily="2" charset="2"/>
              <a:buChar char="q"/>
              <a:defRPr/>
            </a:pPr>
            <a:r>
              <a:rPr lang="en-US" sz="2800" dirty="0" smtClean="0">
                <a:latin typeface="Arial" charset="0"/>
              </a:rPr>
              <a:t>Communicating and developing relationships with Congress and the federal agencies</a:t>
            </a:r>
          </a:p>
          <a:p>
            <a:pPr marL="0" indent="0" eaLnBrk="1" hangingPunct="1">
              <a:lnSpc>
                <a:spcPct val="80000"/>
              </a:lnSpc>
              <a:buSzPct val="75000"/>
              <a:buFont typeface="Wingdings" pitchFamily="2" charset="2"/>
              <a:buNone/>
              <a:defRPr/>
            </a:pPr>
            <a:endParaRPr lang="en-US" sz="2800" dirty="0" smtClean="0">
              <a:latin typeface="Arial" charset="0"/>
            </a:endParaRPr>
          </a:p>
          <a:p>
            <a:pPr eaLnBrk="1" hangingPunct="1">
              <a:lnSpc>
                <a:spcPct val="80000"/>
              </a:lnSpc>
              <a:buSzPct val="75000"/>
              <a:buFont typeface="Wingdings" pitchFamily="2" charset="2"/>
              <a:buChar char="q"/>
              <a:defRPr/>
            </a:pPr>
            <a:r>
              <a:rPr lang="en-US" sz="2800" dirty="0" smtClean="0">
                <a:latin typeface="Arial" charset="0"/>
              </a:rPr>
              <a:t>Providing scientific and clinical expertise to inform the policymaking process</a:t>
            </a:r>
          </a:p>
          <a:p>
            <a:pPr eaLnBrk="1" hangingPunct="1">
              <a:lnSpc>
                <a:spcPct val="80000"/>
              </a:lnSpc>
              <a:buSzPct val="75000"/>
              <a:buFont typeface="Wingdings" pitchFamily="2" charset="2"/>
              <a:buChar char="q"/>
              <a:defRPr/>
            </a:pPr>
            <a:endParaRPr lang="en-US" sz="2800" dirty="0" smtClean="0">
              <a:latin typeface="Arial" charset="0"/>
            </a:endParaRPr>
          </a:p>
          <a:p>
            <a:pPr eaLnBrk="1" hangingPunct="1">
              <a:lnSpc>
                <a:spcPct val="80000"/>
              </a:lnSpc>
              <a:buSzPct val="75000"/>
              <a:buFont typeface="Wingdings" pitchFamily="2" charset="2"/>
              <a:buChar char="q"/>
              <a:defRPr/>
            </a:pPr>
            <a:r>
              <a:rPr lang="en-US" sz="2800" dirty="0" smtClean="0">
                <a:latin typeface="Arial" charset="0"/>
              </a:rPr>
              <a:t>Participating in political activities</a:t>
            </a:r>
          </a:p>
        </p:txBody>
      </p:sp>
    </p:spTree>
    <p:extLst>
      <p:ext uri="{BB962C8B-B14F-4D97-AF65-F5344CB8AC3E}">
        <p14:creationId xmlns:p14="http://schemas.microsoft.com/office/powerpoint/2010/main" val="961684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127000" y="2209800"/>
            <a:ext cx="8763000" cy="1524000"/>
          </a:xfrm>
        </p:spPr>
        <p:txBody>
          <a:bodyPr/>
          <a:lstStyle/>
          <a:p>
            <a:pPr algn="ctr">
              <a:defRPr/>
            </a:pPr>
            <a:r>
              <a:rPr lang="en-US" sz="4800" dirty="0" smtClean="0">
                <a:solidFill>
                  <a:srgbClr val="CC6600"/>
                </a:solidFill>
                <a:effectLst>
                  <a:outerShdw blurRad="38100" dist="38100" dir="2700000" algn="tl">
                    <a:srgbClr val="C0C0C0"/>
                  </a:outerShdw>
                </a:effectLst>
              </a:rPr>
              <a:t>How to Influence the </a:t>
            </a:r>
            <a:br>
              <a:rPr lang="en-US" sz="4800" dirty="0" smtClean="0">
                <a:solidFill>
                  <a:srgbClr val="CC6600"/>
                </a:solidFill>
                <a:effectLst>
                  <a:outerShdw blurRad="38100" dist="38100" dir="2700000" algn="tl">
                    <a:srgbClr val="C0C0C0"/>
                  </a:outerShdw>
                </a:effectLst>
              </a:rPr>
            </a:br>
            <a:r>
              <a:rPr lang="en-US" sz="4800" dirty="0" smtClean="0">
                <a:solidFill>
                  <a:srgbClr val="CC6600"/>
                </a:solidFill>
                <a:effectLst>
                  <a:outerShdw blurRad="38100" dist="38100" dir="2700000" algn="tl">
                    <a:srgbClr val="C0C0C0"/>
                  </a:outerShdw>
                </a:effectLst>
              </a:rPr>
              <a:t>Federal Legislative Process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42913" y="153988"/>
            <a:ext cx="8197850" cy="685800"/>
          </a:xfrm>
        </p:spPr>
        <p:txBody>
          <a:bodyPr anchor="ctr"/>
          <a:lstStyle/>
          <a:p>
            <a:pPr algn="ctr" eaLnBrk="1" hangingPunct="1">
              <a:defRPr/>
            </a:pPr>
            <a:r>
              <a:rPr lang="en-US" sz="4000" dirty="0" smtClean="0">
                <a:solidFill>
                  <a:srgbClr val="CC6600"/>
                </a:solidFill>
                <a:effectLst>
                  <a:outerShdw blurRad="38100" dist="38100" dir="2700000" algn="tl">
                    <a:srgbClr val="C0C0C0"/>
                  </a:outerShdw>
                </a:effectLst>
              </a:rPr>
              <a:t>Legislative Branch</a:t>
            </a:r>
          </a:p>
        </p:txBody>
      </p:sp>
      <p:pic>
        <p:nvPicPr>
          <p:cNvPr id="2" name="Picture 1"/>
          <p:cNvPicPr>
            <a:picLocks noChangeAspect="1"/>
          </p:cNvPicPr>
          <p:nvPr/>
        </p:nvPicPr>
        <p:blipFill>
          <a:blip r:embed="rId3"/>
          <a:stretch>
            <a:fillRect/>
          </a:stretch>
        </p:blipFill>
        <p:spPr>
          <a:xfrm>
            <a:off x="228601" y="2147091"/>
            <a:ext cx="3749912" cy="26749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049" y="1475579"/>
            <a:ext cx="2993569" cy="3598862"/>
          </a:xfrm>
          <a:prstGeom prst="rect">
            <a:avLst/>
          </a:prstGeom>
        </p:spPr>
      </p:pic>
      <p:sp>
        <p:nvSpPr>
          <p:cNvPr id="5" name="TextBox 4"/>
          <p:cNvSpPr txBox="1"/>
          <p:nvPr/>
        </p:nvSpPr>
        <p:spPr>
          <a:xfrm>
            <a:off x="228601" y="5314950"/>
            <a:ext cx="3749911" cy="914400"/>
          </a:xfrm>
          <a:prstGeom prst="rect">
            <a:avLst/>
          </a:prstGeom>
          <a:noFill/>
          <a:effectLst/>
        </p:spPr>
        <p:txBody>
          <a:bodyPr wrap="none" lIns="45720" rIns="45720" rtlCol="0">
            <a:noAutofit/>
          </a:bodyPr>
          <a:lstStyle/>
          <a:p>
            <a:pPr>
              <a:lnSpc>
                <a:spcPct val="85000"/>
              </a:lnSpc>
              <a:spcBef>
                <a:spcPts val="700"/>
              </a:spcBef>
              <a:buClr>
                <a:schemeClr val="accent1"/>
              </a:buClr>
            </a:pPr>
            <a:r>
              <a:rPr lang="en-US" sz="2400" dirty="0" smtClean="0"/>
              <a:t>Mitch McConnell (R-KY)</a:t>
            </a:r>
          </a:p>
          <a:p>
            <a:pPr>
              <a:lnSpc>
                <a:spcPct val="85000"/>
              </a:lnSpc>
              <a:spcBef>
                <a:spcPts val="700"/>
              </a:spcBef>
              <a:buClr>
                <a:schemeClr val="accent1"/>
              </a:buClr>
            </a:pPr>
            <a:r>
              <a:rPr lang="en-US" sz="2400" dirty="0" smtClean="0"/>
              <a:t>Senate Majority Leader</a:t>
            </a:r>
          </a:p>
        </p:txBody>
      </p:sp>
      <p:sp>
        <p:nvSpPr>
          <p:cNvPr id="6" name="TextBox 5"/>
          <p:cNvSpPr txBox="1"/>
          <p:nvPr/>
        </p:nvSpPr>
        <p:spPr>
          <a:xfrm>
            <a:off x="5353049" y="5372100"/>
            <a:ext cx="3287713" cy="914400"/>
          </a:xfrm>
          <a:prstGeom prst="rect">
            <a:avLst/>
          </a:prstGeom>
          <a:noFill/>
          <a:effectLst/>
        </p:spPr>
        <p:txBody>
          <a:bodyPr wrap="none" lIns="45720" rIns="45720" rtlCol="0">
            <a:noAutofit/>
          </a:bodyPr>
          <a:lstStyle/>
          <a:p>
            <a:pPr>
              <a:lnSpc>
                <a:spcPct val="85000"/>
              </a:lnSpc>
              <a:spcBef>
                <a:spcPts val="700"/>
              </a:spcBef>
              <a:buClr>
                <a:schemeClr val="accent1"/>
              </a:buClr>
            </a:pPr>
            <a:r>
              <a:rPr lang="en-US" sz="2400" dirty="0" smtClean="0"/>
              <a:t>John Boehner (R-OH)</a:t>
            </a:r>
          </a:p>
          <a:p>
            <a:pPr>
              <a:lnSpc>
                <a:spcPct val="85000"/>
              </a:lnSpc>
              <a:spcBef>
                <a:spcPts val="700"/>
              </a:spcBef>
              <a:buClr>
                <a:schemeClr val="accent1"/>
              </a:buClr>
            </a:pPr>
            <a:r>
              <a:rPr lang="en-US" sz="2400" dirty="0" smtClean="0"/>
              <a:t>Speaker of the House </a:t>
            </a:r>
          </a:p>
        </p:txBody>
      </p:sp>
    </p:spTree>
    <p:extLst>
      <p:ext uri="{BB962C8B-B14F-4D97-AF65-F5344CB8AC3E}">
        <p14:creationId xmlns:p14="http://schemas.microsoft.com/office/powerpoint/2010/main" val="11893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114300" y="100012"/>
            <a:ext cx="8890000" cy="711200"/>
          </a:xfrm>
        </p:spPr>
        <p:txBody>
          <a:bodyPr/>
          <a:lstStyle/>
          <a:p>
            <a:pPr algn="ctr">
              <a:defRPr/>
            </a:pPr>
            <a:r>
              <a:rPr lang="en-US" sz="4000" dirty="0" smtClean="0">
                <a:solidFill>
                  <a:srgbClr val="CC6600"/>
                </a:solidFill>
                <a:effectLst>
                  <a:outerShdw blurRad="38100" dist="38100" dir="2700000" algn="tl">
                    <a:srgbClr val="C0C0C0"/>
                  </a:outerShdw>
                </a:effectLst>
              </a:rPr>
              <a:t>Influences on Policymakers</a:t>
            </a:r>
          </a:p>
        </p:txBody>
      </p:sp>
      <p:sp>
        <p:nvSpPr>
          <p:cNvPr id="104450" name="Rectangle 6"/>
          <p:cNvSpPr>
            <a:spLocks noChangeArrowheads="1"/>
          </p:cNvSpPr>
          <p:nvPr/>
        </p:nvSpPr>
        <p:spPr bwMode="auto">
          <a:xfrm>
            <a:off x="3776663" y="6402388"/>
            <a:ext cx="2098675" cy="276225"/>
          </a:xfrm>
          <a:prstGeom prst="rect">
            <a:avLst/>
          </a:prstGeom>
          <a:noFill/>
          <a:ln w="9525">
            <a:noFill/>
            <a:miter lim="800000"/>
            <a:headEnd/>
            <a:tailEnd/>
          </a:ln>
        </p:spPr>
        <p:txBody>
          <a:bodyPr wrap="none">
            <a:spAutoFit/>
          </a:bodyPr>
          <a:lstStyle/>
          <a:p>
            <a:pPr algn="ctr"/>
            <a:r>
              <a:rPr lang="en-US">
                <a:solidFill>
                  <a:schemeClr val="bg1"/>
                </a:solidFill>
              </a:rPr>
              <a:t>© APA. All Rights Reserved.</a:t>
            </a:r>
          </a:p>
        </p:txBody>
      </p:sp>
      <p:pic>
        <p:nvPicPr>
          <p:cNvPr id="104451" name="Picture 1"/>
          <p:cNvPicPr>
            <a:picLocks noChangeAspect="1"/>
          </p:cNvPicPr>
          <p:nvPr/>
        </p:nvPicPr>
        <p:blipFill>
          <a:blip r:embed="rId3"/>
          <a:srcRect/>
          <a:stretch>
            <a:fillRect/>
          </a:stretch>
        </p:blipFill>
        <p:spPr bwMode="auto">
          <a:xfrm>
            <a:off x="2590800" y="1041400"/>
            <a:ext cx="4179888" cy="5130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0" y="188913"/>
            <a:ext cx="9143999" cy="641350"/>
          </a:xfrm>
        </p:spPr>
        <p:txBody>
          <a:bodyPr/>
          <a:lstStyle/>
          <a:p>
            <a:pPr algn="ctr" eaLnBrk="1" hangingPunct="1">
              <a:defRPr/>
            </a:pPr>
            <a:r>
              <a:rPr lang="en-US" sz="4000" dirty="0" smtClean="0">
                <a:solidFill>
                  <a:srgbClr val="CC6600"/>
                </a:solidFill>
                <a:effectLst>
                  <a:outerShdw blurRad="38100" dist="38100" dir="2700000" algn="tl">
                    <a:srgbClr val="000000">
                      <a:alpha val="43137"/>
                    </a:srgbClr>
                  </a:outerShdw>
                </a:effectLst>
              </a:rPr>
              <a:t>Why Don’t People Get Involved?</a:t>
            </a:r>
          </a:p>
        </p:txBody>
      </p:sp>
      <p:sp>
        <p:nvSpPr>
          <p:cNvPr id="40963" name="Rectangle 3"/>
          <p:cNvSpPr>
            <a:spLocks noGrp="1" noChangeArrowheads="1"/>
          </p:cNvSpPr>
          <p:nvPr>
            <p:ph sz="half" idx="1"/>
          </p:nvPr>
        </p:nvSpPr>
        <p:spPr>
          <a:xfrm>
            <a:off x="471488" y="1338263"/>
            <a:ext cx="4041775" cy="4525962"/>
          </a:xfrm>
        </p:spPr>
        <p:txBody>
          <a:bodyPr/>
          <a:lstStyle/>
          <a:p>
            <a:pPr eaLnBrk="1" hangingPunct="1">
              <a:lnSpc>
                <a:spcPct val="125000"/>
              </a:lnSpc>
              <a:spcBef>
                <a:spcPct val="40000"/>
              </a:spcBef>
              <a:buSzPct val="75000"/>
              <a:buFont typeface="Wingdings" pitchFamily="2" charset="2"/>
              <a:buChar char="q"/>
            </a:pPr>
            <a:r>
              <a:rPr lang="en-US" sz="2500" dirty="0" smtClean="0">
                <a:latin typeface="Arial" charset="0"/>
              </a:rPr>
              <a:t>Politics is a “dirty” business </a:t>
            </a:r>
          </a:p>
          <a:p>
            <a:pPr eaLnBrk="1" hangingPunct="1">
              <a:lnSpc>
                <a:spcPct val="125000"/>
              </a:lnSpc>
              <a:spcBef>
                <a:spcPct val="40000"/>
              </a:spcBef>
              <a:buSzPct val="75000"/>
              <a:buFont typeface="Wingdings" pitchFamily="2" charset="2"/>
              <a:buChar char="q"/>
            </a:pPr>
            <a:r>
              <a:rPr lang="en-US" sz="2500" dirty="0" smtClean="0">
                <a:latin typeface="Arial" charset="0"/>
              </a:rPr>
              <a:t>Not aware of the issue(s)</a:t>
            </a:r>
          </a:p>
          <a:p>
            <a:pPr eaLnBrk="1" hangingPunct="1">
              <a:lnSpc>
                <a:spcPct val="125000"/>
              </a:lnSpc>
              <a:spcBef>
                <a:spcPct val="40000"/>
              </a:spcBef>
              <a:buSzPct val="75000"/>
              <a:buFont typeface="Wingdings" pitchFamily="2" charset="2"/>
              <a:buChar char="q"/>
            </a:pPr>
            <a:r>
              <a:rPr lang="en-US" sz="2500" dirty="0" smtClean="0">
                <a:latin typeface="Arial" charset="0"/>
              </a:rPr>
              <a:t>Don’t know what to say</a:t>
            </a:r>
          </a:p>
          <a:p>
            <a:pPr eaLnBrk="1" hangingPunct="1">
              <a:lnSpc>
                <a:spcPct val="125000"/>
              </a:lnSpc>
              <a:spcBef>
                <a:spcPct val="40000"/>
              </a:spcBef>
              <a:buSzPct val="75000"/>
              <a:buFont typeface="Wingdings" pitchFamily="2" charset="2"/>
              <a:buChar char="q"/>
            </a:pPr>
            <a:r>
              <a:rPr lang="en-US" sz="2500" dirty="0" smtClean="0">
                <a:latin typeface="Arial" charset="0"/>
              </a:rPr>
              <a:t>Afraid to appear foolish</a:t>
            </a:r>
          </a:p>
          <a:p>
            <a:pPr eaLnBrk="1" hangingPunct="1">
              <a:lnSpc>
                <a:spcPct val="125000"/>
              </a:lnSpc>
              <a:spcBef>
                <a:spcPct val="40000"/>
              </a:spcBef>
              <a:buSzPct val="75000"/>
              <a:buFont typeface="Wingdings" pitchFamily="2" charset="2"/>
              <a:buChar char="q"/>
            </a:pPr>
            <a:r>
              <a:rPr lang="en-US" sz="2500" dirty="0" smtClean="0">
                <a:latin typeface="Arial" charset="0"/>
              </a:rPr>
              <a:t>Fear of controversy</a:t>
            </a:r>
          </a:p>
          <a:p>
            <a:pPr eaLnBrk="1" hangingPunct="1"/>
            <a:endParaRPr lang="en-US" dirty="0" smtClean="0">
              <a:latin typeface="Arial" charset="0"/>
            </a:endParaRPr>
          </a:p>
        </p:txBody>
      </p:sp>
      <p:sp>
        <p:nvSpPr>
          <p:cNvPr id="40964" name="Rectangle 4"/>
          <p:cNvSpPr>
            <a:spLocks noGrp="1" noChangeArrowheads="1"/>
          </p:cNvSpPr>
          <p:nvPr>
            <p:ph sz="half" idx="2"/>
          </p:nvPr>
        </p:nvSpPr>
        <p:spPr>
          <a:xfrm>
            <a:off x="4603750" y="1343025"/>
            <a:ext cx="4041775" cy="4525963"/>
          </a:xfrm>
        </p:spPr>
        <p:txBody>
          <a:bodyPr/>
          <a:lstStyle/>
          <a:p>
            <a:pPr eaLnBrk="1" hangingPunct="1">
              <a:lnSpc>
                <a:spcPct val="120000"/>
              </a:lnSpc>
              <a:buSzPct val="75000"/>
              <a:buFont typeface="Wingdings" pitchFamily="2" charset="2"/>
              <a:buChar char="q"/>
            </a:pPr>
            <a:r>
              <a:rPr lang="en-US" sz="2500" dirty="0" smtClean="0">
                <a:latin typeface="Arial" charset="0"/>
              </a:rPr>
              <a:t>Don’t want to be asked for money</a:t>
            </a:r>
          </a:p>
          <a:p>
            <a:pPr eaLnBrk="1" hangingPunct="1">
              <a:lnSpc>
                <a:spcPct val="120000"/>
              </a:lnSpc>
              <a:buSzPct val="75000"/>
              <a:buFont typeface="Wingdings" pitchFamily="2" charset="2"/>
              <a:buChar char="q"/>
            </a:pPr>
            <a:r>
              <a:rPr lang="en-US" sz="2500" dirty="0" smtClean="0">
                <a:latin typeface="Arial" charset="0"/>
              </a:rPr>
              <a:t>Don’t have enough time</a:t>
            </a:r>
          </a:p>
          <a:p>
            <a:pPr eaLnBrk="1" hangingPunct="1">
              <a:lnSpc>
                <a:spcPct val="120000"/>
              </a:lnSpc>
              <a:buSzPct val="75000"/>
              <a:buFont typeface="Wingdings" pitchFamily="2" charset="2"/>
              <a:buChar char="q"/>
            </a:pPr>
            <a:r>
              <a:rPr lang="en-US" sz="2500" dirty="0" smtClean="0">
                <a:latin typeface="Arial" charset="0"/>
              </a:rPr>
              <a:t>Capitol buildings are intimidating</a:t>
            </a:r>
          </a:p>
          <a:p>
            <a:pPr eaLnBrk="1" hangingPunct="1">
              <a:lnSpc>
                <a:spcPct val="120000"/>
              </a:lnSpc>
              <a:buSzPct val="75000"/>
              <a:buFont typeface="Wingdings" pitchFamily="2" charset="2"/>
              <a:buChar char="q"/>
            </a:pPr>
            <a:r>
              <a:rPr lang="en-US" sz="2500" dirty="0" smtClean="0">
                <a:latin typeface="Arial" charset="0"/>
              </a:rPr>
              <a:t>Don’t know how</a:t>
            </a:r>
          </a:p>
          <a:p>
            <a:pPr eaLnBrk="1" hangingPunct="1">
              <a:lnSpc>
                <a:spcPct val="120000"/>
              </a:lnSpc>
              <a:buSzPct val="75000"/>
              <a:buFont typeface="Wingdings" pitchFamily="2" charset="2"/>
              <a:buChar char="q"/>
            </a:pPr>
            <a:r>
              <a:rPr lang="en-US" sz="2500" dirty="0" smtClean="0">
                <a:latin typeface="Arial" charset="0"/>
              </a:rPr>
              <a:t>No one asked me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0" y="155497"/>
            <a:ext cx="9144000" cy="711200"/>
          </a:xfrm>
        </p:spPr>
        <p:txBody>
          <a:bodyPr/>
          <a:lstStyle/>
          <a:p>
            <a:pPr algn="ctr">
              <a:defRPr/>
            </a:pPr>
            <a:r>
              <a:rPr lang="en-US" sz="4000" dirty="0" smtClean="0">
                <a:solidFill>
                  <a:srgbClr val="CC6600"/>
                </a:solidFill>
                <a:effectLst>
                  <a:outerShdw blurRad="38100" dist="38100" dir="2700000" algn="tl">
                    <a:srgbClr val="C0C0C0"/>
                  </a:outerShdw>
                </a:effectLst>
              </a:rPr>
              <a:t>Engaging in Advocacy</a:t>
            </a:r>
          </a:p>
        </p:txBody>
      </p:sp>
      <p:sp>
        <p:nvSpPr>
          <p:cNvPr id="112642" name="Rectangle 3"/>
          <p:cNvSpPr>
            <a:spLocks noGrp="1" noChangeArrowheads="1"/>
          </p:cNvSpPr>
          <p:nvPr>
            <p:ph type="body" sz="half" idx="1"/>
          </p:nvPr>
        </p:nvSpPr>
        <p:spPr>
          <a:xfrm>
            <a:off x="661988" y="1638300"/>
            <a:ext cx="3379787" cy="4292600"/>
          </a:xfrm>
        </p:spPr>
        <p:txBody>
          <a:bodyPr/>
          <a:lstStyle/>
          <a:p>
            <a:pPr>
              <a:lnSpc>
                <a:spcPct val="90000"/>
              </a:lnSpc>
              <a:buSzPct val="75000"/>
              <a:buFont typeface="Wingdings" pitchFamily="2" charset="2"/>
              <a:buChar char="q"/>
            </a:pPr>
            <a:r>
              <a:rPr lang="en-US" sz="2800" smtClean="0">
                <a:latin typeface="Arial" charset="0"/>
              </a:rPr>
              <a:t>Hearings</a:t>
            </a:r>
          </a:p>
          <a:p>
            <a:pPr>
              <a:lnSpc>
                <a:spcPct val="90000"/>
              </a:lnSpc>
              <a:buSzPct val="75000"/>
              <a:buFont typeface="Wingdings" pitchFamily="2" charset="2"/>
              <a:buChar char="q"/>
            </a:pPr>
            <a:r>
              <a:rPr lang="en-US" sz="2800" smtClean="0">
                <a:latin typeface="Arial" charset="0"/>
              </a:rPr>
              <a:t>Briefings</a:t>
            </a:r>
          </a:p>
          <a:p>
            <a:pPr>
              <a:lnSpc>
                <a:spcPct val="90000"/>
              </a:lnSpc>
              <a:buSzPct val="75000"/>
              <a:buFont typeface="Wingdings" pitchFamily="2" charset="2"/>
              <a:buChar char="q"/>
            </a:pPr>
            <a:r>
              <a:rPr lang="en-US" sz="2800" smtClean="0">
                <a:latin typeface="Arial" charset="0"/>
              </a:rPr>
              <a:t>Capitol Hill Visits</a:t>
            </a:r>
          </a:p>
          <a:p>
            <a:pPr>
              <a:lnSpc>
                <a:spcPct val="90000"/>
              </a:lnSpc>
              <a:buSzPct val="75000"/>
              <a:buFont typeface="Wingdings" pitchFamily="2" charset="2"/>
              <a:buChar char="q"/>
            </a:pPr>
            <a:r>
              <a:rPr lang="en-US" sz="2800" smtClean="0">
                <a:latin typeface="Arial" charset="0"/>
              </a:rPr>
              <a:t>Site Visits</a:t>
            </a:r>
          </a:p>
          <a:p>
            <a:pPr>
              <a:lnSpc>
                <a:spcPct val="90000"/>
              </a:lnSpc>
              <a:buSzPct val="75000"/>
              <a:buFont typeface="Wingdings" pitchFamily="2" charset="2"/>
              <a:buChar char="q"/>
            </a:pPr>
            <a:r>
              <a:rPr lang="en-US" sz="2800" smtClean="0">
                <a:latin typeface="Arial" charset="0"/>
              </a:rPr>
              <a:t>Receptions</a:t>
            </a:r>
          </a:p>
          <a:p>
            <a:pPr>
              <a:lnSpc>
                <a:spcPct val="90000"/>
              </a:lnSpc>
              <a:buSzPct val="75000"/>
              <a:buFont typeface="Wingdings" pitchFamily="2" charset="2"/>
              <a:buChar char="q"/>
            </a:pPr>
            <a:r>
              <a:rPr lang="en-US" sz="2800" smtClean="0">
                <a:latin typeface="Arial" charset="0"/>
              </a:rPr>
              <a:t>Town Hall Meetings</a:t>
            </a:r>
          </a:p>
        </p:txBody>
      </p:sp>
      <p:sp>
        <p:nvSpPr>
          <p:cNvPr id="7" name="TextBox 6"/>
          <p:cNvSpPr txBox="1"/>
          <p:nvPr/>
        </p:nvSpPr>
        <p:spPr>
          <a:xfrm>
            <a:off x="4624729" y="4631818"/>
            <a:ext cx="3544711" cy="502042"/>
          </a:xfrm>
          <a:prstGeom prst="rect">
            <a:avLst/>
          </a:prstGeom>
          <a:noFill/>
          <a:effectLst/>
        </p:spPr>
        <p:txBody>
          <a:bodyPr wrap="square" lIns="45720" rIns="45720" rtlCol="0">
            <a:noAutofit/>
          </a:bodyPr>
          <a:lstStyle/>
          <a:p>
            <a:pPr>
              <a:lnSpc>
                <a:spcPct val="85000"/>
              </a:lnSpc>
              <a:spcBef>
                <a:spcPts val="700"/>
              </a:spcBef>
              <a:buClr>
                <a:schemeClr val="accent1"/>
              </a:buClr>
            </a:pPr>
            <a:r>
              <a:rPr lang="en-US" dirty="0" smtClean="0"/>
              <a:t>Pictured: </a:t>
            </a:r>
            <a:r>
              <a:rPr lang="en-US" dirty="0"/>
              <a:t>Rep. Jackie </a:t>
            </a:r>
            <a:r>
              <a:rPr lang="en-US" dirty="0" err="1"/>
              <a:t>Speier</a:t>
            </a:r>
            <a:r>
              <a:rPr lang="en-US" dirty="0"/>
              <a:t>, (D-CA) with </a:t>
            </a:r>
            <a:r>
              <a:rPr lang="en-US" dirty="0" smtClean="0"/>
              <a:t>Gilbert </a:t>
            </a:r>
            <a:r>
              <a:rPr lang="en-US" dirty="0"/>
              <a:t>Newman, PhD, and John </a:t>
            </a:r>
            <a:r>
              <a:rPr lang="en-US" dirty="0" err="1"/>
              <a:t>McQuaid</a:t>
            </a:r>
            <a:r>
              <a:rPr lang="en-US" dirty="0"/>
              <a:t>, PhD</a:t>
            </a:r>
            <a:endParaRPr lang="en-US" dirty="0" smtClean="0"/>
          </a:p>
        </p:txBody>
      </p:sp>
      <p:pic>
        <p:nvPicPr>
          <p:cNvPr id="1026" name="Picture 2" descr="C:\Users\amg\Desktop\ELC2013\Hill Day\NC6_6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133" y="1511683"/>
            <a:ext cx="4386340" cy="2928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0" y="49423"/>
            <a:ext cx="9144000" cy="833610"/>
          </a:xfrm>
        </p:spPr>
        <p:txBody>
          <a:bodyPr/>
          <a:lstStyle/>
          <a:p>
            <a:pPr algn="ctr">
              <a:defRPr/>
            </a:pPr>
            <a:r>
              <a:rPr lang="en-US" sz="4000" dirty="0" smtClean="0">
                <a:solidFill>
                  <a:srgbClr val="CC6600"/>
                </a:solidFill>
                <a:effectLst>
                  <a:outerShdw blurRad="38100" dist="38100" dir="2700000" algn="tl">
                    <a:srgbClr val="C0C0C0"/>
                  </a:outerShdw>
                </a:effectLst>
                <a:latin typeface="Arial" charset="0"/>
              </a:rPr>
              <a:t>Communicating with Legislators</a:t>
            </a:r>
          </a:p>
        </p:txBody>
      </p:sp>
      <p:sp>
        <p:nvSpPr>
          <p:cNvPr id="258050" name="Rectangle 3"/>
          <p:cNvSpPr>
            <a:spLocks noGrp="1" noChangeArrowheads="1"/>
          </p:cNvSpPr>
          <p:nvPr>
            <p:ph idx="1"/>
          </p:nvPr>
        </p:nvSpPr>
        <p:spPr>
          <a:xfrm>
            <a:off x="471488" y="1117600"/>
            <a:ext cx="8194675" cy="4587875"/>
          </a:xfrm>
        </p:spPr>
        <p:txBody>
          <a:bodyPr/>
          <a:lstStyle/>
          <a:p>
            <a:pPr algn="ctr">
              <a:lnSpc>
                <a:spcPct val="90000"/>
              </a:lnSpc>
              <a:buFontTx/>
              <a:buNone/>
            </a:pPr>
            <a:endParaRPr lang="en-US" smtClean="0">
              <a:latin typeface="Tahoma" pitchFamily="34" charset="0"/>
            </a:endParaRPr>
          </a:p>
          <a:p>
            <a:pPr algn="ctr">
              <a:lnSpc>
                <a:spcPct val="90000"/>
              </a:lnSpc>
              <a:buFontTx/>
              <a:buNone/>
            </a:pPr>
            <a:endParaRPr lang="en-US" smtClean="0">
              <a:latin typeface="Tahoma" pitchFamily="34" charset="0"/>
            </a:endParaRPr>
          </a:p>
        </p:txBody>
      </p:sp>
      <p:pic>
        <p:nvPicPr>
          <p:cNvPr id="143364" name="Picture 2" descr="C:\Users\slf\Desktop\Photo Pat Cole &amp; Others.jpg"/>
          <p:cNvPicPr>
            <a:picLocks noChangeAspect="1" noChangeArrowheads="1"/>
          </p:cNvPicPr>
          <p:nvPr/>
        </p:nvPicPr>
        <p:blipFill>
          <a:blip r:embed="rId3" cstate="print"/>
          <a:srcRect/>
          <a:stretch>
            <a:fillRect/>
          </a:stretch>
        </p:blipFill>
        <p:spPr bwMode="auto">
          <a:xfrm>
            <a:off x="1352550" y="1117600"/>
            <a:ext cx="6432550" cy="4281488"/>
          </a:xfrm>
          <a:prstGeom prst="rect">
            <a:avLst/>
          </a:prstGeom>
          <a:noFill/>
          <a:ln w="19050">
            <a:solidFill>
              <a:schemeClr val="tx1"/>
            </a:solidFill>
            <a:miter lim="800000"/>
            <a:headEnd/>
            <a:tailEnd/>
          </a:ln>
          <a:effectLst>
            <a:outerShdw blurRad="50800" dist="38100" dir="8100000" algn="tr" rotWithShape="0">
              <a:prstClr val="black">
                <a:alpha val="40000"/>
              </a:prstClr>
            </a:outerShdw>
          </a:effectLst>
        </p:spPr>
      </p:pic>
      <p:sp>
        <p:nvSpPr>
          <p:cNvPr id="258052" name="Rectangle 1"/>
          <p:cNvSpPr>
            <a:spLocks noChangeArrowheads="1"/>
          </p:cNvSpPr>
          <p:nvPr/>
        </p:nvSpPr>
        <p:spPr bwMode="auto">
          <a:xfrm>
            <a:off x="2339975" y="5526088"/>
            <a:ext cx="4813300" cy="276225"/>
          </a:xfrm>
          <a:prstGeom prst="rect">
            <a:avLst/>
          </a:prstGeom>
          <a:noFill/>
          <a:ln w="9525">
            <a:noFill/>
            <a:miter lim="800000"/>
            <a:headEnd/>
            <a:tailEnd/>
          </a:ln>
        </p:spPr>
        <p:txBody>
          <a:bodyPr>
            <a:spAutoFit/>
          </a:bodyPr>
          <a:lstStyle/>
          <a:p>
            <a:r>
              <a:rPr lang="en-US"/>
              <a:t>APA Members meeting with U.S. Senator Maria Cantwell (D-WA)</a:t>
            </a:r>
          </a:p>
        </p:txBody>
      </p:sp>
    </p:spTree>
    <p:extLst>
      <p:ext uri="{BB962C8B-B14F-4D97-AF65-F5344CB8AC3E}">
        <p14:creationId xmlns:p14="http://schemas.microsoft.com/office/powerpoint/2010/main" val="261464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pPr algn="ctr"/>
            <a:r>
              <a:rPr lang="en-US" sz="3600" b="1" dirty="0" smtClean="0">
                <a:solidFill>
                  <a:srgbClr val="CC6600"/>
                </a:solidFill>
                <a:effectLst>
                  <a:outerShdw blurRad="38100" dist="38100" dir="2700000" algn="tl">
                    <a:srgbClr val="000000">
                      <a:alpha val="43137"/>
                    </a:srgbClr>
                  </a:outerShdw>
                </a:effectLst>
              </a:rPr>
              <a:t>Education Leadership Conference Capitol Hill Visits</a:t>
            </a:r>
            <a:endParaRPr lang="en-US" sz="3600" b="1" dirty="0">
              <a:solidFill>
                <a:srgbClr val="CC6600"/>
              </a:solidFill>
              <a:effectLst>
                <a:outerShdw blurRad="38100" dist="38100" dir="2700000" algn="tl">
                  <a:srgbClr val="000000">
                    <a:alpha val="43137"/>
                  </a:srgbClr>
                </a:outerShdw>
              </a:effectLst>
            </a:endParaRPr>
          </a:p>
        </p:txBody>
      </p:sp>
      <p:pic>
        <p:nvPicPr>
          <p:cNvPr id="1026" name="Picture 2" descr="S:\Advocacy\ELC\2014\2014 pictures\Hill Day Personal Photos\Paszkiwicz - Dav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76" b="13918"/>
          <a:stretch/>
        </p:blipFill>
        <p:spPr bwMode="auto">
          <a:xfrm>
            <a:off x="591295" y="3723233"/>
            <a:ext cx="3898188" cy="2254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S:\Advocacy\ELC\2014\2014 pictures\Hill Day Personal Photos\Ullman - Chu.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41" r="3024" b="5223"/>
          <a:stretch/>
        </p:blipFill>
        <p:spPr bwMode="auto">
          <a:xfrm>
            <a:off x="4995744" y="1094965"/>
            <a:ext cx="3376714" cy="24320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S:\Advocacy\ELC\2014\2014 pictures\Hill Pictures from Photographer\NC6_09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05" b="1505"/>
          <a:stretch/>
        </p:blipFill>
        <p:spPr bwMode="auto">
          <a:xfrm>
            <a:off x="591295" y="1094965"/>
            <a:ext cx="3898188" cy="25239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descr="S:\Advocacy\ELC\2014\2014 pictures\Hill Pictures from Photographer\NC6_09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744" y="3723233"/>
            <a:ext cx="3376714" cy="2254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1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95250"/>
            <a:ext cx="8229600" cy="1143000"/>
          </a:xfrm>
        </p:spPr>
        <p:txBody>
          <a:bodyPr>
            <a:normAutofit/>
          </a:bodyPr>
          <a:lstStyle/>
          <a:p>
            <a:pPr algn="ctr"/>
            <a:r>
              <a:rPr lang="en-US" sz="3600" b="1" dirty="0" smtClean="0">
                <a:solidFill>
                  <a:srgbClr val="CC6600"/>
                </a:solidFill>
                <a:effectLst>
                  <a:outerShdw blurRad="38100" dist="38100" dir="2700000" algn="tl">
                    <a:srgbClr val="000000">
                      <a:alpha val="43137"/>
                    </a:srgbClr>
                  </a:outerShdw>
                </a:effectLst>
              </a:rPr>
              <a:t>Congressional Briefing </a:t>
            </a:r>
            <a:r>
              <a:rPr lang="en-US" sz="3600" dirty="0" smtClean="0">
                <a:solidFill>
                  <a:srgbClr val="CC6600"/>
                </a:solidFill>
                <a:effectLst>
                  <a:outerShdw blurRad="38100" dist="38100" dir="2700000" algn="tl">
                    <a:srgbClr val="000000">
                      <a:alpha val="43137"/>
                    </a:srgbClr>
                  </a:outerShdw>
                </a:effectLst>
              </a:rPr>
              <a:t>on Integrated Health Care Teams</a:t>
            </a:r>
            <a:endParaRPr lang="en-US" sz="3600" b="1" dirty="0">
              <a:solidFill>
                <a:srgbClr val="CC66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4343400"/>
          </a:xfrm>
        </p:spPr>
        <p:txBody>
          <a:bodyPr>
            <a:normAutofit/>
          </a:bodyPr>
          <a:lstStyle/>
          <a:p>
            <a:pPr marL="0" indent="0">
              <a:buNone/>
            </a:pPr>
            <a:endParaRPr lang="en-US" dirty="0" smtClean="0"/>
          </a:p>
          <a:p>
            <a:pPr marL="0" indent="0">
              <a:buNone/>
            </a:pPr>
            <a:endParaRPr lang="en-US" sz="2800"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lvl="0" indent="0" algn="ctr">
              <a:buNone/>
            </a:pPr>
            <a:r>
              <a:rPr lang="en-US" sz="2400" i="1" dirty="0" smtClean="0">
                <a:solidFill>
                  <a:prstClr val="black"/>
                </a:solidFill>
              </a:rPr>
              <a:t>Andrew Heck, </a:t>
            </a:r>
            <a:r>
              <a:rPr lang="en-US" sz="2400" i="1" dirty="0" err="1" smtClean="0">
                <a:solidFill>
                  <a:prstClr val="black"/>
                </a:solidFill>
              </a:rPr>
              <a:t>PsyD</a:t>
            </a:r>
            <a:r>
              <a:rPr lang="en-US" sz="2400" i="1" dirty="0" smtClean="0">
                <a:solidFill>
                  <a:prstClr val="black"/>
                </a:solidFill>
              </a:rPr>
              <a:t>, ABPP</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76006" y="1958180"/>
            <a:ext cx="3759200" cy="28194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2953" y="1958180"/>
            <a:ext cx="3759200" cy="281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357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dvocacy\ELC\2014\2014 pictures\Flickr Pictures\_DSC84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87" y="1419225"/>
            <a:ext cx="6858000" cy="45647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98445"/>
            <a:ext cx="8077200" cy="1200329"/>
          </a:xfrm>
          <a:prstGeom prst="rect">
            <a:avLst/>
          </a:prstGeom>
          <a:noFill/>
        </p:spPr>
        <p:txBody>
          <a:bodyPr wrap="square" rtlCol="0">
            <a:spAutoFit/>
          </a:bodyPr>
          <a:lstStyle/>
          <a:p>
            <a:pPr algn="ctr" fontAlgn="auto">
              <a:spcBef>
                <a:spcPts val="0"/>
              </a:spcBef>
              <a:spcAft>
                <a:spcPts val="0"/>
              </a:spcAft>
            </a:pPr>
            <a:r>
              <a:rPr lang="en-US" sz="3600" b="1" dirty="0" smtClean="0">
                <a:solidFill>
                  <a:srgbClr val="CC6600"/>
                </a:solidFill>
                <a:effectLst>
                  <a:outerShdw blurRad="38100" dist="38100" dir="2700000" algn="tl">
                    <a:srgbClr val="000000">
                      <a:alpha val="43137"/>
                    </a:srgbClr>
                  </a:outerShdw>
                </a:effectLst>
                <a:latin typeface="+mj-lt"/>
              </a:rPr>
              <a:t>FEDAC  Grassroots Leaders at </a:t>
            </a:r>
            <a:br>
              <a:rPr lang="en-US" sz="3600" b="1" dirty="0" smtClean="0">
                <a:solidFill>
                  <a:srgbClr val="CC6600"/>
                </a:solidFill>
                <a:effectLst>
                  <a:outerShdw blurRad="38100" dist="38100" dir="2700000" algn="tl">
                    <a:srgbClr val="000000">
                      <a:alpha val="43137"/>
                    </a:srgbClr>
                  </a:outerShdw>
                </a:effectLst>
                <a:latin typeface="+mj-lt"/>
              </a:rPr>
            </a:br>
            <a:r>
              <a:rPr lang="en-US" sz="3600" b="1" dirty="0" smtClean="0">
                <a:solidFill>
                  <a:srgbClr val="CC6600"/>
                </a:solidFill>
                <a:effectLst>
                  <a:outerShdw blurRad="38100" dist="38100" dir="2700000" algn="tl">
                    <a:srgbClr val="000000">
                      <a:alpha val="43137"/>
                    </a:srgbClr>
                  </a:outerShdw>
                </a:effectLst>
                <a:latin typeface="+mj-lt"/>
              </a:rPr>
              <a:t>2014 ELC</a:t>
            </a:r>
            <a:endParaRPr lang="en-US" sz="3600" b="1" dirty="0">
              <a:solidFill>
                <a:srgbClr val="CC66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5880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body" sz="quarter" idx="4294967295"/>
          </p:nvPr>
        </p:nvSpPr>
        <p:spPr>
          <a:xfrm>
            <a:off x="88900" y="1509713"/>
            <a:ext cx="9055100" cy="3665537"/>
          </a:xfrm>
        </p:spPr>
        <p:txBody>
          <a:bodyPr/>
          <a:lstStyle/>
          <a:p>
            <a:pPr marL="0" indent="0" eaLnBrk="1" hangingPunct="1">
              <a:spcBef>
                <a:spcPct val="0"/>
              </a:spcBef>
              <a:buNone/>
            </a:pPr>
            <a:r>
              <a:rPr lang="en-US" sz="3000" b="1" dirty="0" smtClean="0">
                <a:solidFill>
                  <a:srgbClr val="176571"/>
                </a:solidFill>
                <a:latin typeface="Arial" charset="0"/>
              </a:rPr>
              <a:t>5. </a:t>
            </a:r>
            <a:r>
              <a:rPr lang="en-US" sz="3000" dirty="0">
                <a:latin typeface="Arial" charset="0"/>
              </a:rPr>
              <a:t>Increases federal funding for psychology</a:t>
            </a:r>
          </a:p>
          <a:p>
            <a:pPr marL="0" indent="0" eaLnBrk="1" hangingPunct="1">
              <a:spcBef>
                <a:spcPct val="0"/>
              </a:spcBef>
              <a:buFont typeface="Wingdings" pitchFamily="2" charset="2"/>
              <a:buNone/>
            </a:pPr>
            <a:endParaRPr lang="en-US" sz="2000" dirty="0" smtClean="0">
              <a:latin typeface="Arial" charset="0"/>
            </a:endParaRPr>
          </a:p>
          <a:p>
            <a:pPr marL="0" indent="0" eaLnBrk="1" hangingPunct="1">
              <a:spcBef>
                <a:spcPct val="0"/>
              </a:spcBef>
              <a:buFont typeface="Wingdings" pitchFamily="2" charset="2"/>
              <a:buNone/>
            </a:pPr>
            <a:r>
              <a:rPr lang="en-US" sz="3000" b="1" dirty="0" smtClean="0">
                <a:solidFill>
                  <a:srgbClr val="176571"/>
                </a:solidFill>
                <a:latin typeface="Arial" charset="0"/>
              </a:rPr>
              <a:t>4. </a:t>
            </a:r>
            <a:r>
              <a:rPr lang="en-US" sz="3000" dirty="0" smtClean="0">
                <a:latin typeface="Arial" charset="0"/>
              </a:rPr>
              <a:t>Raises awareness of psychology’s contributions</a:t>
            </a:r>
          </a:p>
          <a:p>
            <a:pPr marL="0" indent="0" eaLnBrk="1" hangingPunct="1">
              <a:spcBef>
                <a:spcPct val="0"/>
              </a:spcBef>
              <a:buFont typeface="Wingdings" pitchFamily="2" charset="2"/>
              <a:buNone/>
            </a:pPr>
            <a:endParaRPr lang="en-US" sz="2000" dirty="0" smtClean="0">
              <a:latin typeface="Arial" charset="0"/>
            </a:endParaRPr>
          </a:p>
          <a:p>
            <a:pPr marL="0" indent="0" eaLnBrk="1" hangingPunct="1">
              <a:spcBef>
                <a:spcPct val="0"/>
              </a:spcBef>
              <a:buFont typeface="Wingdings" pitchFamily="2" charset="2"/>
              <a:buNone/>
            </a:pPr>
            <a:r>
              <a:rPr lang="en-US" sz="3000" b="1" dirty="0" smtClean="0">
                <a:solidFill>
                  <a:srgbClr val="176571"/>
                </a:solidFill>
                <a:latin typeface="Arial" charset="0"/>
              </a:rPr>
              <a:t>3. </a:t>
            </a:r>
            <a:r>
              <a:rPr lang="en-US" sz="3000" dirty="0" smtClean="0">
                <a:latin typeface="Arial" charset="0"/>
              </a:rPr>
              <a:t>Advances </a:t>
            </a:r>
            <a:r>
              <a:rPr lang="en-US" sz="3000" dirty="0" smtClean="0">
                <a:latin typeface="Arial" charset="0"/>
                <a:sym typeface="Symbol" pitchFamily="18" charset="2"/>
              </a:rPr>
              <a:t>psychology </a:t>
            </a:r>
            <a:r>
              <a:rPr lang="en-US" sz="3000" dirty="0" smtClean="0">
                <a:latin typeface="Arial" charset="0"/>
              </a:rPr>
              <a:t>as a health profession</a:t>
            </a:r>
          </a:p>
          <a:p>
            <a:pPr marL="0" indent="0" eaLnBrk="1" hangingPunct="1">
              <a:spcBef>
                <a:spcPct val="0"/>
              </a:spcBef>
              <a:buFont typeface="Wingdings" pitchFamily="2" charset="2"/>
              <a:buNone/>
            </a:pPr>
            <a:endParaRPr lang="en-US" sz="2000" dirty="0" smtClean="0">
              <a:latin typeface="Arial" charset="0"/>
            </a:endParaRPr>
          </a:p>
          <a:p>
            <a:pPr marL="0" indent="0" eaLnBrk="1" hangingPunct="1">
              <a:spcBef>
                <a:spcPct val="0"/>
              </a:spcBef>
              <a:buFont typeface="Wingdings" pitchFamily="2" charset="2"/>
              <a:buNone/>
            </a:pPr>
            <a:r>
              <a:rPr lang="en-US" sz="3000" b="1" dirty="0" smtClean="0">
                <a:solidFill>
                  <a:srgbClr val="176571"/>
                </a:solidFill>
                <a:latin typeface="Arial" charset="0"/>
              </a:rPr>
              <a:t>2. </a:t>
            </a:r>
            <a:r>
              <a:rPr lang="en-US" sz="3000" dirty="0" smtClean="0">
                <a:latin typeface="Arial" charset="0"/>
              </a:rPr>
              <a:t>Enhances psychology </a:t>
            </a:r>
            <a:r>
              <a:rPr lang="en-US" sz="3000" dirty="0" smtClean="0">
                <a:latin typeface="Arial" charset="0"/>
                <a:sym typeface="Symbol" pitchFamily="18" charset="2"/>
              </a:rPr>
              <a:t>as a STEM </a:t>
            </a:r>
            <a:r>
              <a:rPr lang="en-US" sz="3000" dirty="0" smtClean="0">
                <a:latin typeface="Arial" charset="0"/>
              </a:rPr>
              <a:t>science</a:t>
            </a:r>
          </a:p>
          <a:p>
            <a:pPr marL="0" indent="0" eaLnBrk="1" hangingPunct="1">
              <a:spcBef>
                <a:spcPct val="0"/>
              </a:spcBef>
              <a:buFont typeface="Wingdings" pitchFamily="2" charset="2"/>
              <a:buNone/>
            </a:pPr>
            <a:endParaRPr lang="en-US" sz="2000" dirty="0" smtClean="0">
              <a:latin typeface="Arial" charset="0"/>
            </a:endParaRPr>
          </a:p>
          <a:p>
            <a:pPr marL="0" indent="0" eaLnBrk="1" hangingPunct="1">
              <a:spcBef>
                <a:spcPct val="0"/>
              </a:spcBef>
              <a:buNone/>
            </a:pPr>
            <a:r>
              <a:rPr lang="en-US" sz="3000" b="1" dirty="0" smtClean="0">
                <a:solidFill>
                  <a:srgbClr val="176571"/>
                </a:solidFill>
                <a:latin typeface="Arial" charset="0"/>
              </a:rPr>
              <a:t>1. </a:t>
            </a:r>
            <a:r>
              <a:rPr lang="en-US" sz="3000" dirty="0" smtClean="0">
                <a:latin typeface="Arial" charset="0"/>
              </a:rPr>
              <a:t>Protects the future of </a:t>
            </a:r>
            <a:r>
              <a:rPr lang="en-US" sz="3000" dirty="0">
                <a:latin typeface="Arial" charset="0"/>
              </a:rPr>
              <a:t>p</a:t>
            </a:r>
            <a:r>
              <a:rPr lang="en-US" sz="3000" dirty="0" smtClean="0">
                <a:latin typeface="Arial" charset="0"/>
              </a:rPr>
              <a:t>sychology</a:t>
            </a:r>
            <a:endParaRPr lang="en-US" sz="3000" dirty="0">
              <a:latin typeface="Arial" charset="0"/>
            </a:endParaRPr>
          </a:p>
        </p:txBody>
      </p:sp>
      <p:sp>
        <p:nvSpPr>
          <p:cNvPr id="25604" name="Rectangle 2"/>
          <p:cNvSpPr>
            <a:spLocks noGrp="1" noChangeArrowheads="1"/>
          </p:cNvSpPr>
          <p:nvPr>
            <p:ph type="title" idx="4294967295"/>
          </p:nvPr>
        </p:nvSpPr>
        <p:spPr>
          <a:xfrm>
            <a:off x="0" y="58738"/>
            <a:ext cx="9144000" cy="1008062"/>
          </a:xfrm>
        </p:spPr>
        <p:txBody>
          <a:bodyPr/>
          <a:lstStyle/>
          <a:p>
            <a:pPr algn="ctr" eaLnBrk="1" hangingPunct="1">
              <a:defRPr/>
            </a:pPr>
            <a:r>
              <a:rPr lang="en-US" sz="4000" dirty="0" smtClean="0">
                <a:solidFill>
                  <a:srgbClr val="CC6600"/>
                </a:solidFill>
                <a:effectLst>
                  <a:outerShdw blurRad="38100" dist="38100" dir="2700000" algn="tl">
                    <a:srgbClr val="000000">
                      <a:alpha val="43137"/>
                    </a:srgbClr>
                  </a:outerShdw>
                </a:effectLst>
              </a:rPr>
              <a:t>Top 5 Reasons Psychologists Should Advocate</a:t>
            </a:r>
          </a:p>
        </p:txBody>
      </p:sp>
    </p:spTree>
    <p:extLst>
      <p:ext uri="{BB962C8B-B14F-4D97-AF65-F5344CB8AC3E}">
        <p14:creationId xmlns:p14="http://schemas.microsoft.com/office/powerpoint/2010/main" val="396416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096" t="18109" r="11864" b="20995"/>
          <a:stretch/>
        </p:blipFill>
        <p:spPr>
          <a:xfrm>
            <a:off x="239724" y="1207956"/>
            <a:ext cx="8382000" cy="4990063"/>
          </a:xfrm>
          <a:prstGeom prst="rect">
            <a:avLst/>
          </a:prstGeom>
        </p:spPr>
      </p:pic>
      <p:sp>
        <p:nvSpPr>
          <p:cNvPr id="2" name="TextBox 1"/>
          <p:cNvSpPr txBox="1"/>
          <p:nvPr/>
        </p:nvSpPr>
        <p:spPr>
          <a:xfrm>
            <a:off x="4112419" y="431800"/>
            <a:ext cx="914400" cy="914400"/>
          </a:xfrm>
          <a:prstGeom prst="rect">
            <a:avLst/>
          </a:prstGeom>
          <a:noFill/>
          <a:effectLst/>
        </p:spPr>
        <p:txBody>
          <a:bodyPr wrap="none" lIns="45720" rIns="45720" rtlCol="0">
            <a:noAutofit/>
          </a:bodyPr>
          <a:lstStyle/>
          <a:p>
            <a:pPr algn="ctr">
              <a:lnSpc>
                <a:spcPct val="85000"/>
              </a:lnSpc>
              <a:spcBef>
                <a:spcPts val="700"/>
              </a:spcBef>
              <a:buClr>
                <a:schemeClr val="accent1"/>
              </a:buClr>
            </a:pPr>
            <a:r>
              <a:rPr lang="en-US" sz="3600" b="1" dirty="0" smtClean="0">
                <a:solidFill>
                  <a:srgbClr val="CC6600"/>
                </a:solidFill>
                <a:effectLst>
                  <a:outerShdw blurRad="38100" dist="38100" dir="2700000" algn="tl">
                    <a:srgbClr val="000000">
                      <a:alpha val="43137"/>
                    </a:srgbClr>
                  </a:outerShdw>
                </a:effectLst>
              </a:rPr>
              <a:t>Education Advocacy Grassroots Network</a:t>
            </a:r>
          </a:p>
        </p:txBody>
      </p:sp>
    </p:spTree>
    <p:extLst>
      <p:ext uri="{BB962C8B-B14F-4D97-AF65-F5344CB8AC3E}">
        <p14:creationId xmlns:p14="http://schemas.microsoft.com/office/powerpoint/2010/main" val="407067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0" y="1658938"/>
            <a:ext cx="9144000" cy="2286000"/>
          </a:xfrm>
        </p:spPr>
        <p:txBody>
          <a:bodyPr anchor="ctr"/>
          <a:lstStyle/>
          <a:p>
            <a:pPr algn="ctr" eaLnBrk="1" hangingPunct="1">
              <a:defRPr/>
            </a:pPr>
            <a:r>
              <a:rPr lang="en-US" sz="4400" dirty="0">
                <a:solidFill>
                  <a:srgbClr val="CC6600"/>
                </a:solidFill>
                <a:effectLst>
                  <a:outerShdw blurRad="38100" dist="38100" dir="2700000" algn="tl">
                    <a:srgbClr val="C0C0C0"/>
                  </a:outerShdw>
                </a:effectLst>
              </a:rPr>
              <a:t>State and Local </a:t>
            </a:r>
            <a:r>
              <a:rPr lang="en-US" sz="4400" dirty="0" smtClean="0">
                <a:solidFill>
                  <a:srgbClr val="CC6600"/>
                </a:solidFill>
                <a:effectLst>
                  <a:outerShdw blurRad="38100" dist="38100" dir="2700000" algn="tl">
                    <a:srgbClr val="C0C0C0"/>
                  </a:outerShdw>
                </a:effectLst>
              </a:rPr>
              <a:t>Advocacy</a:t>
            </a:r>
          </a:p>
        </p:txBody>
      </p:sp>
    </p:spTree>
    <p:extLst>
      <p:ext uri="{BB962C8B-B14F-4D97-AF65-F5344CB8AC3E}">
        <p14:creationId xmlns:p14="http://schemas.microsoft.com/office/powerpoint/2010/main" val="299506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a:xfrm>
            <a:off x="0" y="-156118"/>
            <a:ext cx="9144000" cy="914827"/>
          </a:xfrm>
        </p:spPr>
        <p:txBody>
          <a:bodyPr/>
          <a:lstStyle/>
          <a:p>
            <a:pPr algn="ctr">
              <a:buFontTx/>
              <a:buNone/>
              <a:defRPr/>
            </a:pPr>
            <a:r>
              <a:rPr lang="en-US" sz="3600" b="1" dirty="0" smtClean="0">
                <a:solidFill>
                  <a:srgbClr val="CC6600"/>
                </a:solidFill>
                <a:effectLst>
                  <a:outerShdw blurRad="38100" dist="38100" dir="2700000" algn="tl">
                    <a:srgbClr val="C0C0C0"/>
                  </a:outerShdw>
                </a:effectLst>
              </a:rPr>
              <a:t>Influencing State and Local Policymakers</a:t>
            </a:r>
          </a:p>
        </p:txBody>
      </p:sp>
      <p:sp>
        <p:nvSpPr>
          <p:cNvPr id="386050" name="Text Box 3"/>
          <p:cNvSpPr txBox="1">
            <a:spLocks noChangeArrowheads="1"/>
          </p:cNvSpPr>
          <p:nvPr/>
        </p:nvSpPr>
        <p:spPr bwMode="auto">
          <a:xfrm>
            <a:off x="566853" y="914827"/>
            <a:ext cx="8255000" cy="4986337"/>
          </a:xfrm>
          <a:prstGeom prst="rect">
            <a:avLst/>
          </a:prstGeom>
          <a:noFill/>
          <a:ln w="9525">
            <a:noFill/>
            <a:miter lim="800000"/>
            <a:headEnd/>
            <a:tailEnd/>
          </a:ln>
        </p:spPr>
        <p:txBody>
          <a:bodyPr>
            <a:spAutoFit/>
          </a:bodyPr>
          <a:lstStyle/>
          <a:p>
            <a:pPr>
              <a:buClr>
                <a:srgbClr val="009999"/>
              </a:buClr>
              <a:buSzPct val="85000"/>
              <a:defRPr/>
            </a:pPr>
            <a:endParaRPr lang="en-US" sz="2800" dirty="0">
              <a:ea typeface="MS PGothic"/>
              <a:cs typeface="MS PGothic"/>
            </a:endParaRPr>
          </a:p>
          <a:p>
            <a:pPr marL="457200" indent="-457200">
              <a:buClr>
                <a:schemeClr val="accent1"/>
              </a:buClr>
              <a:buSzPct val="75000"/>
              <a:buFont typeface="Wingdings" pitchFamily="2" charset="2"/>
              <a:buChar char="q"/>
              <a:defRPr/>
            </a:pPr>
            <a:r>
              <a:rPr lang="en-US" sz="3000" dirty="0">
                <a:latin typeface="Arial" pitchFamily="34" charset="0"/>
                <a:ea typeface="MS PGothic"/>
                <a:cs typeface="Arial" pitchFamily="34" charset="0"/>
              </a:rPr>
              <a:t>Gather specific information on the issue</a:t>
            </a:r>
          </a:p>
          <a:p>
            <a:pPr>
              <a:buClr>
                <a:schemeClr val="accent1"/>
              </a:buClr>
              <a:buSzPct val="75000"/>
              <a:defRPr/>
            </a:pPr>
            <a:endParaRPr lang="en-US" sz="2000" dirty="0">
              <a:latin typeface="Arial" pitchFamily="34" charset="0"/>
              <a:ea typeface="MS PGothic"/>
              <a:cs typeface="Arial" pitchFamily="34" charset="0"/>
            </a:endParaRPr>
          </a:p>
          <a:p>
            <a:pPr marL="457200" indent="-457200">
              <a:buClr>
                <a:schemeClr val="accent1"/>
              </a:buClr>
              <a:buSzPct val="75000"/>
              <a:buFont typeface="Wingdings" pitchFamily="2" charset="2"/>
              <a:buChar char="q"/>
              <a:defRPr/>
            </a:pPr>
            <a:r>
              <a:rPr lang="en-US" sz="3000" dirty="0">
                <a:latin typeface="Arial" pitchFamily="34" charset="0"/>
                <a:ea typeface="MS PGothic"/>
                <a:cs typeface="Arial" pitchFamily="34" charset="0"/>
              </a:rPr>
              <a:t>Develop your recommendation or “Ask”</a:t>
            </a:r>
          </a:p>
          <a:p>
            <a:pPr>
              <a:buClr>
                <a:schemeClr val="accent1"/>
              </a:buClr>
              <a:buSzPct val="75000"/>
              <a:defRPr/>
            </a:pPr>
            <a:endParaRPr lang="en-US" sz="2000" dirty="0">
              <a:latin typeface="Arial" pitchFamily="34" charset="0"/>
              <a:ea typeface="MS PGothic"/>
              <a:cs typeface="Arial" pitchFamily="34" charset="0"/>
            </a:endParaRPr>
          </a:p>
          <a:p>
            <a:pPr marL="457200" indent="-457200">
              <a:buClr>
                <a:schemeClr val="accent1"/>
              </a:buClr>
              <a:buSzPct val="75000"/>
              <a:buFont typeface="Wingdings" pitchFamily="2" charset="2"/>
              <a:buChar char="q"/>
              <a:defRPr/>
            </a:pPr>
            <a:r>
              <a:rPr lang="en-US" sz="3000" dirty="0">
                <a:latin typeface="Arial" pitchFamily="34" charset="0"/>
                <a:ea typeface="MS PGothic"/>
                <a:cs typeface="Arial" pitchFamily="34" charset="0"/>
              </a:rPr>
              <a:t>Provide compelling data and anecdotes</a:t>
            </a:r>
          </a:p>
          <a:p>
            <a:pPr marL="457200" indent="-457200">
              <a:buClr>
                <a:schemeClr val="accent1"/>
              </a:buClr>
              <a:buSzPct val="75000"/>
              <a:buFont typeface="Wingdings" pitchFamily="2" charset="2"/>
              <a:buChar char="q"/>
              <a:defRPr/>
            </a:pPr>
            <a:endParaRPr lang="en-US" sz="3000" dirty="0">
              <a:latin typeface="Arial" pitchFamily="34" charset="0"/>
              <a:ea typeface="MS PGothic"/>
              <a:cs typeface="Arial" pitchFamily="34" charset="0"/>
            </a:endParaRPr>
          </a:p>
          <a:p>
            <a:pPr marL="457200" indent="-457200">
              <a:buClr>
                <a:schemeClr val="accent1"/>
              </a:buClr>
              <a:buSzPct val="75000"/>
              <a:buFont typeface="Wingdings" pitchFamily="2" charset="2"/>
              <a:buChar char="q"/>
              <a:defRPr/>
            </a:pPr>
            <a:r>
              <a:rPr lang="en-US" sz="3000" dirty="0">
                <a:latin typeface="Arial" pitchFamily="34" charset="0"/>
                <a:ea typeface="MS PGothic"/>
                <a:cs typeface="Arial" pitchFamily="34" charset="0"/>
              </a:rPr>
              <a:t>Make policymakers aware of the issue/need</a:t>
            </a:r>
            <a:endParaRPr lang="en-US" sz="2000" dirty="0">
              <a:latin typeface="Arial" pitchFamily="34" charset="0"/>
              <a:ea typeface="MS PGothic"/>
              <a:cs typeface="Arial" pitchFamily="34" charset="0"/>
            </a:endParaRPr>
          </a:p>
          <a:p>
            <a:pPr>
              <a:buClr>
                <a:schemeClr val="accent1"/>
              </a:buClr>
              <a:buSzPct val="75000"/>
              <a:defRPr/>
            </a:pPr>
            <a:endParaRPr lang="en-US" sz="2000" dirty="0">
              <a:latin typeface="Arial" pitchFamily="34" charset="0"/>
              <a:ea typeface="MS PGothic"/>
              <a:cs typeface="Arial" pitchFamily="34" charset="0"/>
            </a:endParaRPr>
          </a:p>
          <a:p>
            <a:pPr marL="457200" indent="-457200">
              <a:buClr>
                <a:schemeClr val="accent1"/>
              </a:buClr>
              <a:buSzPct val="75000"/>
              <a:buFont typeface="Wingdings" pitchFamily="2" charset="2"/>
              <a:buChar char="q"/>
              <a:defRPr/>
            </a:pPr>
            <a:r>
              <a:rPr lang="en-US" sz="3000" dirty="0">
                <a:latin typeface="Arial" pitchFamily="34" charset="0"/>
                <a:ea typeface="MS PGothic"/>
                <a:cs typeface="Arial" pitchFamily="34" charset="0"/>
              </a:rPr>
              <a:t>Identify possible supporters</a:t>
            </a:r>
          </a:p>
          <a:p>
            <a:pPr>
              <a:buClr>
                <a:schemeClr val="accent1"/>
              </a:buClr>
              <a:buSzPct val="75000"/>
              <a:defRPr/>
            </a:pPr>
            <a:endParaRPr lang="en-US" sz="2000" dirty="0">
              <a:latin typeface="Arial" pitchFamily="34" charset="0"/>
              <a:ea typeface="MS PGothic"/>
              <a:cs typeface="Arial" pitchFamily="34" charset="0"/>
            </a:endParaRPr>
          </a:p>
          <a:p>
            <a:pPr marL="457200" indent="-457200">
              <a:buClr>
                <a:schemeClr val="accent1"/>
              </a:buClr>
              <a:buSzPct val="75000"/>
              <a:buFont typeface="Wingdings" pitchFamily="2" charset="2"/>
              <a:buChar char="q"/>
              <a:defRPr/>
            </a:pPr>
            <a:r>
              <a:rPr lang="en-US" sz="3000" dirty="0">
                <a:latin typeface="Arial" pitchFamily="34" charset="0"/>
                <a:ea typeface="MS PGothic"/>
                <a:cs typeface="Arial" pitchFamily="34" charset="0"/>
              </a:rPr>
              <a:t>Prepare for the opposition</a:t>
            </a:r>
          </a:p>
        </p:txBody>
      </p:sp>
    </p:spTree>
    <p:extLst>
      <p:ext uri="{BB962C8B-B14F-4D97-AF65-F5344CB8AC3E}">
        <p14:creationId xmlns:p14="http://schemas.microsoft.com/office/powerpoint/2010/main" val="5639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495300" y="1066800"/>
            <a:ext cx="8382000" cy="4114800"/>
          </a:xfrm>
        </p:spPr>
        <p:txBody>
          <a:bodyPr/>
          <a:lstStyle/>
          <a:p>
            <a:pPr algn="ctr">
              <a:buFontTx/>
              <a:buNone/>
              <a:defRPr/>
            </a:pPr>
            <a:endParaRPr lang="en-US" sz="1400" b="1" dirty="0" smtClean="0">
              <a:solidFill>
                <a:srgbClr val="004A8F"/>
              </a:solidFill>
              <a:effectLst>
                <a:outerShdw blurRad="38100" dist="38100" dir="2700000" algn="tl">
                  <a:srgbClr val="C0C0C0"/>
                </a:outerShdw>
              </a:effectLst>
              <a:latin typeface="Arial" charset="0"/>
            </a:endParaRPr>
          </a:p>
          <a:p>
            <a:pPr>
              <a:buSzPct val="75000"/>
              <a:buFont typeface="Wingdings" pitchFamily="2" charset="2"/>
              <a:buChar char="q"/>
              <a:defRPr/>
            </a:pPr>
            <a:r>
              <a:rPr lang="en-US" sz="3200" dirty="0" smtClean="0">
                <a:latin typeface="Arial" charset="0"/>
              </a:rPr>
              <a:t>Contacting local professional associations</a:t>
            </a:r>
          </a:p>
          <a:p>
            <a:pPr>
              <a:buSzPct val="75000"/>
              <a:buFont typeface="Wingdings" pitchFamily="2" charset="2"/>
              <a:buChar char="q"/>
              <a:defRPr/>
            </a:pPr>
            <a:r>
              <a:rPr lang="en-US" sz="3200" dirty="0" smtClean="0">
                <a:latin typeface="Arial" charset="0"/>
              </a:rPr>
              <a:t>Advocating for institution involvement</a:t>
            </a:r>
          </a:p>
          <a:p>
            <a:pPr>
              <a:buSzPct val="75000"/>
              <a:buFont typeface="Wingdings" pitchFamily="2" charset="2"/>
              <a:buChar char="q"/>
              <a:defRPr/>
            </a:pPr>
            <a:r>
              <a:rPr lang="en-US" sz="3200" dirty="0" smtClean="0">
                <a:latin typeface="Arial" charset="0"/>
              </a:rPr>
              <a:t>Gaining support from third parties</a:t>
            </a:r>
          </a:p>
          <a:p>
            <a:pPr lvl="4">
              <a:buSzPct val="75000"/>
              <a:buFont typeface="Wingdings" pitchFamily="2" charset="2"/>
              <a:buNone/>
              <a:defRPr/>
            </a:pPr>
            <a:r>
              <a:rPr lang="en-US" sz="2800" dirty="0" smtClean="0">
                <a:latin typeface="Arial" charset="0"/>
              </a:rPr>
              <a:t>-Community groups</a:t>
            </a:r>
          </a:p>
          <a:p>
            <a:pPr lvl="4">
              <a:buSzPct val="75000"/>
              <a:buFont typeface="Wingdings" pitchFamily="2" charset="2"/>
              <a:buNone/>
              <a:defRPr/>
            </a:pPr>
            <a:r>
              <a:rPr lang="en-US" sz="2800" dirty="0" smtClean="0">
                <a:latin typeface="Arial" charset="0"/>
              </a:rPr>
              <a:t>-Religious groups</a:t>
            </a:r>
          </a:p>
          <a:p>
            <a:pPr lvl="4">
              <a:buSzPct val="75000"/>
              <a:buFont typeface="Wingdings" pitchFamily="2" charset="2"/>
              <a:buNone/>
              <a:defRPr/>
            </a:pPr>
            <a:r>
              <a:rPr lang="en-US" sz="2800" dirty="0" smtClean="0">
                <a:latin typeface="Arial" charset="0"/>
              </a:rPr>
              <a:t>-Local organizations</a:t>
            </a:r>
          </a:p>
        </p:txBody>
      </p:sp>
      <p:sp>
        <p:nvSpPr>
          <p:cNvPr id="2" name="Rectangle 1"/>
          <p:cNvSpPr/>
          <p:nvPr/>
        </p:nvSpPr>
        <p:spPr>
          <a:xfrm>
            <a:off x="0" y="152439"/>
            <a:ext cx="9144000" cy="708025"/>
          </a:xfrm>
          <a:prstGeom prst="rect">
            <a:avLst/>
          </a:prstGeom>
        </p:spPr>
        <p:txBody>
          <a:bodyPr wrap="square">
            <a:spAutoFit/>
          </a:bodyPr>
          <a:lstStyle/>
          <a:p>
            <a:pPr algn="ctr">
              <a:defRPr/>
            </a:pPr>
            <a:r>
              <a:rPr lang="en-US" sz="4000" b="1" dirty="0">
                <a:solidFill>
                  <a:srgbClr val="CC6600"/>
                </a:solidFill>
                <a:effectLst>
                  <a:outerShdw blurRad="38100" dist="38100" dir="2700000" algn="tl">
                    <a:srgbClr val="C0C0C0"/>
                  </a:outerShdw>
                </a:effectLst>
                <a:latin typeface="Arial" pitchFamily="34" charset="0"/>
                <a:cs typeface="Arial" pitchFamily="34" charset="0"/>
              </a:rPr>
              <a:t>Local Advocacy Includes:</a:t>
            </a:r>
          </a:p>
        </p:txBody>
      </p:sp>
    </p:spTree>
    <p:extLst>
      <p:ext uri="{BB962C8B-B14F-4D97-AF65-F5344CB8AC3E}">
        <p14:creationId xmlns:p14="http://schemas.microsoft.com/office/powerpoint/2010/main" val="91295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Number Placeholder 5"/>
          <p:cNvSpPr>
            <a:spLocks noGrp="1"/>
          </p:cNvSpPr>
          <p:nvPr>
            <p:ph type="sldNum" sz="quarter" idx="4294967295"/>
          </p:nvPr>
        </p:nvSpPr>
        <p:spPr bwMode="auto">
          <a:xfrm>
            <a:off x="7010400" y="6245225"/>
            <a:ext cx="2133600" cy="476250"/>
          </a:xfrm>
          <a:prstGeom prst="rect">
            <a:avLst/>
          </a:prstGeom>
          <a:noFill/>
          <a:ln>
            <a:miter lim="800000"/>
            <a:headEnd/>
            <a:tailEnd/>
          </a:ln>
        </p:spPr>
        <p:txBody>
          <a:bodyPr/>
          <a:lstStyle/>
          <a:p>
            <a:pPr algn="r"/>
            <a:fld id="{B1C3D0B7-3044-4F5D-BBA8-A9599F723609}" type="slidenum">
              <a:rPr lang="en-US" sz="1400"/>
              <a:pPr algn="r"/>
              <a:t>44</a:t>
            </a:fld>
            <a:endParaRPr lang="en-US" sz="1400"/>
          </a:p>
        </p:txBody>
      </p:sp>
      <p:sp>
        <p:nvSpPr>
          <p:cNvPr id="11268" name="Rectangle 2"/>
          <p:cNvSpPr>
            <a:spLocks noGrp="1" noChangeArrowheads="1"/>
          </p:cNvSpPr>
          <p:nvPr>
            <p:ph type="title" idx="4294967295"/>
          </p:nvPr>
        </p:nvSpPr>
        <p:spPr>
          <a:xfrm>
            <a:off x="0" y="463550"/>
            <a:ext cx="9144000" cy="685800"/>
          </a:xfrm>
        </p:spPr>
        <p:txBody>
          <a:bodyPr anchor="ctr"/>
          <a:lstStyle/>
          <a:p>
            <a:pPr algn="ctr">
              <a:defRPr/>
            </a:pPr>
            <a:r>
              <a:rPr lang="en-US" sz="4000" dirty="0">
                <a:solidFill>
                  <a:srgbClr val="CC6600"/>
                </a:solidFill>
                <a:effectLst>
                  <a:outerShdw blurRad="38100" dist="38100" dir="2700000" algn="tl">
                    <a:srgbClr val="C0C0C0"/>
                  </a:outerShdw>
                </a:effectLst>
              </a:rPr>
              <a:t>Getting More Involved</a:t>
            </a:r>
            <a:r>
              <a:rPr lang="en-US" sz="3600" dirty="0">
                <a:solidFill>
                  <a:srgbClr val="CC6600"/>
                </a:solidFill>
                <a:effectLst>
                  <a:outerShdw blurRad="38100" dist="38100" dir="2700000" algn="tl">
                    <a:srgbClr val="C0C0C0"/>
                  </a:outerShdw>
                </a:effectLst>
              </a:rPr>
              <a:t/>
            </a:r>
            <a:br>
              <a:rPr lang="en-US" sz="3600" dirty="0">
                <a:solidFill>
                  <a:srgbClr val="CC6600"/>
                </a:solidFill>
                <a:effectLst>
                  <a:outerShdw blurRad="38100" dist="38100" dir="2700000" algn="tl">
                    <a:srgbClr val="C0C0C0"/>
                  </a:outerShdw>
                </a:effectLst>
              </a:rPr>
            </a:br>
            <a:endParaRPr lang="en-US" sz="3600" dirty="0">
              <a:solidFill>
                <a:srgbClr val="CC6600"/>
              </a:solidFill>
              <a:effectLst>
                <a:outerShdw blurRad="38100" dist="38100" dir="2700000" algn="tl">
                  <a:srgbClr val="C0C0C0"/>
                </a:outerShdw>
              </a:effectLst>
            </a:endParaRPr>
          </a:p>
        </p:txBody>
      </p:sp>
      <p:sp>
        <p:nvSpPr>
          <p:cNvPr id="440323" name="Rectangle 3"/>
          <p:cNvSpPr>
            <a:spLocks noGrp="1" noChangeArrowheads="1"/>
          </p:cNvSpPr>
          <p:nvPr>
            <p:ph type="body" idx="4294967295"/>
          </p:nvPr>
        </p:nvSpPr>
        <p:spPr>
          <a:xfrm>
            <a:off x="0" y="1409700"/>
            <a:ext cx="4991100" cy="4495800"/>
          </a:xfrm>
        </p:spPr>
        <p:txBody>
          <a:bodyPr/>
          <a:lstStyle/>
          <a:p>
            <a:pPr>
              <a:lnSpc>
                <a:spcPct val="90000"/>
              </a:lnSpc>
              <a:buFont typeface="Wingdings" pitchFamily="2" charset="2"/>
              <a:buChar char="q"/>
              <a:defRPr/>
            </a:pPr>
            <a:r>
              <a:rPr lang="en-US" sz="3000" dirty="0" smtClean="0">
                <a:latin typeface="Arial" charset="0"/>
              </a:rPr>
              <a:t>Attend a town hall meeting</a:t>
            </a:r>
          </a:p>
          <a:p>
            <a:pPr marL="0" indent="0">
              <a:lnSpc>
                <a:spcPct val="90000"/>
              </a:lnSpc>
              <a:buFont typeface="Wingdings" pitchFamily="2" charset="2"/>
              <a:buNone/>
              <a:defRPr/>
            </a:pPr>
            <a:endParaRPr lang="en-US" sz="800" dirty="0" smtClean="0">
              <a:latin typeface="Arial" charset="0"/>
            </a:endParaRPr>
          </a:p>
          <a:p>
            <a:pPr>
              <a:lnSpc>
                <a:spcPct val="90000"/>
              </a:lnSpc>
              <a:buFont typeface="Wingdings" pitchFamily="2" charset="2"/>
              <a:buChar char="q"/>
              <a:defRPr/>
            </a:pPr>
            <a:r>
              <a:rPr lang="en-US" sz="3000" dirty="0" smtClean="0">
                <a:latin typeface="Arial" charset="0"/>
              </a:rPr>
              <a:t>Volunteer for a political campaign</a:t>
            </a:r>
          </a:p>
          <a:p>
            <a:pPr marL="0" indent="0">
              <a:lnSpc>
                <a:spcPct val="90000"/>
              </a:lnSpc>
              <a:buFont typeface="Wingdings" pitchFamily="2" charset="2"/>
              <a:buNone/>
              <a:defRPr/>
            </a:pPr>
            <a:endParaRPr lang="en-US" sz="800" dirty="0" smtClean="0">
              <a:latin typeface="Arial" charset="0"/>
            </a:endParaRPr>
          </a:p>
          <a:p>
            <a:pPr>
              <a:lnSpc>
                <a:spcPct val="90000"/>
              </a:lnSpc>
              <a:buFont typeface="Wingdings" pitchFamily="2" charset="2"/>
              <a:buChar char="q"/>
              <a:defRPr/>
            </a:pPr>
            <a:r>
              <a:rPr lang="en-US" sz="3000" dirty="0" smtClean="0">
                <a:latin typeface="Arial" charset="0"/>
              </a:rPr>
              <a:t>Participate in a political fundraiser</a:t>
            </a:r>
          </a:p>
          <a:p>
            <a:pPr marL="0" indent="0">
              <a:lnSpc>
                <a:spcPct val="90000"/>
              </a:lnSpc>
              <a:buFont typeface="Wingdings" pitchFamily="2" charset="2"/>
              <a:buNone/>
              <a:defRPr/>
            </a:pPr>
            <a:endParaRPr lang="en-US" sz="800" dirty="0" smtClean="0">
              <a:latin typeface="Arial" charset="0"/>
            </a:endParaRPr>
          </a:p>
          <a:p>
            <a:pPr>
              <a:lnSpc>
                <a:spcPct val="90000"/>
              </a:lnSpc>
              <a:buFont typeface="Wingdings" pitchFamily="2" charset="2"/>
              <a:buChar char="q"/>
              <a:defRPr/>
            </a:pPr>
            <a:r>
              <a:rPr lang="en-US" sz="3000" dirty="0" smtClean="0">
                <a:latin typeface="Arial" charset="0"/>
              </a:rPr>
              <a:t>Support a Political Action Committee (PAC)</a:t>
            </a:r>
          </a:p>
        </p:txBody>
      </p:sp>
      <p:pic>
        <p:nvPicPr>
          <p:cNvPr id="344068" name="Picture 7" descr="MP900313824[1]"/>
          <p:cNvPicPr>
            <a:picLocks noChangeAspect="1" noChangeArrowheads="1"/>
          </p:cNvPicPr>
          <p:nvPr/>
        </p:nvPicPr>
        <p:blipFill>
          <a:blip r:embed="rId3" cstate="print"/>
          <a:srcRect/>
          <a:stretch>
            <a:fillRect/>
          </a:stretch>
        </p:blipFill>
        <p:spPr bwMode="auto">
          <a:xfrm>
            <a:off x="5257800" y="2057400"/>
            <a:ext cx="3657600" cy="2371725"/>
          </a:xfrm>
          <a:prstGeom prst="rect">
            <a:avLst/>
          </a:prstGeom>
          <a:noFill/>
          <a:ln w="9525">
            <a:noFill/>
            <a:miter lim="800000"/>
            <a:headEnd/>
            <a:tailEnd/>
          </a:ln>
        </p:spPr>
      </p:pic>
    </p:spTree>
    <p:extLst>
      <p:ext uri="{BB962C8B-B14F-4D97-AF65-F5344CB8AC3E}">
        <p14:creationId xmlns:p14="http://schemas.microsoft.com/office/powerpoint/2010/main" val="47824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4294967295"/>
          </p:nvPr>
        </p:nvSpPr>
        <p:spPr>
          <a:xfrm>
            <a:off x="0" y="-170056"/>
            <a:ext cx="9144000" cy="1352549"/>
          </a:xfrm>
        </p:spPr>
        <p:txBody>
          <a:bodyPr/>
          <a:lstStyle/>
          <a:p>
            <a:pPr algn="ctr">
              <a:buFont typeface="Wingdings" pitchFamily="2" charset="2"/>
              <a:buNone/>
              <a:defRPr/>
            </a:pPr>
            <a:r>
              <a:rPr lang="en-US" sz="3600" b="1" dirty="0">
                <a:solidFill>
                  <a:srgbClr val="CC6600"/>
                </a:solidFill>
                <a:effectLst>
                  <a:outerShdw blurRad="38100" dist="38100" dir="2700000" algn="tl">
                    <a:srgbClr val="C0C0C0"/>
                  </a:outerShdw>
                </a:effectLst>
              </a:rPr>
              <a:t>How Can You Help Make Sure Psychology is at the Table?</a:t>
            </a:r>
          </a:p>
        </p:txBody>
      </p:sp>
      <p:pic>
        <p:nvPicPr>
          <p:cNvPr id="337922" name="Picture 5"/>
          <p:cNvPicPr>
            <a:picLocks noChangeAspect="1" noChangeArrowheads="1"/>
          </p:cNvPicPr>
          <p:nvPr/>
        </p:nvPicPr>
        <p:blipFill>
          <a:blip r:embed="rId3" cstate="print"/>
          <a:srcRect/>
          <a:stretch>
            <a:fillRect/>
          </a:stretch>
        </p:blipFill>
        <p:spPr bwMode="auto">
          <a:xfrm>
            <a:off x="2752725" y="2286000"/>
            <a:ext cx="3800475" cy="3384550"/>
          </a:xfrm>
          <a:prstGeom prst="rect">
            <a:avLst/>
          </a:prstGeom>
          <a:noFill/>
          <a:ln w="9525">
            <a:noFill/>
            <a:miter lim="800000"/>
            <a:headEnd/>
            <a:tailEnd/>
          </a:ln>
        </p:spPr>
      </p:pic>
    </p:spTree>
    <p:extLst>
      <p:ext uri="{BB962C8B-B14F-4D97-AF65-F5344CB8AC3E}">
        <p14:creationId xmlns:p14="http://schemas.microsoft.com/office/powerpoint/2010/main" val="4278959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Slide Number Placeholder 5"/>
          <p:cNvSpPr>
            <a:spLocks noGrp="1"/>
          </p:cNvSpPr>
          <p:nvPr>
            <p:ph type="sldNum" sz="quarter" idx="4294967295"/>
          </p:nvPr>
        </p:nvSpPr>
        <p:spPr bwMode="auto">
          <a:xfrm>
            <a:off x="7010400" y="6245225"/>
            <a:ext cx="2133600" cy="476250"/>
          </a:xfrm>
          <a:prstGeom prst="rect">
            <a:avLst/>
          </a:prstGeom>
          <a:noFill/>
          <a:ln>
            <a:miter lim="800000"/>
            <a:headEnd/>
            <a:tailEnd/>
          </a:ln>
        </p:spPr>
        <p:txBody>
          <a:bodyPr/>
          <a:lstStyle/>
          <a:p>
            <a:pPr algn="r"/>
            <a:fld id="{29E8C096-68F4-46F0-BDAC-5EA48F8DB8FB}" type="slidenum">
              <a:rPr lang="en-US" sz="1400"/>
              <a:pPr algn="r"/>
              <a:t>46</a:t>
            </a:fld>
            <a:endParaRPr lang="en-US" sz="1400"/>
          </a:p>
        </p:txBody>
      </p:sp>
      <p:sp>
        <p:nvSpPr>
          <p:cNvPr id="21508" name="Rectangle 2"/>
          <p:cNvSpPr>
            <a:spLocks noGrp="1" noChangeArrowheads="1"/>
          </p:cNvSpPr>
          <p:nvPr>
            <p:ph type="title" idx="4294967295"/>
          </p:nvPr>
        </p:nvSpPr>
        <p:spPr>
          <a:xfrm>
            <a:off x="0" y="180976"/>
            <a:ext cx="9144000" cy="685800"/>
          </a:xfrm>
        </p:spPr>
        <p:txBody>
          <a:bodyPr anchor="ctr"/>
          <a:lstStyle/>
          <a:p>
            <a:pPr algn="ctr">
              <a:defRPr/>
            </a:pPr>
            <a:r>
              <a:rPr lang="en-US" sz="3600" dirty="0">
                <a:solidFill>
                  <a:srgbClr val="CC6600"/>
                </a:solidFill>
                <a:effectLst>
                  <a:outerShdw blurRad="38100" dist="38100" dir="2700000" algn="tl">
                    <a:srgbClr val="C0C0C0"/>
                  </a:outerShdw>
                </a:effectLst>
              </a:rPr>
              <a:t>Support a Political Action Committee</a:t>
            </a:r>
          </a:p>
        </p:txBody>
      </p:sp>
      <p:pic>
        <p:nvPicPr>
          <p:cNvPr id="356355" name="Picture 23" descr="MP900411843[1]"/>
          <p:cNvPicPr>
            <a:picLocks noChangeAspect="1" noChangeArrowheads="1"/>
          </p:cNvPicPr>
          <p:nvPr/>
        </p:nvPicPr>
        <p:blipFill>
          <a:blip r:embed="rId3" cstate="print"/>
          <a:srcRect/>
          <a:stretch>
            <a:fillRect/>
          </a:stretch>
        </p:blipFill>
        <p:spPr bwMode="auto">
          <a:xfrm>
            <a:off x="1295400" y="1398588"/>
            <a:ext cx="6705600" cy="4468812"/>
          </a:xfrm>
          <a:prstGeom prst="rect">
            <a:avLst/>
          </a:prstGeom>
          <a:noFill/>
          <a:ln w="9525">
            <a:noFill/>
            <a:miter lim="800000"/>
            <a:headEnd/>
            <a:tailEnd/>
          </a:ln>
        </p:spPr>
      </p:pic>
    </p:spTree>
    <p:extLst>
      <p:ext uri="{BB962C8B-B14F-4D97-AF65-F5344CB8AC3E}">
        <p14:creationId xmlns:p14="http://schemas.microsoft.com/office/powerpoint/2010/main" val="420805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Number Placeholder 5"/>
          <p:cNvSpPr>
            <a:spLocks noGrp="1"/>
          </p:cNvSpPr>
          <p:nvPr>
            <p:ph type="sldNum" sz="quarter" idx="4294967295"/>
          </p:nvPr>
        </p:nvSpPr>
        <p:spPr bwMode="auto">
          <a:xfrm>
            <a:off x="7010400" y="6245225"/>
            <a:ext cx="2133600" cy="476250"/>
          </a:xfrm>
          <a:prstGeom prst="rect">
            <a:avLst/>
          </a:prstGeom>
          <a:noFill/>
          <a:ln>
            <a:miter lim="800000"/>
            <a:headEnd/>
            <a:tailEnd/>
          </a:ln>
        </p:spPr>
        <p:txBody>
          <a:bodyPr/>
          <a:lstStyle/>
          <a:p>
            <a:pPr algn="r"/>
            <a:fld id="{7BB3533E-A537-481F-96B2-4BC004FC2037}" type="slidenum">
              <a:rPr lang="en-US" sz="1400"/>
              <a:pPr algn="r"/>
              <a:t>47</a:t>
            </a:fld>
            <a:endParaRPr lang="en-US" sz="1400"/>
          </a:p>
        </p:txBody>
      </p:sp>
      <p:sp>
        <p:nvSpPr>
          <p:cNvPr id="23556" name="Rectangle 2"/>
          <p:cNvSpPr>
            <a:spLocks noGrp="1" noChangeArrowheads="1"/>
          </p:cNvSpPr>
          <p:nvPr>
            <p:ph type="title" idx="4294967295"/>
          </p:nvPr>
        </p:nvSpPr>
        <p:spPr>
          <a:xfrm>
            <a:off x="0" y="0"/>
            <a:ext cx="9144000" cy="944563"/>
          </a:xfrm>
        </p:spPr>
        <p:txBody>
          <a:bodyPr anchor="ctr"/>
          <a:lstStyle/>
          <a:p>
            <a:pPr algn="ctr">
              <a:defRPr/>
            </a:pPr>
            <a:r>
              <a:rPr lang="en-US" sz="3600" dirty="0">
                <a:solidFill>
                  <a:srgbClr val="CC6600"/>
                </a:solidFill>
                <a:effectLst>
                  <a:outerShdw blurRad="38100" dist="38100" dir="2700000" algn="tl">
                    <a:srgbClr val="C0C0C0"/>
                  </a:outerShdw>
                </a:effectLst>
              </a:rPr>
              <a:t>Why Support a Political Action Committee (PAC)?</a:t>
            </a:r>
          </a:p>
        </p:txBody>
      </p:sp>
      <p:sp>
        <p:nvSpPr>
          <p:cNvPr id="471043" name="Rectangle 3"/>
          <p:cNvSpPr>
            <a:spLocks noGrp="1" noChangeArrowheads="1"/>
          </p:cNvSpPr>
          <p:nvPr>
            <p:ph type="body" idx="4294967295"/>
          </p:nvPr>
        </p:nvSpPr>
        <p:spPr>
          <a:xfrm>
            <a:off x="0" y="1358087"/>
            <a:ext cx="8356600" cy="3871835"/>
          </a:xfrm>
        </p:spPr>
        <p:txBody>
          <a:bodyPr/>
          <a:lstStyle/>
          <a:p>
            <a:pPr marL="0" indent="0">
              <a:buNone/>
              <a:defRPr/>
            </a:pPr>
            <a:endParaRPr lang="en-US" sz="300" dirty="0" smtClean="0">
              <a:latin typeface="Arial" charset="0"/>
            </a:endParaRPr>
          </a:p>
          <a:p>
            <a:pPr>
              <a:buFont typeface="Wingdings" pitchFamily="2" charset="2"/>
              <a:buChar char="q"/>
              <a:defRPr/>
            </a:pPr>
            <a:r>
              <a:rPr lang="en-US" sz="3000" dirty="0" smtClean="0">
                <a:latin typeface="Arial" charset="0"/>
              </a:rPr>
              <a:t> Enable many individuals to speak “as one” </a:t>
            </a:r>
          </a:p>
          <a:p>
            <a:pPr>
              <a:buFont typeface="Wingdings" pitchFamily="2" charset="2"/>
              <a:buChar char="q"/>
              <a:defRPr/>
            </a:pPr>
            <a:endParaRPr lang="en-US" sz="300" dirty="0" smtClean="0">
              <a:latin typeface="Arial" charset="0"/>
            </a:endParaRPr>
          </a:p>
          <a:p>
            <a:pPr>
              <a:buFont typeface="Wingdings" pitchFamily="2" charset="2"/>
              <a:buChar char="q"/>
              <a:defRPr/>
            </a:pPr>
            <a:r>
              <a:rPr lang="en-US" sz="3000" dirty="0" smtClean="0">
                <a:latin typeface="Arial" charset="0"/>
              </a:rPr>
              <a:t> </a:t>
            </a:r>
            <a:r>
              <a:rPr lang="en-US" sz="3000" dirty="0">
                <a:latin typeface="Arial" charset="0"/>
              </a:rPr>
              <a:t>H</a:t>
            </a:r>
            <a:r>
              <a:rPr lang="en-US" sz="3000" dirty="0" smtClean="0">
                <a:latin typeface="Arial" charset="0"/>
              </a:rPr>
              <a:t>ave a greater impact by “pooling” individual donations to support a common cause</a:t>
            </a:r>
          </a:p>
          <a:p>
            <a:pPr marL="0" indent="0">
              <a:buFont typeface="Wingdings" pitchFamily="2" charset="2"/>
              <a:buNone/>
              <a:defRPr/>
            </a:pPr>
            <a:endParaRPr lang="en-US" sz="300" dirty="0" smtClean="0">
              <a:latin typeface="Arial" charset="0"/>
            </a:endParaRPr>
          </a:p>
          <a:p>
            <a:pPr>
              <a:buFont typeface="Wingdings" pitchFamily="2" charset="2"/>
              <a:buChar char="q"/>
              <a:defRPr/>
            </a:pPr>
            <a:r>
              <a:rPr lang="en-US" sz="3000" dirty="0" smtClean="0">
                <a:latin typeface="Arial" charset="0"/>
              </a:rPr>
              <a:t> </a:t>
            </a:r>
            <a:r>
              <a:rPr lang="en-US" sz="3000" dirty="0">
                <a:latin typeface="Arial" charset="0"/>
              </a:rPr>
              <a:t>E</a:t>
            </a:r>
            <a:r>
              <a:rPr lang="en-US" sz="3000" dirty="0" smtClean="0">
                <a:latin typeface="Arial" charset="0"/>
              </a:rPr>
              <a:t>xpand your influence by supporting other legislators who share your interests</a:t>
            </a:r>
          </a:p>
        </p:txBody>
      </p:sp>
      <p:sp>
        <p:nvSpPr>
          <p:cNvPr id="358404" name="Text Box 7"/>
          <p:cNvSpPr txBox="1">
            <a:spLocks noChangeArrowheads="1"/>
          </p:cNvSpPr>
          <p:nvPr/>
        </p:nvSpPr>
        <p:spPr bwMode="auto">
          <a:xfrm>
            <a:off x="1717600" y="5762115"/>
            <a:ext cx="6017741" cy="461665"/>
          </a:xfrm>
          <a:prstGeom prst="rect">
            <a:avLst/>
          </a:prstGeom>
          <a:noFill/>
          <a:ln w="9525">
            <a:noFill/>
            <a:miter lim="800000"/>
            <a:headEnd/>
            <a:tailEnd/>
          </a:ln>
        </p:spPr>
        <p:txBody>
          <a:bodyPr wrap="square">
            <a:spAutoFit/>
          </a:bodyPr>
          <a:lstStyle/>
          <a:p>
            <a:pPr>
              <a:spcBef>
                <a:spcPct val="50000"/>
              </a:spcBef>
            </a:pPr>
            <a:r>
              <a:rPr lang="en-US" dirty="0">
                <a:latin typeface="Times New Roman" pitchFamily="18" charset="0"/>
              </a:rPr>
              <a:t>Source: Personal Political Power: How Ordinary People Get What They Want from Government, Joel Blackwell, Issue Management Co. LLC May 2001</a:t>
            </a:r>
          </a:p>
        </p:txBody>
      </p:sp>
    </p:spTree>
    <p:extLst>
      <p:ext uri="{BB962C8B-B14F-4D97-AF65-F5344CB8AC3E}">
        <p14:creationId xmlns:p14="http://schemas.microsoft.com/office/powerpoint/2010/main" val="78515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313" y="1168436"/>
            <a:ext cx="8196262" cy="4587875"/>
          </a:xfrm>
        </p:spPr>
        <p:txBody>
          <a:bodyPr/>
          <a:lstStyle/>
          <a:p>
            <a:pPr lvl="0">
              <a:buFont typeface="Wingdings" pitchFamily="2" charset="2"/>
              <a:buChar char="q"/>
            </a:pPr>
            <a:r>
              <a:rPr lang="en-US" sz="2400" dirty="0"/>
              <a:t>APAPO-PAC is a powerful and effective advocacy tool that provides psychology a unique opportunity </a:t>
            </a:r>
            <a:r>
              <a:rPr lang="en-US" sz="2400" dirty="0" smtClean="0"/>
              <a:t>to contribute </a:t>
            </a:r>
            <a:r>
              <a:rPr lang="en-US" sz="2400" dirty="0"/>
              <a:t>to </a:t>
            </a:r>
            <a:r>
              <a:rPr lang="en-US" sz="2400" dirty="0" smtClean="0"/>
              <a:t>campaigns, initiate </a:t>
            </a:r>
            <a:r>
              <a:rPr lang="en-US" sz="2400" dirty="0"/>
              <a:t>policy discussions at fundraisers, educate Members of Congress, and directly advocate important issues to those Members of Congress who create the legislation that directly impacts your </a:t>
            </a:r>
            <a:r>
              <a:rPr lang="en-US" sz="2400" dirty="0" smtClean="0"/>
              <a:t>profession.</a:t>
            </a:r>
          </a:p>
          <a:p>
            <a:pPr marL="0" lvl="0" indent="0">
              <a:buNone/>
            </a:pPr>
            <a:endParaRPr lang="en-US" sz="1000" dirty="0"/>
          </a:p>
          <a:p>
            <a:pPr lvl="0">
              <a:buFont typeface="Wingdings" pitchFamily="2" charset="2"/>
              <a:buChar char="q"/>
            </a:pPr>
            <a:r>
              <a:rPr lang="en-US" sz="2400" dirty="0"/>
              <a:t>APAPO-PAC is the only PAC that supports psychology on issues such as graduate psychology </a:t>
            </a:r>
            <a:r>
              <a:rPr lang="en-US" sz="2400" dirty="0" smtClean="0"/>
              <a:t>education</a:t>
            </a: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150" y="5312138"/>
            <a:ext cx="3019425" cy="904875"/>
          </a:xfrm>
          <a:prstGeom prst="rect">
            <a:avLst/>
          </a:prstGeom>
        </p:spPr>
      </p:pic>
      <p:sp>
        <p:nvSpPr>
          <p:cNvPr id="5" name="TextBox 4"/>
          <p:cNvSpPr txBox="1"/>
          <p:nvPr/>
        </p:nvSpPr>
        <p:spPr>
          <a:xfrm>
            <a:off x="594915" y="5467864"/>
            <a:ext cx="4417764" cy="642478"/>
          </a:xfrm>
          <a:prstGeom prst="rect">
            <a:avLst/>
          </a:prstGeom>
          <a:noFill/>
          <a:effectLst/>
        </p:spPr>
        <p:txBody>
          <a:bodyPr wrap="none" lIns="45720" rIns="45720" rtlCol="0">
            <a:noAutofit/>
          </a:bodyPr>
          <a:lstStyle/>
          <a:p>
            <a:pPr>
              <a:lnSpc>
                <a:spcPct val="85000"/>
              </a:lnSpc>
              <a:spcBef>
                <a:spcPts val="700"/>
              </a:spcBef>
              <a:buClr>
                <a:schemeClr val="accent1"/>
              </a:buClr>
            </a:pPr>
            <a:r>
              <a:rPr lang="en-US" sz="2800" b="1" dirty="0" smtClean="0">
                <a:solidFill>
                  <a:schemeClr val="bg2">
                    <a:lumMod val="75000"/>
                  </a:schemeClr>
                </a:solidFill>
                <a:hlinkClick r:id="rId4"/>
              </a:rPr>
              <a:t>WWW.APAPOPAC.ORG</a:t>
            </a:r>
            <a:endParaRPr lang="en-US" sz="2800" b="1" dirty="0" smtClean="0">
              <a:solidFill>
                <a:schemeClr val="bg2">
                  <a:lumMod val="75000"/>
                </a:schemeClr>
              </a:solidFill>
            </a:endParaRPr>
          </a:p>
          <a:p>
            <a:pPr>
              <a:lnSpc>
                <a:spcPct val="85000"/>
              </a:lnSpc>
              <a:spcBef>
                <a:spcPts val="700"/>
              </a:spcBef>
              <a:buClr>
                <a:schemeClr val="accent1"/>
              </a:buClr>
              <a:buFont typeface="Wingdings" pitchFamily="2" charset="2"/>
              <a:buChar char="§"/>
            </a:pPr>
            <a:endParaRPr lang="en-US" sz="2800" dirty="0" smtClean="0"/>
          </a:p>
        </p:txBody>
      </p:sp>
      <p:sp>
        <p:nvSpPr>
          <p:cNvPr id="7" name="Rectangle 2"/>
          <p:cNvSpPr>
            <a:spLocks noGrp="1" noChangeArrowheads="1"/>
          </p:cNvSpPr>
          <p:nvPr>
            <p:ph type="title" idx="4294967295"/>
          </p:nvPr>
        </p:nvSpPr>
        <p:spPr>
          <a:xfrm>
            <a:off x="0" y="0"/>
            <a:ext cx="9144000" cy="944563"/>
          </a:xfrm>
        </p:spPr>
        <p:txBody>
          <a:bodyPr anchor="ctr"/>
          <a:lstStyle/>
          <a:p>
            <a:pPr algn="ctr">
              <a:defRPr/>
            </a:pPr>
            <a:r>
              <a:rPr lang="en-US" sz="4000" dirty="0" smtClean="0">
                <a:solidFill>
                  <a:srgbClr val="CC6600"/>
                </a:solidFill>
                <a:effectLst>
                  <a:outerShdw blurRad="38100" dist="38100" dir="2700000" algn="tl">
                    <a:srgbClr val="C0C0C0"/>
                  </a:outerShdw>
                </a:effectLst>
              </a:rPr>
              <a:t>Psychology’s PAC</a:t>
            </a:r>
            <a:endParaRPr lang="en-US" sz="4000" dirty="0">
              <a:solidFill>
                <a:srgbClr val="CC6600"/>
              </a:solidFill>
              <a:effectLst>
                <a:outerShdw blurRad="38100" dist="38100" dir="2700000" algn="tl">
                  <a:srgbClr val="C0C0C0"/>
                </a:outerShdw>
              </a:effectLst>
            </a:endParaRPr>
          </a:p>
        </p:txBody>
      </p:sp>
    </p:spTree>
    <p:extLst>
      <p:ext uri="{BB962C8B-B14F-4D97-AF65-F5344CB8AC3E}">
        <p14:creationId xmlns:p14="http://schemas.microsoft.com/office/powerpoint/2010/main" val="322777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774600" y="1178027"/>
            <a:ext cx="7830265" cy="5627250"/>
            <a:chOff x="494247" y="1185290"/>
            <a:chExt cx="7830265" cy="562725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612" b="6754"/>
            <a:stretch/>
          </p:blipFill>
          <p:spPr>
            <a:xfrm>
              <a:off x="2809627" y="1185290"/>
              <a:ext cx="5514885" cy="278563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822" y="4033266"/>
              <a:ext cx="4175690" cy="2779274"/>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13567" b="8024"/>
            <a:stretch/>
          </p:blipFill>
          <p:spPr>
            <a:xfrm>
              <a:off x="494248" y="1185290"/>
              <a:ext cx="2248383" cy="278563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5069" r="9591"/>
            <a:stretch/>
          </p:blipFill>
          <p:spPr>
            <a:xfrm>
              <a:off x="494247" y="4055996"/>
              <a:ext cx="3520191" cy="2756544"/>
            </a:xfrm>
            <a:prstGeom prst="rect">
              <a:avLst/>
            </a:prstGeom>
          </p:spPr>
        </p:pic>
      </p:grpSp>
      <p:sp>
        <p:nvSpPr>
          <p:cNvPr id="7" name="Rectangle 6"/>
          <p:cNvSpPr/>
          <p:nvPr/>
        </p:nvSpPr>
        <p:spPr>
          <a:xfrm>
            <a:off x="4371847" y="166690"/>
            <a:ext cx="4233018" cy="769441"/>
          </a:xfrm>
          <a:prstGeom prst="rect">
            <a:avLst/>
          </a:prstGeom>
          <a:noFill/>
        </p:spPr>
        <p:txBody>
          <a:bodyPr wrap="non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EDUCATION 2014</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826" y="129153"/>
            <a:ext cx="2898962" cy="679627"/>
          </a:xfrm>
          <a:prstGeom prst="rect">
            <a:avLst/>
          </a:prstGeom>
        </p:spPr>
      </p:pic>
    </p:spTree>
    <p:extLst>
      <p:ext uri="{BB962C8B-B14F-4D97-AF65-F5344CB8AC3E}">
        <p14:creationId xmlns:p14="http://schemas.microsoft.com/office/powerpoint/2010/main" val="101560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a:xfrm>
            <a:off x="26194" y="188516"/>
            <a:ext cx="9144000"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If You Don’t Have a Seat at the Table </a:t>
            </a:r>
            <a:endParaRPr lang="en-US" sz="4000" dirty="0">
              <a:solidFill>
                <a:srgbClr val="CC6600"/>
              </a:solidFill>
              <a:effectLst>
                <a:outerShdw blurRad="38100" dist="38100" dir="2700000" algn="tl">
                  <a:srgbClr val="000000">
                    <a:alpha val="43137"/>
                  </a:srgbClr>
                </a:outerShdw>
              </a:effectLst>
            </a:endParaRPr>
          </a:p>
        </p:txBody>
      </p:sp>
      <p:pic>
        <p:nvPicPr>
          <p:cNvPr id="7" name="Picture 5"/>
          <p:cNvPicPr>
            <a:picLocks noChangeAspect="1" noChangeArrowheads="1"/>
          </p:cNvPicPr>
          <p:nvPr/>
        </p:nvPicPr>
        <p:blipFill>
          <a:blip r:embed="rId3" cstate="print"/>
          <a:srcRect/>
          <a:stretch>
            <a:fillRect/>
          </a:stretch>
        </p:blipFill>
        <p:spPr bwMode="auto">
          <a:xfrm>
            <a:off x="2688431" y="1732757"/>
            <a:ext cx="3800475" cy="3384550"/>
          </a:xfrm>
          <a:prstGeom prst="rect">
            <a:avLst/>
          </a:prstGeom>
          <a:noFill/>
          <a:ln w="9525">
            <a:noFill/>
            <a:miter lim="800000"/>
            <a:headEnd/>
            <a:tailEnd/>
          </a:ln>
        </p:spPr>
      </p:pic>
    </p:spTree>
    <p:extLst>
      <p:ext uri="{BB962C8B-B14F-4D97-AF65-F5344CB8AC3E}">
        <p14:creationId xmlns:p14="http://schemas.microsoft.com/office/powerpoint/2010/main" val="680678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1476"/>
            <a:ext cx="9143999" cy="520700"/>
          </a:xfrm>
          <a:prstGeom prst="rect">
            <a:avLst/>
          </a:prstGeom>
          <a:noFill/>
          <a:effectLst/>
        </p:spPr>
        <p:txBody>
          <a:bodyPr lIns="45720" rIns="45720"/>
          <a:lstStyle/>
          <a:p>
            <a:pPr algn="ctr">
              <a:lnSpc>
                <a:spcPct val="85000"/>
              </a:lnSpc>
              <a:spcBef>
                <a:spcPts val="700"/>
              </a:spcBef>
              <a:buClr>
                <a:schemeClr val="accent1"/>
              </a:buClr>
              <a:defRPr/>
            </a:pPr>
            <a:r>
              <a:rPr lang="en-US" sz="4000" b="1" dirty="0">
                <a:solidFill>
                  <a:srgbClr val="CC6600"/>
                </a:solidFill>
                <a:effectLst>
                  <a:outerShdw blurRad="38100" dist="38100" dir="2700000" algn="tl">
                    <a:srgbClr val="000000">
                      <a:alpha val="43137"/>
                    </a:srgbClr>
                  </a:outerShdw>
                </a:effectLst>
              </a:rPr>
              <a:t>What Was Learned?</a:t>
            </a:r>
          </a:p>
        </p:txBody>
      </p:sp>
      <p:sp>
        <p:nvSpPr>
          <p:cNvPr id="360450" name="TextBox 1"/>
          <p:cNvSpPr txBox="1">
            <a:spLocks noChangeArrowheads="1"/>
          </p:cNvSpPr>
          <p:nvPr/>
        </p:nvSpPr>
        <p:spPr bwMode="auto">
          <a:xfrm>
            <a:off x="576263" y="1249363"/>
            <a:ext cx="7812087" cy="5274688"/>
          </a:xfrm>
          <a:prstGeom prst="rect">
            <a:avLst/>
          </a:prstGeom>
          <a:noFill/>
          <a:ln w="9525">
            <a:noFill/>
            <a:miter lim="800000"/>
            <a:headEnd/>
            <a:tailEnd/>
          </a:ln>
        </p:spPr>
        <p:txBody>
          <a:bodyPr lIns="45720" rIns="45720"/>
          <a:lstStyle/>
          <a:p>
            <a:pPr marL="457200" indent="-457200">
              <a:buFont typeface="Wingdings" pitchFamily="2" charset="2"/>
              <a:buChar char="q"/>
            </a:pPr>
            <a:endParaRPr lang="en-US" sz="2800" dirty="0" smtClean="0"/>
          </a:p>
          <a:p>
            <a:pPr marL="457200" indent="-457200">
              <a:buFont typeface="Wingdings" pitchFamily="2" charset="2"/>
              <a:buChar char="q"/>
            </a:pPr>
            <a:r>
              <a:rPr lang="en-US" sz="2800" dirty="0" smtClean="0"/>
              <a:t>Why Advocacy is Important to You and Your Profession</a:t>
            </a:r>
          </a:p>
          <a:p>
            <a:endParaRPr lang="en-US" sz="2800" dirty="0" smtClean="0"/>
          </a:p>
          <a:p>
            <a:pPr marL="457200" indent="-457200">
              <a:buFont typeface="Wingdings" pitchFamily="2" charset="2"/>
              <a:buChar char="q"/>
            </a:pPr>
            <a:r>
              <a:rPr lang="en-US" sz="2800" dirty="0" smtClean="0"/>
              <a:t>How APA Advances Psychology Through Advocacy</a:t>
            </a:r>
            <a:endParaRPr lang="en-US" sz="1600" dirty="0"/>
          </a:p>
          <a:p>
            <a:endParaRPr lang="en-US" sz="1600" dirty="0"/>
          </a:p>
          <a:p>
            <a:pPr marL="457200" indent="-457200">
              <a:buFont typeface="Wingdings" pitchFamily="2" charset="2"/>
              <a:buChar char="q"/>
            </a:pPr>
            <a:endParaRPr lang="en-US" sz="1600" dirty="0"/>
          </a:p>
          <a:p>
            <a:pPr marL="457200" indent="-457200">
              <a:buFont typeface="Wingdings" pitchFamily="2" charset="2"/>
              <a:buChar char="q"/>
            </a:pPr>
            <a:r>
              <a:rPr lang="en-US" sz="2800" dirty="0"/>
              <a:t>Value of </a:t>
            </a:r>
            <a:r>
              <a:rPr lang="en-US" sz="2800" dirty="0" smtClean="0"/>
              <a:t>engaging in political </a:t>
            </a:r>
            <a:r>
              <a:rPr lang="en-US" sz="2800" dirty="0"/>
              <a:t>activities</a:t>
            </a:r>
          </a:p>
        </p:txBody>
      </p:sp>
    </p:spTree>
    <p:extLst>
      <p:ext uri="{BB962C8B-B14F-4D97-AF65-F5344CB8AC3E}">
        <p14:creationId xmlns:p14="http://schemas.microsoft.com/office/powerpoint/2010/main" val="151544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Box 1"/>
          <p:cNvSpPr txBox="1">
            <a:spLocks noChangeArrowheads="1"/>
          </p:cNvSpPr>
          <p:nvPr/>
        </p:nvSpPr>
        <p:spPr bwMode="auto">
          <a:xfrm>
            <a:off x="4546600" y="1374775"/>
            <a:ext cx="3792538" cy="4395788"/>
          </a:xfrm>
          <a:prstGeom prst="rect">
            <a:avLst/>
          </a:prstGeom>
          <a:noFill/>
          <a:ln w="9525">
            <a:noFill/>
            <a:miter lim="800000"/>
            <a:headEnd/>
            <a:tailEnd/>
          </a:ln>
        </p:spPr>
        <p:txBody>
          <a:bodyPr lIns="45720" rIns="45720"/>
          <a:lstStyle/>
          <a:p>
            <a:pPr algn="ctr">
              <a:lnSpc>
                <a:spcPct val="85000"/>
              </a:lnSpc>
              <a:spcBef>
                <a:spcPts val="700"/>
              </a:spcBef>
              <a:buClr>
                <a:schemeClr val="accent1"/>
              </a:buClr>
            </a:pPr>
            <a:r>
              <a:rPr lang="en-US" sz="3000" b="1" i="1">
                <a:solidFill>
                  <a:srgbClr val="CC6600"/>
                </a:solidFill>
              </a:rPr>
              <a:t>“Never doubt that a small group of thoughtful, committed citizens can change the world; indeed, it’s the only thing that ever has.”</a:t>
            </a:r>
          </a:p>
          <a:p>
            <a:pPr algn="ctr">
              <a:lnSpc>
                <a:spcPct val="85000"/>
              </a:lnSpc>
              <a:spcBef>
                <a:spcPts val="700"/>
              </a:spcBef>
              <a:buClr>
                <a:schemeClr val="accent1"/>
              </a:buClr>
            </a:pPr>
            <a:endParaRPr lang="en-US" sz="2800" b="1" i="1">
              <a:solidFill>
                <a:srgbClr val="CC6600"/>
              </a:solidFill>
            </a:endParaRPr>
          </a:p>
          <a:p>
            <a:pPr algn="ctr">
              <a:lnSpc>
                <a:spcPct val="85000"/>
              </a:lnSpc>
              <a:spcBef>
                <a:spcPts val="700"/>
              </a:spcBef>
              <a:buClr>
                <a:schemeClr val="accent1"/>
              </a:buClr>
            </a:pPr>
            <a:r>
              <a:rPr lang="en-US" sz="2800"/>
              <a:t>Margaret Mead</a:t>
            </a:r>
          </a:p>
          <a:p>
            <a:pPr algn="ctr">
              <a:lnSpc>
                <a:spcPct val="85000"/>
              </a:lnSpc>
              <a:spcBef>
                <a:spcPts val="700"/>
              </a:spcBef>
              <a:buClr>
                <a:schemeClr val="accent1"/>
              </a:buClr>
            </a:pPr>
            <a:endParaRPr lang="en-US" sz="3000" i="1"/>
          </a:p>
        </p:txBody>
      </p:sp>
      <p:sp>
        <p:nvSpPr>
          <p:cNvPr id="3" name="TextBox 2"/>
          <p:cNvSpPr txBox="1"/>
          <p:nvPr/>
        </p:nvSpPr>
        <p:spPr>
          <a:xfrm>
            <a:off x="0" y="247650"/>
            <a:ext cx="9143999" cy="679450"/>
          </a:xfrm>
          <a:prstGeom prst="rect">
            <a:avLst/>
          </a:prstGeom>
          <a:noFill/>
          <a:effectLst/>
        </p:spPr>
        <p:txBody>
          <a:bodyPr lIns="45720" rIns="45720"/>
          <a:lstStyle/>
          <a:p>
            <a:pPr algn="ctr">
              <a:lnSpc>
                <a:spcPct val="85000"/>
              </a:lnSpc>
              <a:spcBef>
                <a:spcPts val="700"/>
              </a:spcBef>
              <a:buClr>
                <a:schemeClr val="accent1"/>
              </a:buClr>
              <a:defRPr/>
            </a:pPr>
            <a:r>
              <a:rPr lang="en-US" sz="4000" b="1" dirty="0">
                <a:solidFill>
                  <a:srgbClr val="CC6600"/>
                </a:solidFill>
                <a:effectLst>
                  <a:outerShdw blurRad="38100" dist="38100" dir="2700000" algn="tl">
                    <a:srgbClr val="000000">
                      <a:alpha val="43137"/>
                    </a:srgbClr>
                  </a:outerShdw>
                </a:effectLst>
              </a:rPr>
              <a:t>One Last Thought</a:t>
            </a:r>
          </a:p>
        </p:txBody>
      </p:sp>
      <p:pic>
        <p:nvPicPr>
          <p:cNvPr id="239619" name="Picture 3"/>
          <p:cNvPicPr>
            <a:picLocks noChangeAspect="1" noChangeArrowheads="1"/>
          </p:cNvPicPr>
          <p:nvPr/>
        </p:nvPicPr>
        <p:blipFill>
          <a:blip r:embed="rId3" cstate="print"/>
          <a:srcRect/>
          <a:stretch>
            <a:fillRect/>
          </a:stretch>
        </p:blipFill>
        <p:spPr bwMode="auto">
          <a:xfrm>
            <a:off x="307975" y="1604963"/>
            <a:ext cx="3881438" cy="3560762"/>
          </a:xfrm>
          <a:prstGeom prst="rect">
            <a:avLst/>
          </a:prstGeom>
          <a:noFill/>
          <a:ln w="9525">
            <a:noFill/>
            <a:miter lim="800000"/>
            <a:headEnd/>
            <a:tailEnd/>
          </a:ln>
        </p:spPr>
      </p:pic>
    </p:spTree>
    <p:extLst>
      <p:ext uri="{BB962C8B-B14F-4D97-AF65-F5344CB8AC3E}">
        <p14:creationId xmlns:p14="http://schemas.microsoft.com/office/powerpoint/2010/main" val="3976052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a:xfrm>
            <a:off x="0" y="181401"/>
            <a:ext cx="9144000"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You May Be on the Menu </a:t>
            </a:r>
            <a:endParaRPr lang="en-US" sz="4000" dirty="0">
              <a:solidFill>
                <a:srgbClr val="CC66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648" y="1160463"/>
            <a:ext cx="3379808" cy="4488728"/>
          </a:xfrm>
          <a:prstGeom prst="rect">
            <a:avLst/>
          </a:prstGeom>
        </p:spPr>
      </p:pic>
    </p:spTree>
    <p:extLst>
      <p:ext uri="{BB962C8B-B14F-4D97-AF65-F5344CB8AC3E}">
        <p14:creationId xmlns:p14="http://schemas.microsoft.com/office/powerpoint/2010/main" val="182402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1" y="164675"/>
            <a:ext cx="9144000"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“Now is the Time” Initiative  </a:t>
            </a:r>
            <a:endParaRPr lang="en-US" sz="4000" dirty="0"/>
          </a:p>
        </p:txBody>
      </p:sp>
      <p:sp>
        <p:nvSpPr>
          <p:cNvPr id="5" name="Rectangle 4"/>
          <p:cNvSpPr/>
          <p:nvPr/>
        </p:nvSpPr>
        <p:spPr>
          <a:xfrm>
            <a:off x="781900" y="4788039"/>
            <a:ext cx="7584962" cy="1323439"/>
          </a:xfrm>
          <a:prstGeom prst="rect">
            <a:avLst/>
          </a:prstGeom>
        </p:spPr>
        <p:txBody>
          <a:bodyPr wrap="square">
            <a:spAutoFit/>
          </a:bodyPr>
          <a:lstStyle/>
          <a:p>
            <a:endParaRPr lang="en-US" sz="2000" dirty="0" smtClean="0"/>
          </a:p>
          <a:p>
            <a:r>
              <a:rPr lang="en-US" sz="2000" dirty="0" smtClean="0"/>
              <a:t>“</a:t>
            </a:r>
            <a:r>
              <a:rPr lang="en-US" sz="2000" dirty="0"/>
              <a:t>We are going to need to work on making access to mental health care as easy as access to a gun.” </a:t>
            </a:r>
            <a:r>
              <a:rPr lang="en-US" sz="2000" dirty="0" smtClean="0"/>
              <a:t>– President Barack Obama</a:t>
            </a:r>
          </a:p>
          <a:p>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375" y="1197198"/>
            <a:ext cx="5688012" cy="3592429"/>
          </a:xfrm>
          <a:prstGeom prst="rect">
            <a:avLst/>
          </a:prstGeom>
        </p:spPr>
      </p:pic>
    </p:spTree>
    <p:extLst>
      <p:ext uri="{BB962C8B-B14F-4D97-AF65-F5344CB8AC3E}">
        <p14:creationId xmlns:p14="http://schemas.microsoft.com/office/powerpoint/2010/main" val="411657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a:t>
            </a:r>
            <a:r>
              <a:rPr lang="en-US" dirty="0"/>
              <a:t>Administration is proposing steps to identify mental health issues early and help individuals get the treatment they need before these dangerous situations develop</a:t>
            </a:r>
            <a:r>
              <a:rPr lang="en-US" dirty="0" smtClean="0"/>
              <a:t>.” </a:t>
            </a:r>
            <a:endParaRPr lang="en-US" dirty="0"/>
          </a:p>
          <a:p>
            <a:endParaRPr lang="en-US" dirty="0"/>
          </a:p>
          <a:p>
            <a:r>
              <a:rPr lang="en-US" dirty="0"/>
              <a:t>Behavioral Health Workforce Education and Training (BHWET</a:t>
            </a:r>
            <a:r>
              <a:rPr lang="en-US" dirty="0" smtClean="0"/>
              <a:t>) for </a:t>
            </a:r>
            <a:r>
              <a:rPr lang="en-US" dirty="0"/>
              <a:t>Professionals: </a:t>
            </a:r>
            <a:r>
              <a:rPr lang="en-US" b="1" dirty="0"/>
              <a:t>$35 million </a:t>
            </a:r>
            <a:r>
              <a:rPr lang="en-US" dirty="0"/>
              <a:t>joint initiative with </a:t>
            </a:r>
            <a:r>
              <a:rPr lang="en-US" dirty="0" smtClean="0"/>
              <a:t>SAMHSA </a:t>
            </a:r>
            <a:r>
              <a:rPr lang="en-US" dirty="0"/>
              <a:t>and HRSA to train social workers, counselors, psychologists, and other mental health professionals/paraprofessionals. </a:t>
            </a:r>
          </a:p>
          <a:p>
            <a:endParaRPr lang="en-US" dirty="0"/>
          </a:p>
        </p:txBody>
      </p:sp>
      <p:sp>
        <p:nvSpPr>
          <p:cNvPr id="3" name="Title 2"/>
          <p:cNvSpPr>
            <a:spLocks noGrp="1"/>
          </p:cNvSpPr>
          <p:nvPr>
            <p:ph type="title"/>
          </p:nvPr>
        </p:nvSpPr>
        <p:spPr>
          <a:xfrm>
            <a:off x="0" y="382124"/>
            <a:ext cx="9143999" cy="685800"/>
          </a:xfrm>
        </p:spPr>
        <p:txBody>
          <a:bodyPr/>
          <a:lstStyle/>
          <a:p>
            <a:pPr algn="ctr"/>
            <a:r>
              <a:rPr lang="en-US" sz="4000" dirty="0" smtClean="0">
                <a:solidFill>
                  <a:srgbClr val="CC6600"/>
                </a:solidFill>
                <a:effectLst>
                  <a:outerShdw blurRad="38100" dist="38100" dir="2700000" algn="tl">
                    <a:srgbClr val="000000">
                      <a:alpha val="43137"/>
                    </a:srgbClr>
                  </a:outerShdw>
                </a:effectLst>
              </a:rPr>
              <a:t>“Now is the Time” </a:t>
            </a:r>
            <a:br>
              <a:rPr lang="en-US" sz="4000" dirty="0" smtClean="0">
                <a:solidFill>
                  <a:srgbClr val="CC6600"/>
                </a:solidFill>
                <a:effectLst>
                  <a:outerShdw blurRad="38100" dist="38100" dir="2700000" algn="tl">
                    <a:srgbClr val="000000">
                      <a:alpha val="43137"/>
                    </a:srgbClr>
                  </a:outerShdw>
                </a:effectLst>
              </a:rPr>
            </a:br>
            <a:r>
              <a:rPr lang="en-US" sz="4000" dirty="0" smtClean="0">
                <a:solidFill>
                  <a:srgbClr val="CC6600"/>
                </a:solidFill>
                <a:effectLst>
                  <a:outerShdw blurRad="38100" dist="38100" dir="2700000" algn="tl">
                    <a:srgbClr val="000000">
                      <a:alpha val="43137"/>
                    </a:srgbClr>
                  </a:outerShdw>
                </a:effectLst>
              </a:rPr>
              <a:t>Workforce Provision </a:t>
            </a:r>
            <a:endParaRPr lang="en-US" sz="4000" dirty="0">
              <a:solidFill>
                <a:srgbClr val="CC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63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73827"/>
          </a:xfrm>
        </p:spPr>
        <p:txBody>
          <a:bodyPr>
            <a:noAutofit/>
          </a:bodyPr>
          <a:lstStyle/>
          <a:p>
            <a:pPr algn="ctr"/>
            <a:r>
              <a:rPr lang="en-US" sz="3200" b="1" dirty="0" smtClean="0">
                <a:solidFill>
                  <a:srgbClr val="CC6600"/>
                </a:solidFill>
                <a:effectLst>
                  <a:outerShdw blurRad="38100" dist="38100" dir="2700000" algn="tl">
                    <a:srgbClr val="000000">
                      <a:alpha val="43137"/>
                    </a:srgbClr>
                  </a:outerShdw>
                </a:effectLst>
              </a:rPr>
              <a:t>FY 2014 Doctoral Psychology Internship  Program BHWET Grants </a:t>
            </a:r>
            <a:endParaRPr lang="en-US" sz="3200" b="1" dirty="0">
              <a:solidFill>
                <a:srgbClr val="CC6600"/>
              </a:solidFill>
              <a:effectLst>
                <a:outerShdw blurRad="38100" dist="38100" dir="2700000" algn="tl">
                  <a:srgbClr val="000000">
                    <a:alpha val="43137"/>
                  </a:srgbClr>
                </a:outerShdw>
              </a:effectLst>
            </a:endParaRPr>
          </a:p>
        </p:txBody>
      </p:sp>
      <p:sp>
        <p:nvSpPr>
          <p:cNvPr id="5" name="TextBox 4"/>
          <p:cNvSpPr txBox="1"/>
          <p:nvPr/>
        </p:nvSpPr>
        <p:spPr>
          <a:xfrm>
            <a:off x="6280360" y="1607772"/>
            <a:ext cx="2863640" cy="4056495"/>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q"/>
            </a:pPr>
            <a:r>
              <a:rPr lang="en-US" sz="1400" dirty="0">
                <a:ea typeface="Calibri"/>
                <a:cs typeface="Times New Roman"/>
              </a:rPr>
              <a:t>Casa Pacifica Centers for Children and </a:t>
            </a:r>
            <a:r>
              <a:rPr lang="en-US" sz="1400" dirty="0" smtClean="0">
                <a:ea typeface="Calibri"/>
                <a:cs typeface="Times New Roman"/>
              </a:rPr>
              <a:t>Families (CA)</a:t>
            </a:r>
            <a:br>
              <a:rPr lang="en-US" sz="1400" dirty="0" smtClean="0">
                <a:ea typeface="Calibri"/>
                <a:cs typeface="Times New Roman"/>
              </a:rPr>
            </a:br>
            <a:endParaRPr lang="en-US" sz="700" dirty="0">
              <a:ea typeface="Calibri"/>
              <a:cs typeface="Times New Roman"/>
            </a:endParaRPr>
          </a:p>
          <a:p>
            <a:pPr marL="342900" marR="0" lvl="0" indent="-342900">
              <a:lnSpc>
                <a:spcPct val="115000"/>
              </a:lnSpc>
              <a:spcBef>
                <a:spcPts val="0"/>
              </a:spcBef>
              <a:spcAft>
                <a:spcPts val="0"/>
              </a:spcAft>
              <a:buFont typeface="Wingdings" panose="05000000000000000000" pitchFamily="2" charset="2"/>
              <a:buChar char="q"/>
            </a:pPr>
            <a:r>
              <a:rPr lang="en-US" sz="1400" dirty="0">
                <a:ea typeface="Calibri"/>
                <a:cs typeface="Times New Roman"/>
              </a:rPr>
              <a:t>Hugo W. Moser Research Institute at Kennedy </a:t>
            </a:r>
            <a:r>
              <a:rPr lang="en-US" sz="1400" dirty="0" smtClean="0">
                <a:ea typeface="Calibri"/>
                <a:cs typeface="Times New Roman"/>
              </a:rPr>
              <a:t>Krieger</a:t>
            </a:r>
            <a:r>
              <a:rPr lang="en-US" sz="1400" dirty="0">
                <a:ea typeface="Calibri"/>
                <a:cs typeface="Times New Roman"/>
              </a:rPr>
              <a:t> </a:t>
            </a:r>
            <a:r>
              <a:rPr lang="en-US" sz="1400" dirty="0" smtClean="0">
                <a:ea typeface="Calibri"/>
                <a:cs typeface="Times New Roman"/>
              </a:rPr>
              <a:t>(MD)</a:t>
            </a:r>
            <a:br>
              <a:rPr lang="en-US" sz="1400" dirty="0" smtClean="0">
                <a:ea typeface="Calibri"/>
                <a:cs typeface="Times New Roman"/>
              </a:rPr>
            </a:br>
            <a:endParaRPr lang="en-US" sz="700" dirty="0">
              <a:ea typeface="Calibri"/>
              <a:cs typeface="Times New Roman"/>
            </a:endParaRPr>
          </a:p>
          <a:p>
            <a:pPr marL="342900" marR="0" lvl="0" indent="-342900">
              <a:lnSpc>
                <a:spcPct val="115000"/>
              </a:lnSpc>
              <a:spcBef>
                <a:spcPts val="0"/>
              </a:spcBef>
              <a:spcAft>
                <a:spcPts val="0"/>
              </a:spcAft>
              <a:buFont typeface="Wingdings" panose="05000000000000000000" pitchFamily="2" charset="2"/>
              <a:buChar char="q"/>
            </a:pPr>
            <a:r>
              <a:rPr lang="en-US" sz="1400" dirty="0">
                <a:ea typeface="Calibri"/>
                <a:cs typeface="Times New Roman"/>
              </a:rPr>
              <a:t>Massachusetts School of Professional </a:t>
            </a:r>
            <a:r>
              <a:rPr lang="en-US" sz="1400" dirty="0" smtClean="0">
                <a:ea typeface="Calibri"/>
                <a:cs typeface="Times New Roman"/>
              </a:rPr>
              <a:t>Psychology (MA)</a:t>
            </a:r>
            <a:br>
              <a:rPr lang="en-US" sz="1400" dirty="0" smtClean="0">
                <a:ea typeface="Calibri"/>
                <a:cs typeface="Times New Roman"/>
              </a:rPr>
            </a:br>
            <a:endParaRPr lang="en-US" sz="700" dirty="0">
              <a:ea typeface="Calibri"/>
              <a:cs typeface="Times New Roman"/>
            </a:endParaRPr>
          </a:p>
          <a:p>
            <a:pPr marL="342900" marR="0" lvl="0" indent="-342900">
              <a:lnSpc>
                <a:spcPct val="115000"/>
              </a:lnSpc>
              <a:spcBef>
                <a:spcPts val="0"/>
              </a:spcBef>
              <a:spcAft>
                <a:spcPts val="0"/>
              </a:spcAft>
              <a:buFont typeface="Wingdings" panose="05000000000000000000" pitchFamily="2" charset="2"/>
              <a:buChar char="q"/>
            </a:pPr>
            <a:r>
              <a:rPr lang="en-US" sz="1400" dirty="0">
                <a:ea typeface="Calibri"/>
                <a:cs typeface="Times New Roman"/>
              </a:rPr>
              <a:t>Father Flanagan's Boy's Home </a:t>
            </a:r>
            <a:r>
              <a:rPr lang="en-US" sz="1400" dirty="0" smtClean="0">
                <a:ea typeface="Calibri"/>
                <a:cs typeface="Times New Roman"/>
              </a:rPr>
              <a:t>(NE)</a:t>
            </a:r>
            <a:br>
              <a:rPr lang="en-US" sz="1400" dirty="0" smtClean="0">
                <a:ea typeface="Calibri"/>
                <a:cs typeface="Times New Roman"/>
              </a:rPr>
            </a:br>
            <a:endParaRPr lang="en-US" sz="700" dirty="0">
              <a:ea typeface="Calibri"/>
              <a:cs typeface="Times New Roman"/>
            </a:endParaRPr>
          </a:p>
          <a:p>
            <a:pPr marL="342900" marR="0" lvl="0" indent="-342900">
              <a:lnSpc>
                <a:spcPct val="115000"/>
              </a:lnSpc>
              <a:spcBef>
                <a:spcPts val="0"/>
              </a:spcBef>
              <a:spcAft>
                <a:spcPts val="0"/>
              </a:spcAft>
              <a:buFont typeface="Wingdings" panose="05000000000000000000" pitchFamily="2" charset="2"/>
              <a:buChar char="q"/>
            </a:pPr>
            <a:r>
              <a:rPr lang="en-US" sz="1400" dirty="0">
                <a:ea typeface="Calibri"/>
                <a:cs typeface="Times New Roman"/>
              </a:rPr>
              <a:t>University of New </a:t>
            </a:r>
            <a:r>
              <a:rPr lang="en-US" sz="1400" dirty="0" smtClean="0">
                <a:ea typeface="Calibri"/>
                <a:cs typeface="Times New Roman"/>
              </a:rPr>
              <a:t>Mexico (NM)</a:t>
            </a:r>
            <a:br>
              <a:rPr lang="en-US" sz="1400" dirty="0" smtClean="0">
                <a:ea typeface="Calibri"/>
                <a:cs typeface="Times New Roman"/>
              </a:rPr>
            </a:br>
            <a:endParaRPr lang="en-US" sz="700" dirty="0">
              <a:ea typeface="Calibri"/>
              <a:cs typeface="Times New Roman"/>
            </a:endParaRPr>
          </a:p>
          <a:p>
            <a:pPr marL="342900" marR="0" lvl="0" indent="-342900">
              <a:lnSpc>
                <a:spcPct val="115000"/>
              </a:lnSpc>
              <a:spcBef>
                <a:spcPts val="0"/>
              </a:spcBef>
              <a:spcAft>
                <a:spcPts val="0"/>
              </a:spcAft>
              <a:buFont typeface="Wingdings" panose="05000000000000000000" pitchFamily="2" charset="2"/>
              <a:buChar char="q"/>
            </a:pPr>
            <a:r>
              <a:rPr lang="en-US" sz="1400" dirty="0">
                <a:ea typeface="Calibri"/>
                <a:cs typeface="Times New Roman"/>
              </a:rPr>
              <a:t>Brown University </a:t>
            </a:r>
            <a:r>
              <a:rPr lang="en-US" sz="1400" dirty="0" smtClean="0">
                <a:ea typeface="Calibri"/>
                <a:cs typeface="Times New Roman"/>
              </a:rPr>
              <a:t>(RI)</a:t>
            </a:r>
            <a:br>
              <a:rPr lang="en-US" sz="1400" dirty="0" smtClean="0">
                <a:ea typeface="Calibri"/>
                <a:cs typeface="Times New Roman"/>
              </a:rPr>
            </a:br>
            <a:endParaRPr lang="en-US" sz="700" dirty="0">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q"/>
            </a:pPr>
            <a:r>
              <a:rPr lang="en-US" sz="1400" dirty="0">
                <a:ea typeface="Calibri"/>
                <a:cs typeface="Times New Roman"/>
              </a:rPr>
              <a:t>University of Vermont &amp; State Agricultural </a:t>
            </a:r>
            <a:r>
              <a:rPr lang="en-US" sz="1400" dirty="0" smtClean="0">
                <a:ea typeface="Calibri"/>
                <a:cs typeface="Times New Roman"/>
              </a:rPr>
              <a:t>College (VT)</a:t>
            </a:r>
            <a:endParaRPr lang="en-US" sz="1400" dirty="0">
              <a:ea typeface="Calibri"/>
              <a:cs typeface="Times New Roman"/>
            </a:endParaRPr>
          </a:p>
        </p:txBody>
      </p:sp>
      <p:grpSp>
        <p:nvGrpSpPr>
          <p:cNvPr id="6" name="Group 5"/>
          <p:cNvGrpSpPr/>
          <p:nvPr/>
        </p:nvGrpSpPr>
        <p:grpSpPr>
          <a:xfrm>
            <a:off x="398008" y="1762081"/>
            <a:ext cx="5556528" cy="3610919"/>
            <a:chOff x="304800" y="777996"/>
            <a:chExt cx="7714382" cy="5013204"/>
          </a:xfrm>
        </p:grpSpPr>
        <p:sp>
          <p:nvSpPr>
            <p:cNvPr id="7" name="Freeform 48"/>
            <p:cNvSpPr>
              <a:spLocks/>
            </p:cNvSpPr>
            <p:nvPr/>
          </p:nvSpPr>
          <p:spPr bwMode="auto">
            <a:xfrm>
              <a:off x="2296158" y="965025"/>
              <a:ext cx="1375616" cy="883112"/>
            </a:xfrm>
            <a:custGeom>
              <a:avLst/>
              <a:gdLst>
                <a:gd name="T0" fmla="*/ 54 w 2916"/>
                <a:gd name="T1" fmla="*/ 475 h 1872"/>
                <a:gd name="T2" fmla="*/ 34 w 2916"/>
                <a:gd name="T3" fmla="*/ 550 h 1872"/>
                <a:gd name="T4" fmla="*/ 65 w 2916"/>
                <a:gd name="T5" fmla="*/ 625 h 1872"/>
                <a:gd name="T6" fmla="*/ 118 w 2916"/>
                <a:gd name="T7" fmla="*/ 648 h 1872"/>
                <a:gd name="T8" fmla="*/ 176 w 2916"/>
                <a:gd name="T9" fmla="*/ 817 h 1872"/>
                <a:gd name="T10" fmla="*/ 236 w 2916"/>
                <a:gd name="T11" fmla="*/ 878 h 1872"/>
                <a:gd name="T12" fmla="*/ 242 w 2916"/>
                <a:gd name="T13" fmla="*/ 895 h 1872"/>
                <a:gd name="T14" fmla="*/ 300 w 2916"/>
                <a:gd name="T15" fmla="*/ 912 h 1872"/>
                <a:gd name="T16" fmla="*/ 306 w 2916"/>
                <a:gd name="T17" fmla="*/ 950 h 1872"/>
                <a:gd name="T18" fmla="*/ 192 w 2916"/>
                <a:gd name="T19" fmla="*/ 1237 h 1872"/>
                <a:gd name="T20" fmla="*/ 192 w 2916"/>
                <a:gd name="T21" fmla="*/ 1278 h 1872"/>
                <a:gd name="T22" fmla="*/ 232 w 2916"/>
                <a:gd name="T23" fmla="*/ 1333 h 1872"/>
                <a:gd name="T24" fmla="*/ 246 w 2916"/>
                <a:gd name="T25" fmla="*/ 1333 h 1872"/>
                <a:gd name="T26" fmla="*/ 327 w 2916"/>
                <a:gd name="T27" fmla="*/ 1282 h 1872"/>
                <a:gd name="T28" fmla="*/ 336 w 2916"/>
                <a:gd name="T29" fmla="*/ 1265 h 1872"/>
                <a:gd name="T30" fmla="*/ 360 w 2916"/>
                <a:gd name="T31" fmla="*/ 1275 h 1872"/>
                <a:gd name="T32" fmla="*/ 356 w 2916"/>
                <a:gd name="T33" fmla="*/ 1360 h 1872"/>
                <a:gd name="T34" fmla="*/ 404 w 2916"/>
                <a:gd name="T35" fmla="*/ 1567 h 1872"/>
                <a:gd name="T36" fmla="*/ 468 w 2916"/>
                <a:gd name="T37" fmla="*/ 1621 h 1872"/>
                <a:gd name="T38" fmla="*/ 498 w 2916"/>
                <a:gd name="T39" fmla="*/ 1659 h 1872"/>
                <a:gd name="T40" fmla="*/ 488 w 2916"/>
                <a:gd name="T41" fmla="*/ 1715 h 1872"/>
                <a:gd name="T42" fmla="*/ 501 w 2916"/>
                <a:gd name="T43" fmla="*/ 1773 h 1872"/>
                <a:gd name="T44" fmla="*/ 518 w 2916"/>
                <a:gd name="T45" fmla="*/ 1784 h 1872"/>
                <a:gd name="T46" fmla="*/ 559 w 2916"/>
                <a:gd name="T47" fmla="*/ 1750 h 1872"/>
                <a:gd name="T48" fmla="*/ 602 w 2916"/>
                <a:gd name="T49" fmla="*/ 1750 h 1872"/>
                <a:gd name="T50" fmla="*/ 656 w 2916"/>
                <a:gd name="T51" fmla="*/ 1777 h 1872"/>
                <a:gd name="T52" fmla="*/ 693 w 2916"/>
                <a:gd name="T53" fmla="*/ 1760 h 1872"/>
                <a:gd name="T54" fmla="*/ 764 w 2916"/>
                <a:gd name="T55" fmla="*/ 1760 h 1872"/>
                <a:gd name="T56" fmla="*/ 821 w 2916"/>
                <a:gd name="T57" fmla="*/ 1784 h 1872"/>
                <a:gd name="T58" fmla="*/ 868 w 2916"/>
                <a:gd name="T59" fmla="*/ 1781 h 1872"/>
                <a:gd name="T60" fmla="*/ 874 w 2916"/>
                <a:gd name="T61" fmla="*/ 1729 h 1872"/>
                <a:gd name="T62" fmla="*/ 921 w 2916"/>
                <a:gd name="T63" fmla="*/ 1720 h 1872"/>
                <a:gd name="T64" fmla="*/ 945 w 2916"/>
                <a:gd name="T65" fmla="*/ 1740 h 1872"/>
                <a:gd name="T66" fmla="*/ 952 w 2916"/>
                <a:gd name="T67" fmla="*/ 1793 h 1872"/>
                <a:gd name="T68" fmla="*/ 996 w 2916"/>
                <a:gd name="T69" fmla="*/ 1834 h 1872"/>
                <a:gd name="T70" fmla="*/ 1020 w 2916"/>
                <a:gd name="T71" fmla="*/ 1648 h 1872"/>
                <a:gd name="T72" fmla="*/ 2787 w 2916"/>
                <a:gd name="T73" fmla="*/ 1872 h 1872"/>
                <a:gd name="T74" fmla="*/ 2916 w 2916"/>
                <a:gd name="T75" fmla="*/ 434 h 1872"/>
                <a:gd name="T76" fmla="*/ 908 w 2916"/>
                <a:gd name="T77" fmla="*/ 170 h 1872"/>
                <a:gd name="T78" fmla="*/ 74 w 2916"/>
                <a:gd name="T79" fmla="*/ 0 h 1872"/>
                <a:gd name="T80" fmla="*/ 0 w 2916"/>
                <a:gd name="T81" fmla="*/ 350 h 1872"/>
                <a:gd name="T82" fmla="*/ 54 w 2916"/>
                <a:gd name="T83" fmla="*/ 475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6" h="1872">
                  <a:moveTo>
                    <a:pt x="54" y="475"/>
                  </a:moveTo>
                  <a:lnTo>
                    <a:pt x="34" y="550"/>
                  </a:lnTo>
                  <a:lnTo>
                    <a:pt x="65" y="625"/>
                  </a:lnTo>
                  <a:lnTo>
                    <a:pt x="118" y="648"/>
                  </a:lnTo>
                  <a:lnTo>
                    <a:pt x="176" y="817"/>
                  </a:lnTo>
                  <a:lnTo>
                    <a:pt x="236" y="878"/>
                  </a:lnTo>
                  <a:lnTo>
                    <a:pt x="242" y="895"/>
                  </a:lnTo>
                  <a:lnTo>
                    <a:pt x="300" y="912"/>
                  </a:lnTo>
                  <a:lnTo>
                    <a:pt x="306" y="950"/>
                  </a:lnTo>
                  <a:lnTo>
                    <a:pt x="192" y="1237"/>
                  </a:lnTo>
                  <a:lnTo>
                    <a:pt x="192" y="1278"/>
                  </a:lnTo>
                  <a:lnTo>
                    <a:pt x="232" y="1333"/>
                  </a:lnTo>
                  <a:lnTo>
                    <a:pt x="246" y="1333"/>
                  </a:lnTo>
                  <a:lnTo>
                    <a:pt x="327" y="1282"/>
                  </a:lnTo>
                  <a:lnTo>
                    <a:pt x="336" y="1265"/>
                  </a:lnTo>
                  <a:lnTo>
                    <a:pt x="360" y="1275"/>
                  </a:lnTo>
                  <a:lnTo>
                    <a:pt x="356" y="1360"/>
                  </a:lnTo>
                  <a:lnTo>
                    <a:pt x="404" y="1567"/>
                  </a:lnTo>
                  <a:lnTo>
                    <a:pt x="468" y="1621"/>
                  </a:lnTo>
                  <a:lnTo>
                    <a:pt x="498" y="1659"/>
                  </a:lnTo>
                  <a:lnTo>
                    <a:pt x="488" y="1715"/>
                  </a:lnTo>
                  <a:lnTo>
                    <a:pt x="501" y="1773"/>
                  </a:lnTo>
                  <a:lnTo>
                    <a:pt x="518" y="1784"/>
                  </a:lnTo>
                  <a:lnTo>
                    <a:pt x="559" y="1750"/>
                  </a:lnTo>
                  <a:lnTo>
                    <a:pt x="602" y="1750"/>
                  </a:lnTo>
                  <a:lnTo>
                    <a:pt x="656" y="1777"/>
                  </a:lnTo>
                  <a:lnTo>
                    <a:pt x="693" y="1760"/>
                  </a:lnTo>
                  <a:lnTo>
                    <a:pt x="764" y="1760"/>
                  </a:lnTo>
                  <a:lnTo>
                    <a:pt x="821" y="1784"/>
                  </a:lnTo>
                  <a:lnTo>
                    <a:pt x="868" y="1781"/>
                  </a:lnTo>
                  <a:lnTo>
                    <a:pt x="874" y="1729"/>
                  </a:lnTo>
                  <a:lnTo>
                    <a:pt x="921" y="1720"/>
                  </a:lnTo>
                  <a:lnTo>
                    <a:pt x="945" y="1740"/>
                  </a:lnTo>
                  <a:lnTo>
                    <a:pt x="952" y="1793"/>
                  </a:lnTo>
                  <a:lnTo>
                    <a:pt x="996" y="1834"/>
                  </a:lnTo>
                  <a:lnTo>
                    <a:pt x="1020" y="1648"/>
                  </a:lnTo>
                  <a:lnTo>
                    <a:pt x="2787" y="1872"/>
                  </a:lnTo>
                  <a:lnTo>
                    <a:pt x="2916" y="434"/>
                  </a:lnTo>
                  <a:lnTo>
                    <a:pt x="908" y="170"/>
                  </a:lnTo>
                  <a:lnTo>
                    <a:pt x="74" y="0"/>
                  </a:lnTo>
                  <a:lnTo>
                    <a:pt x="0" y="350"/>
                  </a:lnTo>
                  <a:lnTo>
                    <a:pt x="54" y="475"/>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 name="Freeform 23"/>
            <p:cNvSpPr>
              <a:spLocks/>
            </p:cNvSpPr>
            <p:nvPr/>
          </p:nvSpPr>
          <p:spPr bwMode="auto">
            <a:xfrm>
              <a:off x="7590581" y="1997936"/>
              <a:ext cx="104728" cy="125957"/>
            </a:xfrm>
            <a:custGeom>
              <a:avLst/>
              <a:gdLst>
                <a:gd name="T0" fmla="*/ 27 w 222"/>
                <a:gd name="T1" fmla="*/ 122 h 266"/>
                <a:gd name="T2" fmla="*/ 47 w 222"/>
                <a:gd name="T3" fmla="*/ 266 h 266"/>
                <a:gd name="T4" fmla="*/ 97 w 222"/>
                <a:gd name="T5" fmla="*/ 249 h 266"/>
                <a:gd name="T6" fmla="*/ 135 w 222"/>
                <a:gd name="T7" fmla="*/ 217 h 266"/>
                <a:gd name="T8" fmla="*/ 152 w 222"/>
                <a:gd name="T9" fmla="*/ 188 h 266"/>
                <a:gd name="T10" fmla="*/ 175 w 222"/>
                <a:gd name="T11" fmla="*/ 191 h 266"/>
                <a:gd name="T12" fmla="*/ 222 w 222"/>
                <a:gd name="T13" fmla="*/ 163 h 266"/>
                <a:gd name="T14" fmla="*/ 117 w 222"/>
                <a:gd name="T15" fmla="*/ 21 h 266"/>
                <a:gd name="T16" fmla="*/ 91 w 222"/>
                <a:gd name="T17" fmla="*/ 0 h 266"/>
                <a:gd name="T18" fmla="*/ 0 w 222"/>
                <a:gd name="T19" fmla="*/ 24 h 266"/>
                <a:gd name="T20" fmla="*/ 27 w 222"/>
                <a:gd name="T21" fmla="*/ 12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266">
                  <a:moveTo>
                    <a:pt x="27" y="122"/>
                  </a:moveTo>
                  <a:lnTo>
                    <a:pt x="47" y="266"/>
                  </a:lnTo>
                  <a:lnTo>
                    <a:pt x="97" y="249"/>
                  </a:lnTo>
                  <a:lnTo>
                    <a:pt x="135" y="217"/>
                  </a:lnTo>
                  <a:lnTo>
                    <a:pt x="152" y="188"/>
                  </a:lnTo>
                  <a:lnTo>
                    <a:pt x="175" y="191"/>
                  </a:lnTo>
                  <a:lnTo>
                    <a:pt x="222" y="163"/>
                  </a:lnTo>
                  <a:lnTo>
                    <a:pt x="117" y="21"/>
                  </a:lnTo>
                  <a:lnTo>
                    <a:pt x="91" y="0"/>
                  </a:lnTo>
                  <a:lnTo>
                    <a:pt x="0" y="24"/>
                  </a:lnTo>
                  <a:lnTo>
                    <a:pt x="27" y="122"/>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9" name="Freeform 49"/>
            <p:cNvSpPr>
              <a:spLocks/>
            </p:cNvSpPr>
            <p:nvPr/>
          </p:nvSpPr>
          <p:spPr bwMode="auto">
            <a:xfrm>
              <a:off x="1321055" y="777996"/>
              <a:ext cx="901509" cy="662334"/>
            </a:xfrm>
            <a:custGeom>
              <a:avLst/>
              <a:gdLst>
                <a:gd name="T0" fmla="*/ 1701 w 1912"/>
                <a:gd name="T1" fmla="*/ 1244 h 1404"/>
                <a:gd name="T2" fmla="*/ 578 w 1912"/>
                <a:gd name="T3" fmla="*/ 0 h 1404"/>
                <a:gd name="T4" fmla="*/ 551 w 1912"/>
                <a:gd name="T5" fmla="*/ 27 h 1404"/>
                <a:gd name="T6" fmla="*/ 581 w 1912"/>
                <a:gd name="T7" fmla="*/ 207 h 1404"/>
                <a:gd name="T8" fmla="*/ 592 w 1912"/>
                <a:gd name="T9" fmla="*/ 268 h 1404"/>
                <a:gd name="T10" fmla="*/ 588 w 1912"/>
                <a:gd name="T11" fmla="*/ 349 h 1404"/>
                <a:gd name="T12" fmla="*/ 601 w 1912"/>
                <a:gd name="T13" fmla="*/ 390 h 1404"/>
                <a:gd name="T14" fmla="*/ 548 w 1912"/>
                <a:gd name="T15" fmla="*/ 322 h 1404"/>
                <a:gd name="T16" fmla="*/ 524 w 1912"/>
                <a:gd name="T17" fmla="*/ 265 h 1404"/>
                <a:gd name="T18" fmla="*/ 557 w 1912"/>
                <a:gd name="T19" fmla="*/ 227 h 1404"/>
                <a:gd name="T20" fmla="*/ 494 w 1912"/>
                <a:gd name="T21" fmla="*/ 248 h 1404"/>
                <a:gd name="T22" fmla="*/ 457 w 1912"/>
                <a:gd name="T23" fmla="*/ 291 h 1404"/>
                <a:gd name="T24" fmla="*/ 356 w 1912"/>
                <a:gd name="T25" fmla="*/ 251 h 1404"/>
                <a:gd name="T26" fmla="*/ 231 w 1912"/>
                <a:gd name="T27" fmla="*/ 207 h 1404"/>
                <a:gd name="T28" fmla="*/ 131 w 1912"/>
                <a:gd name="T29" fmla="*/ 132 h 1404"/>
                <a:gd name="T30" fmla="*/ 57 w 1912"/>
                <a:gd name="T31" fmla="*/ 74 h 1404"/>
                <a:gd name="T32" fmla="*/ 50 w 1912"/>
                <a:gd name="T33" fmla="*/ 282 h 1404"/>
                <a:gd name="T34" fmla="*/ 40 w 1912"/>
                <a:gd name="T35" fmla="*/ 462 h 1404"/>
                <a:gd name="T36" fmla="*/ 110 w 1912"/>
                <a:gd name="T37" fmla="*/ 624 h 1404"/>
                <a:gd name="T38" fmla="*/ 37 w 1912"/>
                <a:gd name="T39" fmla="*/ 695 h 1404"/>
                <a:gd name="T40" fmla="*/ 50 w 1912"/>
                <a:gd name="T41" fmla="*/ 780 h 1404"/>
                <a:gd name="T42" fmla="*/ 0 w 1912"/>
                <a:gd name="T43" fmla="*/ 834 h 1404"/>
                <a:gd name="T44" fmla="*/ 66 w 1912"/>
                <a:gd name="T45" fmla="*/ 865 h 1404"/>
                <a:gd name="T46" fmla="*/ 137 w 1912"/>
                <a:gd name="T47" fmla="*/ 899 h 1404"/>
                <a:gd name="T48" fmla="*/ 215 w 1912"/>
                <a:gd name="T49" fmla="*/ 946 h 1404"/>
                <a:gd name="T50" fmla="*/ 248 w 1912"/>
                <a:gd name="T51" fmla="*/ 1140 h 1404"/>
                <a:gd name="T52" fmla="*/ 333 w 1912"/>
                <a:gd name="T53" fmla="*/ 1221 h 1404"/>
                <a:gd name="T54" fmla="*/ 468 w 1912"/>
                <a:gd name="T55" fmla="*/ 1197 h 1404"/>
                <a:gd name="T56" fmla="*/ 551 w 1912"/>
                <a:gd name="T57" fmla="*/ 1218 h 1404"/>
                <a:gd name="T58" fmla="*/ 665 w 1912"/>
                <a:gd name="T59" fmla="*/ 1274 h 1404"/>
                <a:gd name="T60" fmla="*/ 763 w 1912"/>
                <a:gd name="T61" fmla="*/ 1268 h 1404"/>
                <a:gd name="T62" fmla="*/ 874 w 1912"/>
                <a:gd name="T63" fmla="*/ 1302 h 1404"/>
                <a:gd name="T64" fmla="*/ 971 w 1912"/>
                <a:gd name="T65" fmla="*/ 1291 h 1404"/>
                <a:gd name="T66" fmla="*/ 1697 w 1912"/>
                <a:gd name="T67" fmla="*/ 1404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2" h="1404">
                  <a:moveTo>
                    <a:pt x="1697" y="1404"/>
                  </a:moveTo>
                  <a:lnTo>
                    <a:pt x="1701" y="1244"/>
                  </a:lnTo>
                  <a:lnTo>
                    <a:pt x="1912" y="346"/>
                  </a:lnTo>
                  <a:lnTo>
                    <a:pt x="578" y="0"/>
                  </a:lnTo>
                  <a:lnTo>
                    <a:pt x="557" y="13"/>
                  </a:lnTo>
                  <a:lnTo>
                    <a:pt x="551" y="27"/>
                  </a:lnTo>
                  <a:lnTo>
                    <a:pt x="612" y="149"/>
                  </a:lnTo>
                  <a:lnTo>
                    <a:pt x="581" y="207"/>
                  </a:lnTo>
                  <a:lnTo>
                    <a:pt x="581" y="244"/>
                  </a:lnTo>
                  <a:lnTo>
                    <a:pt x="592" y="268"/>
                  </a:lnTo>
                  <a:lnTo>
                    <a:pt x="578" y="295"/>
                  </a:lnTo>
                  <a:lnTo>
                    <a:pt x="588" y="349"/>
                  </a:lnTo>
                  <a:lnTo>
                    <a:pt x="604" y="370"/>
                  </a:lnTo>
                  <a:lnTo>
                    <a:pt x="601" y="390"/>
                  </a:lnTo>
                  <a:lnTo>
                    <a:pt x="578" y="396"/>
                  </a:lnTo>
                  <a:lnTo>
                    <a:pt x="548" y="322"/>
                  </a:lnTo>
                  <a:lnTo>
                    <a:pt x="518" y="298"/>
                  </a:lnTo>
                  <a:lnTo>
                    <a:pt x="524" y="265"/>
                  </a:lnTo>
                  <a:lnTo>
                    <a:pt x="562" y="257"/>
                  </a:lnTo>
                  <a:lnTo>
                    <a:pt x="557" y="227"/>
                  </a:lnTo>
                  <a:lnTo>
                    <a:pt x="551" y="207"/>
                  </a:lnTo>
                  <a:lnTo>
                    <a:pt x="494" y="248"/>
                  </a:lnTo>
                  <a:lnTo>
                    <a:pt x="494" y="288"/>
                  </a:lnTo>
                  <a:lnTo>
                    <a:pt x="457" y="291"/>
                  </a:lnTo>
                  <a:lnTo>
                    <a:pt x="403" y="274"/>
                  </a:lnTo>
                  <a:lnTo>
                    <a:pt x="356" y="251"/>
                  </a:lnTo>
                  <a:lnTo>
                    <a:pt x="302" y="240"/>
                  </a:lnTo>
                  <a:lnTo>
                    <a:pt x="231" y="207"/>
                  </a:lnTo>
                  <a:lnTo>
                    <a:pt x="178" y="173"/>
                  </a:lnTo>
                  <a:lnTo>
                    <a:pt x="131" y="132"/>
                  </a:lnTo>
                  <a:lnTo>
                    <a:pt x="94" y="85"/>
                  </a:lnTo>
                  <a:lnTo>
                    <a:pt x="57" y="74"/>
                  </a:lnTo>
                  <a:lnTo>
                    <a:pt x="24" y="231"/>
                  </a:lnTo>
                  <a:lnTo>
                    <a:pt x="50" y="282"/>
                  </a:lnTo>
                  <a:lnTo>
                    <a:pt x="50" y="413"/>
                  </a:lnTo>
                  <a:lnTo>
                    <a:pt x="40" y="462"/>
                  </a:lnTo>
                  <a:lnTo>
                    <a:pt x="63" y="580"/>
                  </a:lnTo>
                  <a:lnTo>
                    <a:pt x="110" y="624"/>
                  </a:lnTo>
                  <a:lnTo>
                    <a:pt x="37" y="634"/>
                  </a:lnTo>
                  <a:lnTo>
                    <a:pt x="37" y="695"/>
                  </a:lnTo>
                  <a:lnTo>
                    <a:pt x="77" y="715"/>
                  </a:lnTo>
                  <a:lnTo>
                    <a:pt x="50" y="780"/>
                  </a:lnTo>
                  <a:lnTo>
                    <a:pt x="7" y="787"/>
                  </a:lnTo>
                  <a:lnTo>
                    <a:pt x="0" y="834"/>
                  </a:lnTo>
                  <a:lnTo>
                    <a:pt x="37" y="882"/>
                  </a:lnTo>
                  <a:lnTo>
                    <a:pt x="66" y="865"/>
                  </a:lnTo>
                  <a:lnTo>
                    <a:pt x="98" y="891"/>
                  </a:lnTo>
                  <a:lnTo>
                    <a:pt x="137" y="899"/>
                  </a:lnTo>
                  <a:lnTo>
                    <a:pt x="148" y="940"/>
                  </a:lnTo>
                  <a:lnTo>
                    <a:pt x="215" y="946"/>
                  </a:lnTo>
                  <a:lnTo>
                    <a:pt x="252" y="1013"/>
                  </a:lnTo>
                  <a:lnTo>
                    <a:pt x="248" y="1140"/>
                  </a:lnTo>
                  <a:lnTo>
                    <a:pt x="239" y="1152"/>
                  </a:lnTo>
                  <a:lnTo>
                    <a:pt x="333" y="1221"/>
                  </a:lnTo>
                  <a:lnTo>
                    <a:pt x="433" y="1227"/>
                  </a:lnTo>
                  <a:lnTo>
                    <a:pt x="468" y="1197"/>
                  </a:lnTo>
                  <a:lnTo>
                    <a:pt x="538" y="1221"/>
                  </a:lnTo>
                  <a:lnTo>
                    <a:pt x="551" y="1218"/>
                  </a:lnTo>
                  <a:lnTo>
                    <a:pt x="639" y="1254"/>
                  </a:lnTo>
                  <a:lnTo>
                    <a:pt x="665" y="1274"/>
                  </a:lnTo>
                  <a:lnTo>
                    <a:pt x="742" y="1279"/>
                  </a:lnTo>
                  <a:lnTo>
                    <a:pt x="763" y="1268"/>
                  </a:lnTo>
                  <a:lnTo>
                    <a:pt x="800" y="1291"/>
                  </a:lnTo>
                  <a:lnTo>
                    <a:pt x="874" y="1302"/>
                  </a:lnTo>
                  <a:lnTo>
                    <a:pt x="965" y="1271"/>
                  </a:lnTo>
                  <a:lnTo>
                    <a:pt x="971" y="1291"/>
                  </a:lnTo>
                  <a:lnTo>
                    <a:pt x="1224" y="1288"/>
                  </a:lnTo>
                  <a:lnTo>
                    <a:pt x="1697" y="1404"/>
                  </a:lnTo>
                  <a:close/>
                </a:path>
              </a:pathLst>
            </a:custGeom>
            <a:solidFill>
              <a:schemeClr val="bg1">
                <a:lumMod val="95000"/>
              </a:schemeClr>
            </a:solidFill>
            <a:ln w="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0" name="Freeform 53"/>
            <p:cNvSpPr>
              <a:spLocks/>
            </p:cNvSpPr>
            <p:nvPr/>
          </p:nvSpPr>
          <p:spPr bwMode="auto">
            <a:xfrm>
              <a:off x="1956499" y="942164"/>
              <a:ext cx="809519" cy="1307685"/>
            </a:xfrm>
            <a:custGeom>
              <a:avLst/>
              <a:gdLst>
                <a:gd name="T0" fmla="*/ 1025 w 1715"/>
                <a:gd name="T1" fmla="*/ 997 h 2773"/>
                <a:gd name="T2" fmla="*/ 1019 w 1715"/>
                <a:gd name="T3" fmla="*/ 959 h 2773"/>
                <a:gd name="T4" fmla="*/ 961 w 1715"/>
                <a:gd name="T5" fmla="*/ 942 h 2773"/>
                <a:gd name="T6" fmla="*/ 955 w 1715"/>
                <a:gd name="T7" fmla="*/ 925 h 2773"/>
                <a:gd name="T8" fmla="*/ 895 w 1715"/>
                <a:gd name="T9" fmla="*/ 864 h 2773"/>
                <a:gd name="T10" fmla="*/ 837 w 1715"/>
                <a:gd name="T11" fmla="*/ 695 h 2773"/>
                <a:gd name="T12" fmla="*/ 784 w 1715"/>
                <a:gd name="T13" fmla="*/ 672 h 2773"/>
                <a:gd name="T14" fmla="*/ 753 w 1715"/>
                <a:gd name="T15" fmla="*/ 597 h 2773"/>
                <a:gd name="T16" fmla="*/ 773 w 1715"/>
                <a:gd name="T17" fmla="*/ 522 h 2773"/>
                <a:gd name="T18" fmla="*/ 719 w 1715"/>
                <a:gd name="T19" fmla="*/ 397 h 2773"/>
                <a:gd name="T20" fmla="*/ 793 w 1715"/>
                <a:gd name="T21" fmla="*/ 47 h 2773"/>
                <a:gd name="T22" fmla="*/ 561 w 1715"/>
                <a:gd name="T23" fmla="*/ 0 h 2773"/>
                <a:gd name="T24" fmla="*/ 353 w 1715"/>
                <a:gd name="T25" fmla="*/ 898 h 2773"/>
                <a:gd name="T26" fmla="*/ 349 w 1715"/>
                <a:gd name="T27" fmla="*/ 1058 h 2773"/>
                <a:gd name="T28" fmla="*/ 370 w 1715"/>
                <a:gd name="T29" fmla="*/ 1133 h 2773"/>
                <a:gd name="T30" fmla="*/ 423 w 1715"/>
                <a:gd name="T31" fmla="*/ 1173 h 2773"/>
                <a:gd name="T32" fmla="*/ 420 w 1715"/>
                <a:gd name="T33" fmla="*/ 1237 h 2773"/>
                <a:gd name="T34" fmla="*/ 360 w 1715"/>
                <a:gd name="T35" fmla="*/ 1305 h 2773"/>
                <a:gd name="T36" fmla="*/ 293 w 1715"/>
                <a:gd name="T37" fmla="*/ 1403 h 2773"/>
                <a:gd name="T38" fmla="*/ 279 w 1715"/>
                <a:gd name="T39" fmla="*/ 1414 h 2773"/>
                <a:gd name="T40" fmla="*/ 272 w 1715"/>
                <a:gd name="T41" fmla="*/ 1468 h 2773"/>
                <a:gd name="T42" fmla="*/ 252 w 1715"/>
                <a:gd name="T43" fmla="*/ 1484 h 2773"/>
                <a:gd name="T44" fmla="*/ 222 w 1715"/>
                <a:gd name="T45" fmla="*/ 1492 h 2773"/>
                <a:gd name="T46" fmla="*/ 148 w 1715"/>
                <a:gd name="T47" fmla="*/ 1583 h 2773"/>
                <a:gd name="T48" fmla="*/ 144 w 1715"/>
                <a:gd name="T49" fmla="*/ 1634 h 2773"/>
                <a:gd name="T50" fmla="*/ 134 w 1715"/>
                <a:gd name="T51" fmla="*/ 1651 h 2773"/>
                <a:gd name="T52" fmla="*/ 148 w 1715"/>
                <a:gd name="T53" fmla="*/ 1671 h 2773"/>
                <a:gd name="T54" fmla="*/ 188 w 1715"/>
                <a:gd name="T55" fmla="*/ 1668 h 2773"/>
                <a:gd name="T56" fmla="*/ 211 w 1715"/>
                <a:gd name="T57" fmla="*/ 1706 h 2773"/>
                <a:gd name="T58" fmla="*/ 148 w 1715"/>
                <a:gd name="T59" fmla="*/ 1871 h 2773"/>
                <a:gd name="T60" fmla="*/ 0 w 1715"/>
                <a:gd name="T61" fmla="*/ 2468 h 2773"/>
                <a:gd name="T62" fmla="*/ 1570 w 1715"/>
                <a:gd name="T63" fmla="*/ 2773 h 2773"/>
                <a:gd name="T64" fmla="*/ 1715 w 1715"/>
                <a:gd name="T65" fmla="*/ 1875 h 2773"/>
                <a:gd name="T66" fmla="*/ 1671 w 1715"/>
                <a:gd name="T67" fmla="*/ 1840 h 2773"/>
                <a:gd name="T68" fmla="*/ 1664 w 1715"/>
                <a:gd name="T69" fmla="*/ 1787 h 2773"/>
                <a:gd name="T70" fmla="*/ 1640 w 1715"/>
                <a:gd name="T71" fmla="*/ 1767 h 2773"/>
                <a:gd name="T72" fmla="*/ 1593 w 1715"/>
                <a:gd name="T73" fmla="*/ 1776 h 2773"/>
                <a:gd name="T74" fmla="*/ 1587 w 1715"/>
                <a:gd name="T75" fmla="*/ 1828 h 2773"/>
                <a:gd name="T76" fmla="*/ 1540 w 1715"/>
                <a:gd name="T77" fmla="*/ 1831 h 2773"/>
                <a:gd name="T78" fmla="*/ 1483 w 1715"/>
                <a:gd name="T79" fmla="*/ 1807 h 2773"/>
                <a:gd name="T80" fmla="*/ 1412 w 1715"/>
                <a:gd name="T81" fmla="*/ 1807 h 2773"/>
                <a:gd name="T82" fmla="*/ 1375 w 1715"/>
                <a:gd name="T83" fmla="*/ 1824 h 2773"/>
                <a:gd name="T84" fmla="*/ 1321 w 1715"/>
                <a:gd name="T85" fmla="*/ 1797 h 2773"/>
                <a:gd name="T86" fmla="*/ 1278 w 1715"/>
                <a:gd name="T87" fmla="*/ 1797 h 2773"/>
                <a:gd name="T88" fmla="*/ 1237 w 1715"/>
                <a:gd name="T89" fmla="*/ 1831 h 2773"/>
                <a:gd name="T90" fmla="*/ 1220 w 1715"/>
                <a:gd name="T91" fmla="*/ 1820 h 2773"/>
                <a:gd name="T92" fmla="*/ 1207 w 1715"/>
                <a:gd name="T93" fmla="*/ 1762 h 2773"/>
                <a:gd name="T94" fmla="*/ 1217 w 1715"/>
                <a:gd name="T95" fmla="*/ 1706 h 2773"/>
                <a:gd name="T96" fmla="*/ 1187 w 1715"/>
                <a:gd name="T97" fmla="*/ 1668 h 2773"/>
                <a:gd name="T98" fmla="*/ 1123 w 1715"/>
                <a:gd name="T99" fmla="*/ 1614 h 2773"/>
                <a:gd name="T100" fmla="*/ 1075 w 1715"/>
                <a:gd name="T101" fmla="*/ 1407 h 2773"/>
                <a:gd name="T102" fmla="*/ 1079 w 1715"/>
                <a:gd name="T103" fmla="*/ 1322 h 2773"/>
                <a:gd name="T104" fmla="*/ 1055 w 1715"/>
                <a:gd name="T105" fmla="*/ 1312 h 2773"/>
                <a:gd name="T106" fmla="*/ 1046 w 1715"/>
                <a:gd name="T107" fmla="*/ 1329 h 2773"/>
                <a:gd name="T108" fmla="*/ 965 w 1715"/>
                <a:gd name="T109" fmla="*/ 1380 h 2773"/>
                <a:gd name="T110" fmla="*/ 951 w 1715"/>
                <a:gd name="T111" fmla="*/ 1380 h 2773"/>
                <a:gd name="T112" fmla="*/ 911 w 1715"/>
                <a:gd name="T113" fmla="*/ 1325 h 2773"/>
                <a:gd name="T114" fmla="*/ 911 w 1715"/>
                <a:gd name="T115" fmla="*/ 1284 h 2773"/>
                <a:gd name="T116" fmla="*/ 1025 w 1715"/>
                <a:gd name="T117" fmla="*/ 997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5" h="2773">
                  <a:moveTo>
                    <a:pt x="1025" y="997"/>
                  </a:moveTo>
                  <a:lnTo>
                    <a:pt x="1019" y="959"/>
                  </a:lnTo>
                  <a:lnTo>
                    <a:pt x="961" y="942"/>
                  </a:lnTo>
                  <a:lnTo>
                    <a:pt x="955" y="925"/>
                  </a:lnTo>
                  <a:lnTo>
                    <a:pt x="895" y="864"/>
                  </a:lnTo>
                  <a:lnTo>
                    <a:pt x="837" y="695"/>
                  </a:lnTo>
                  <a:lnTo>
                    <a:pt x="784" y="672"/>
                  </a:lnTo>
                  <a:lnTo>
                    <a:pt x="753" y="597"/>
                  </a:lnTo>
                  <a:lnTo>
                    <a:pt x="773" y="522"/>
                  </a:lnTo>
                  <a:lnTo>
                    <a:pt x="719" y="397"/>
                  </a:lnTo>
                  <a:lnTo>
                    <a:pt x="793" y="47"/>
                  </a:lnTo>
                  <a:lnTo>
                    <a:pt x="561" y="0"/>
                  </a:lnTo>
                  <a:lnTo>
                    <a:pt x="353" y="898"/>
                  </a:lnTo>
                  <a:lnTo>
                    <a:pt x="349" y="1058"/>
                  </a:lnTo>
                  <a:lnTo>
                    <a:pt x="370" y="1133"/>
                  </a:lnTo>
                  <a:lnTo>
                    <a:pt x="423" y="1173"/>
                  </a:lnTo>
                  <a:lnTo>
                    <a:pt x="420" y="1237"/>
                  </a:lnTo>
                  <a:lnTo>
                    <a:pt x="360" y="1305"/>
                  </a:lnTo>
                  <a:lnTo>
                    <a:pt x="293" y="1403"/>
                  </a:lnTo>
                  <a:lnTo>
                    <a:pt x="279" y="1414"/>
                  </a:lnTo>
                  <a:lnTo>
                    <a:pt x="272" y="1468"/>
                  </a:lnTo>
                  <a:lnTo>
                    <a:pt x="252" y="1484"/>
                  </a:lnTo>
                  <a:lnTo>
                    <a:pt x="222" y="1492"/>
                  </a:lnTo>
                  <a:lnTo>
                    <a:pt x="148" y="1583"/>
                  </a:lnTo>
                  <a:lnTo>
                    <a:pt x="144" y="1634"/>
                  </a:lnTo>
                  <a:lnTo>
                    <a:pt x="134" y="1651"/>
                  </a:lnTo>
                  <a:lnTo>
                    <a:pt x="148" y="1671"/>
                  </a:lnTo>
                  <a:lnTo>
                    <a:pt x="188" y="1668"/>
                  </a:lnTo>
                  <a:lnTo>
                    <a:pt x="211" y="1706"/>
                  </a:lnTo>
                  <a:lnTo>
                    <a:pt x="148" y="1871"/>
                  </a:lnTo>
                  <a:lnTo>
                    <a:pt x="0" y="2468"/>
                  </a:lnTo>
                  <a:lnTo>
                    <a:pt x="1570" y="2773"/>
                  </a:lnTo>
                  <a:lnTo>
                    <a:pt x="1715" y="1875"/>
                  </a:lnTo>
                  <a:lnTo>
                    <a:pt x="1671" y="1840"/>
                  </a:lnTo>
                  <a:lnTo>
                    <a:pt x="1664" y="1787"/>
                  </a:lnTo>
                  <a:lnTo>
                    <a:pt x="1640" y="1767"/>
                  </a:lnTo>
                  <a:lnTo>
                    <a:pt x="1593" y="1776"/>
                  </a:lnTo>
                  <a:lnTo>
                    <a:pt x="1587" y="1828"/>
                  </a:lnTo>
                  <a:lnTo>
                    <a:pt x="1540" y="1831"/>
                  </a:lnTo>
                  <a:lnTo>
                    <a:pt x="1483" y="1807"/>
                  </a:lnTo>
                  <a:lnTo>
                    <a:pt x="1412" y="1807"/>
                  </a:lnTo>
                  <a:lnTo>
                    <a:pt x="1375" y="1824"/>
                  </a:lnTo>
                  <a:lnTo>
                    <a:pt x="1321" y="1797"/>
                  </a:lnTo>
                  <a:lnTo>
                    <a:pt x="1278" y="1797"/>
                  </a:lnTo>
                  <a:lnTo>
                    <a:pt x="1237" y="1831"/>
                  </a:lnTo>
                  <a:lnTo>
                    <a:pt x="1220" y="1820"/>
                  </a:lnTo>
                  <a:lnTo>
                    <a:pt x="1207" y="1762"/>
                  </a:lnTo>
                  <a:lnTo>
                    <a:pt x="1217" y="1706"/>
                  </a:lnTo>
                  <a:lnTo>
                    <a:pt x="1187" y="1668"/>
                  </a:lnTo>
                  <a:lnTo>
                    <a:pt x="1123" y="1614"/>
                  </a:lnTo>
                  <a:lnTo>
                    <a:pt x="1075" y="1407"/>
                  </a:lnTo>
                  <a:lnTo>
                    <a:pt x="1079" y="1322"/>
                  </a:lnTo>
                  <a:lnTo>
                    <a:pt x="1055" y="1312"/>
                  </a:lnTo>
                  <a:lnTo>
                    <a:pt x="1046" y="1329"/>
                  </a:lnTo>
                  <a:lnTo>
                    <a:pt x="965" y="1380"/>
                  </a:lnTo>
                  <a:lnTo>
                    <a:pt x="951" y="1380"/>
                  </a:lnTo>
                  <a:lnTo>
                    <a:pt x="911" y="1325"/>
                  </a:lnTo>
                  <a:lnTo>
                    <a:pt x="911" y="1284"/>
                  </a:lnTo>
                  <a:lnTo>
                    <a:pt x="1025" y="99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1" name="Freeform 55"/>
            <p:cNvSpPr>
              <a:spLocks/>
            </p:cNvSpPr>
            <p:nvPr/>
          </p:nvSpPr>
          <p:spPr bwMode="auto">
            <a:xfrm>
              <a:off x="1073388" y="1198323"/>
              <a:ext cx="1082660" cy="904341"/>
            </a:xfrm>
            <a:custGeom>
              <a:avLst/>
              <a:gdLst>
                <a:gd name="T0" fmla="*/ 1076 w 2296"/>
                <a:gd name="T1" fmla="*/ 327 h 1917"/>
                <a:gd name="T2" fmla="*/ 1063 w 2296"/>
                <a:gd name="T3" fmla="*/ 330 h 1917"/>
                <a:gd name="T4" fmla="*/ 993 w 2296"/>
                <a:gd name="T5" fmla="*/ 306 h 1917"/>
                <a:gd name="T6" fmla="*/ 958 w 2296"/>
                <a:gd name="T7" fmla="*/ 336 h 1917"/>
                <a:gd name="T8" fmla="*/ 858 w 2296"/>
                <a:gd name="T9" fmla="*/ 330 h 1917"/>
                <a:gd name="T10" fmla="*/ 764 w 2296"/>
                <a:gd name="T11" fmla="*/ 261 h 1917"/>
                <a:gd name="T12" fmla="*/ 773 w 2296"/>
                <a:gd name="T13" fmla="*/ 249 h 1917"/>
                <a:gd name="T14" fmla="*/ 777 w 2296"/>
                <a:gd name="T15" fmla="*/ 122 h 1917"/>
                <a:gd name="T16" fmla="*/ 740 w 2296"/>
                <a:gd name="T17" fmla="*/ 55 h 1917"/>
                <a:gd name="T18" fmla="*/ 673 w 2296"/>
                <a:gd name="T19" fmla="*/ 49 h 1917"/>
                <a:gd name="T20" fmla="*/ 662 w 2296"/>
                <a:gd name="T21" fmla="*/ 8 h 1917"/>
                <a:gd name="T22" fmla="*/ 623 w 2296"/>
                <a:gd name="T23" fmla="*/ 0 h 1917"/>
                <a:gd name="T24" fmla="*/ 528 w 2296"/>
                <a:gd name="T25" fmla="*/ 35 h 1917"/>
                <a:gd name="T26" fmla="*/ 437 w 2296"/>
                <a:gd name="T27" fmla="*/ 302 h 1917"/>
                <a:gd name="T28" fmla="*/ 199 w 2296"/>
                <a:gd name="T29" fmla="*/ 866 h 1917"/>
                <a:gd name="T30" fmla="*/ 34 w 2296"/>
                <a:gd name="T31" fmla="*/ 1119 h 1917"/>
                <a:gd name="T32" fmla="*/ 20 w 2296"/>
                <a:gd name="T33" fmla="*/ 1262 h 1917"/>
                <a:gd name="T34" fmla="*/ 0 w 2296"/>
                <a:gd name="T35" fmla="*/ 1356 h 1917"/>
                <a:gd name="T36" fmla="*/ 38 w 2296"/>
                <a:gd name="T37" fmla="*/ 1431 h 1917"/>
                <a:gd name="T38" fmla="*/ 1106 w 2296"/>
                <a:gd name="T39" fmla="*/ 1744 h 1917"/>
                <a:gd name="T40" fmla="*/ 1876 w 2296"/>
                <a:gd name="T41" fmla="*/ 1917 h 1917"/>
                <a:gd name="T42" fmla="*/ 2021 w 2296"/>
                <a:gd name="T43" fmla="*/ 1326 h 1917"/>
                <a:gd name="T44" fmla="*/ 2084 w 2296"/>
                <a:gd name="T45" fmla="*/ 1161 h 1917"/>
                <a:gd name="T46" fmla="*/ 2061 w 2296"/>
                <a:gd name="T47" fmla="*/ 1123 h 1917"/>
                <a:gd name="T48" fmla="*/ 2021 w 2296"/>
                <a:gd name="T49" fmla="*/ 1126 h 1917"/>
                <a:gd name="T50" fmla="*/ 2007 w 2296"/>
                <a:gd name="T51" fmla="*/ 1106 h 1917"/>
                <a:gd name="T52" fmla="*/ 2017 w 2296"/>
                <a:gd name="T53" fmla="*/ 1089 h 1917"/>
                <a:gd name="T54" fmla="*/ 2021 w 2296"/>
                <a:gd name="T55" fmla="*/ 1038 h 1917"/>
                <a:gd name="T56" fmla="*/ 2095 w 2296"/>
                <a:gd name="T57" fmla="*/ 947 h 1917"/>
                <a:gd name="T58" fmla="*/ 2125 w 2296"/>
                <a:gd name="T59" fmla="*/ 939 h 1917"/>
                <a:gd name="T60" fmla="*/ 2145 w 2296"/>
                <a:gd name="T61" fmla="*/ 923 h 1917"/>
                <a:gd name="T62" fmla="*/ 2152 w 2296"/>
                <a:gd name="T63" fmla="*/ 869 h 1917"/>
                <a:gd name="T64" fmla="*/ 2166 w 2296"/>
                <a:gd name="T65" fmla="*/ 858 h 1917"/>
                <a:gd name="T66" fmla="*/ 2233 w 2296"/>
                <a:gd name="T67" fmla="*/ 760 h 1917"/>
                <a:gd name="T68" fmla="*/ 2293 w 2296"/>
                <a:gd name="T69" fmla="*/ 692 h 1917"/>
                <a:gd name="T70" fmla="*/ 2296 w 2296"/>
                <a:gd name="T71" fmla="*/ 628 h 1917"/>
                <a:gd name="T72" fmla="*/ 2243 w 2296"/>
                <a:gd name="T73" fmla="*/ 588 h 1917"/>
                <a:gd name="T74" fmla="*/ 2226 w 2296"/>
                <a:gd name="T75" fmla="*/ 516 h 1917"/>
                <a:gd name="T76" fmla="*/ 1749 w 2296"/>
                <a:gd name="T77" fmla="*/ 397 h 1917"/>
                <a:gd name="T78" fmla="*/ 1496 w 2296"/>
                <a:gd name="T79" fmla="*/ 400 h 1917"/>
                <a:gd name="T80" fmla="*/ 1490 w 2296"/>
                <a:gd name="T81" fmla="*/ 380 h 1917"/>
                <a:gd name="T82" fmla="*/ 1399 w 2296"/>
                <a:gd name="T83" fmla="*/ 411 h 1917"/>
                <a:gd name="T84" fmla="*/ 1325 w 2296"/>
                <a:gd name="T85" fmla="*/ 400 h 1917"/>
                <a:gd name="T86" fmla="*/ 1288 w 2296"/>
                <a:gd name="T87" fmla="*/ 377 h 1917"/>
                <a:gd name="T88" fmla="*/ 1267 w 2296"/>
                <a:gd name="T89" fmla="*/ 388 h 1917"/>
                <a:gd name="T90" fmla="*/ 1190 w 2296"/>
                <a:gd name="T91" fmla="*/ 383 h 1917"/>
                <a:gd name="T92" fmla="*/ 1164 w 2296"/>
                <a:gd name="T93" fmla="*/ 363 h 1917"/>
                <a:gd name="T94" fmla="*/ 1076 w 2296"/>
                <a:gd name="T95" fmla="*/ 32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6" h="1917">
                  <a:moveTo>
                    <a:pt x="1076" y="327"/>
                  </a:moveTo>
                  <a:lnTo>
                    <a:pt x="1063" y="330"/>
                  </a:lnTo>
                  <a:lnTo>
                    <a:pt x="993" y="306"/>
                  </a:lnTo>
                  <a:lnTo>
                    <a:pt x="958" y="336"/>
                  </a:lnTo>
                  <a:lnTo>
                    <a:pt x="858" y="330"/>
                  </a:lnTo>
                  <a:lnTo>
                    <a:pt x="764" y="261"/>
                  </a:lnTo>
                  <a:lnTo>
                    <a:pt x="773" y="249"/>
                  </a:lnTo>
                  <a:lnTo>
                    <a:pt x="777" y="122"/>
                  </a:lnTo>
                  <a:lnTo>
                    <a:pt x="740" y="55"/>
                  </a:lnTo>
                  <a:lnTo>
                    <a:pt x="673" y="49"/>
                  </a:lnTo>
                  <a:lnTo>
                    <a:pt x="662" y="8"/>
                  </a:lnTo>
                  <a:lnTo>
                    <a:pt x="623" y="0"/>
                  </a:lnTo>
                  <a:lnTo>
                    <a:pt x="528" y="35"/>
                  </a:lnTo>
                  <a:lnTo>
                    <a:pt x="437" y="302"/>
                  </a:lnTo>
                  <a:lnTo>
                    <a:pt x="199" y="866"/>
                  </a:lnTo>
                  <a:lnTo>
                    <a:pt x="34" y="1119"/>
                  </a:lnTo>
                  <a:lnTo>
                    <a:pt x="20" y="1262"/>
                  </a:lnTo>
                  <a:lnTo>
                    <a:pt x="0" y="1356"/>
                  </a:lnTo>
                  <a:lnTo>
                    <a:pt x="38" y="1431"/>
                  </a:lnTo>
                  <a:lnTo>
                    <a:pt x="1106" y="1744"/>
                  </a:lnTo>
                  <a:lnTo>
                    <a:pt x="1876" y="1917"/>
                  </a:lnTo>
                  <a:lnTo>
                    <a:pt x="2021" y="1326"/>
                  </a:lnTo>
                  <a:lnTo>
                    <a:pt x="2084" y="1161"/>
                  </a:lnTo>
                  <a:lnTo>
                    <a:pt x="2061" y="1123"/>
                  </a:lnTo>
                  <a:lnTo>
                    <a:pt x="2021" y="1126"/>
                  </a:lnTo>
                  <a:lnTo>
                    <a:pt x="2007" y="1106"/>
                  </a:lnTo>
                  <a:lnTo>
                    <a:pt x="2017" y="1089"/>
                  </a:lnTo>
                  <a:lnTo>
                    <a:pt x="2021" y="1038"/>
                  </a:lnTo>
                  <a:lnTo>
                    <a:pt x="2095" y="947"/>
                  </a:lnTo>
                  <a:lnTo>
                    <a:pt x="2125" y="939"/>
                  </a:lnTo>
                  <a:lnTo>
                    <a:pt x="2145" y="923"/>
                  </a:lnTo>
                  <a:lnTo>
                    <a:pt x="2152" y="869"/>
                  </a:lnTo>
                  <a:lnTo>
                    <a:pt x="2166" y="858"/>
                  </a:lnTo>
                  <a:lnTo>
                    <a:pt x="2233" y="760"/>
                  </a:lnTo>
                  <a:lnTo>
                    <a:pt x="2293" y="692"/>
                  </a:lnTo>
                  <a:lnTo>
                    <a:pt x="2296" y="628"/>
                  </a:lnTo>
                  <a:lnTo>
                    <a:pt x="2243" y="588"/>
                  </a:lnTo>
                  <a:lnTo>
                    <a:pt x="2226" y="516"/>
                  </a:lnTo>
                  <a:lnTo>
                    <a:pt x="1749" y="397"/>
                  </a:lnTo>
                  <a:lnTo>
                    <a:pt x="1496" y="400"/>
                  </a:lnTo>
                  <a:lnTo>
                    <a:pt x="1490" y="380"/>
                  </a:lnTo>
                  <a:lnTo>
                    <a:pt x="1399" y="411"/>
                  </a:lnTo>
                  <a:lnTo>
                    <a:pt x="1325" y="400"/>
                  </a:lnTo>
                  <a:lnTo>
                    <a:pt x="1288" y="377"/>
                  </a:lnTo>
                  <a:lnTo>
                    <a:pt x="1267" y="388"/>
                  </a:lnTo>
                  <a:lnTo>
                    <a:pt x="1190" y="383"/>
                  </a:lnTo>
                  <a:lnTo>
                    <a:pt x="1164" y="363"/>
                  </a:lnTo>
                  <a:lnTo>
                    <a:pt x="1076" y="327"/>
                  </a:lnTo>
                  <a:close/>
                </a:path>
              </a:pathLst>
            </a:custGeom>
            <a:solidFill>
              <a:schemeClr val="bg1">
                <a:lumMod val="95000"/>
              </a:schemeClr>
            </a:solidFill>
            <a:ln w="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2" name="Freeform 57"/>
            <p:cNvSpPr>
              <a:spLocks/>
            </p:cNvSpPr>
            <p:nvPr/>
          </p:nvSpPr>
          <p:spPr bwMode="auto">
            <a:xfrm>
              <a:off x="3630731" y="1168603"/>
              <a:ext cx="881696" cy="556191"/>
            </a:xfrm>
            <a:custGeom>
              <a:avLst/>
              <a:gdLst>
                <a:gd name="T0" fmla="*/ 1738 w 1869"/>
                <a:gd name="T1" fmla="*/ 397 h 1180"/>
                <a:gd name="T2" fmla="*/ 1738 w 1869"/>
                <a:gd name="T3" fmla="*/ 227 h 1180"/>
                <a:gd name="T4" fmla="*/ 1748 w 1869"/>
                <a:gd name="T5" fmla="*/ 163 h 1180"/>
                <a:gd name="T6" fmla="*/ 1714 w 1869"/>
                <a:gd name="T7" fmla="*/ 75 h 1180"/>
                <a:gd name="T8" fmla="*/ 88 w 1869"/>
                <a:gd name="T9" fmla="*/ 0 h 1180"/>
                <a:gd name="T10" fmla="*/ 0 w 1869"/>
                <a:gd name="T11" fmla="*/ 1092 h 1180"/>
                <a:gd name="T12" fmla="*/ 917 w 1869"/>
                <a:gd name="T13" fmla="*/ 1153 h 1180"/>
                <a:gd name="T14" fmla="*/ 1869 w 1869"/>
                <a:gd name="T15" fmla="*/ 1180 h 1180"/>
                <a:gd name="T16" fmla="*/ 1860 w 1869"/>
                <a:gd name="T17" fmla="*/ 1041 h 1180"/>
                <a:gd name="T18" fmla="*/ 1829 w 1869"/>
                <a:gd name="T19" fmla="*/ 919 h 1180"/>
                <a:gd name="T20" fmla="*/ 1792 w 1869"/>
                <a:gd name="T21" fmla="*/ 536 h 1180"/>
                <a:gd name="T22" fmla="*/ 1761 w 1869"/>
                <a:gd name="T23" fmla="*/ 478 h 1180"/>
                <a:gd name="T24" fmla="*/ 1738 w 1869"/>
                <a:gd name="T25" fmla="*/ 39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9" h="1180">
                  <a:moveTo>
                    <a:pt x="1738" y="397"/>
                  </a:moveTo>
                  <a:lnTo>
                    <a:pt x="1738" y="227"/>
                  </a:lnTo>
                  <a:lnTo>
                    <a:pt x="1748" y="163"/>
                  </a:lnTo>
                  <a:lnTo>
                    <a:pt x="1714" y="75"/>
                  </a:lnTo>
                  <a:lnTo>
                    <a:pt x="88" y="0"/>
                  </a:lnTo>
                  <a:lnTo>
                    <a:pt x="0" y="1092"/>
                  </a:lnTo>
                  <a:lnTo>
                    <a:pt x="917" y="1153"/>
                  </a:lnTo>
                  <a:lnTo>
                    <a:pt x="1869" y="1180"/>
                  </a:lnTo>
                  <a:lnTo>
                    <a:pt x="1860" y="1041"/>
                  </a:lnTo>
                  <a:lnTo>
                    <a:pt x="1829" y="919"/>
                  </a:lnTo>
                  <a:lnTo>
                    <a:pt x="1792" y="536"/>
                  </a:lnTo>
                  <a:lnTo>
                    <a:pt x="1761" y="478"/>
                  </a:lnTo>
                  <a:lnTo>
                    <a:pt x="1738" y="39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3" name="Freeform 59"/>
            <p:cNvSpPr>
              <a:spLocks/>
            </p:cNvSpPr>
            <p:nvPr/>
          </p:nvSpPr>
          <p:spPr bwMode="auto">
            <a:xfrm>
              <a:off x="978566" y="1873394"/>
              <a:ext cx="1081246" cy="1859629"/>
            </a:xfrm>
            <a:custGeom>
              <a:avLst/>
              <a:gdLst>
                <a:gd name="T0" fmla="*/ 1289 w 2294"/>
                <a:gd name="T1" fmla="*/ 3662 h 3940"/>
                <a:gd name="T2" fmla="*/ 1295 w 2294"/>
                <a:gd name="T3" fmla="*/ 3846 h 3940"/>
                <a:gd name="T4" fmla="*/ 2089 w 2294"/>
                <a:gd name="T5" fmla="*/ 3927 h 3940"/>
                <a:gd name="T6" fmla="*/ 2122 w 2294"/>
                <a:gd name="T7" fmla="*/ 3849 h 3940"/>
                <a:gd name="T8" fmla="*/ 2054 w 2294"/>
                <a:gd name="T9" fmla="*/ 3825 h 3940"/>
                <a:gd name="T10" fmla="*/ 2062 w 2294"/>
                <a:gd name="T11" fmla="*/ 3699 h 3940"/>
                <a:gd name="T12" fmla="*/ 2145 w 2294"/>
                <a:gd name="T13" fmla="*/ 3645 h 3940"/>
                <a:gd name="T14" fmla="*/ 2176 w 2294"/>
                <a:gd name="T15" fmla="*/ 3503 h 3940"/>
                <a:gd name="T16" fmla="*/ 2263 w 2294"/>
                <a:gd name="T17" fmla="*/ 3442 h 3940"/>
                <a:gd name="T18" fmla="*/ 2294 w 2294"/>
                <a:gd name="T19" fmla="*/ 3384 h 3940"/>
                <a:gd name="T20" fmla="*/ 2263 w 2294"/>
                <a:gd name="T21" fmla="*/ 3357 h 3940"/>
                <a:gd name="T22" fmla="*/ 2200 w 2294"/>
                <a:gd name="T23" fmla="*/ 3181 h 3940"/>
                <a:gd name="T24" fmla="*/ 1036 w 2294"/>
                <a:gd name="T25" fmla="*/ 1361 h 3940"/>
                <a:gd name="T26" fmla="*/ 240 w 2294"/>
                <a:gd name="T27" fmla="*/ 0 h 3940"/>
                <a:gd name="T28" fmla="*/ 209 w 2294"/>
                <a:gd name="T29" fmla="*/ 200 h 3940"/>
                <a:gd name="T30" fmla="*/ 75 w 2294"/>
                <a:gd name="T31" fmla="*/ 438 h 3940"/>
                <a:gd name="T32" fmla="*/ 41 w 2294"/>
                <a:gd name="T33" fmla="*/ 469 h 3940"/>
                <a:gd name="T34" fmla="*/ 47 w 2294"/>
                <a:gd name="T35" fmla="*/ 661 h 3940"/>
                <a:gd name="T36" fmla="*/ 88 w 2294"/>
                <a:gd name="T37" fmla="*/ 895 h 3940"/>
                <a:gd name="T38" fmla="*/ 47 w 2294"/>
                <a:gd name="T39" fmla="*/ 1042 h 3940"/>
                <a:gd name="T40" fmla="*/ 61 w 2294"/>
                <a:gd name="T41" fmla="*/ 1167 h 3940"/>
                <a:gd name="T42" fmla="*/ 166 w 2294"/>
                <a:gd name="T43" fmla="*/ 1387 h 3940"/>
                <a:gd name="T44" fmla="*/ 155 w 2294"/>
                <a:gd name="T45" fmla="*/ 1448 h 3940"/>
                <a:gd name="T46" fmla="*/ 246 w 2294"/>
                <a:gd name="T47" fmla="*/ 1587 h 3940"/>
                <a:gd name="T48" fmla="*/ 216 w 2294"/>
                <a:gd name="T49" fmla="*/ 1695 h 3940"/>
                <a:gd name="T50" fmla="*/ 287 w 2294"/>
                <a:gd name="T51" fmla="*/ 1933 h 3940"/>
                <a:gd name="T52" fmla="*/ 346 w 2294"/>
                <a:gd name="T53" fmla="*/ 1987 h 3940"/>
                <a:gd name="T54" fmla="*/ 293 w 2294"/>
                <a:gd name="T55" fmla="*/ 2072 h 3940"/>
                <a:gd name="T56" fmla="*/ 263 w 2294"/>
                <a:gd name="T57" fmla="*/ 2137 h 3940"/>
                <a:gd name="T58" fmla="*/ 323 w 2294"/>
                <a:gd name="T59" fmla="*/ 2256 h 3940"/>
                <a:gd name="T60" fmla="*/ 394 w 2294"/>
                <a:gd name="T61" fmla="*/ 2472 h 3940"/>
                <a:gd name="T62" fmla="*/ 481 w 2294"/>
                <a:gd name="T63" fmla="*/ 2656 h 3940"/>
                <a:gd name="T64" fmla="*/ 508 w 2294"/>
                <a:gd name="T65" fmla="*/ 2713 h 3940"/>
                <a:gd name="T66" fmla="*/ 458 w 2294"/>
                <a:gd name="T67" fmla="*/ 2893 h 3940"/>
                <a:gd name="T68" fmla="*/ 566 w 2294"/>
                <a:gd name="T69" fmla="*/ 2946 h 3940"/>
                <a:gd name="T70" fmla="*/ 704 w 2294"/>
                <a:gd name="T71" fmla="*/ 3012 h 3940"/>
                <a:gd name="T72" fmla="*/ 798 w 2294"/>
                <a:gd name="T73" fmla="*/ 3062 h 3940"/>
                <a:gd name="T74" fmla="*/ 922 w 2294"/>
                <a:gd name="T75" fmla="*/ 3212 h 3940"/>
                <a:gd name="T76" fmla="*/ 1026 w 2294"/>
                <a:gd name="T77" fmla="*/ 3259 h 3940"/>
                <a:gd name="T78" fmla="*/ 1013 w 2294"/>
                <a:gd name="T79" fmla="*/ 3323 h 3940"/>
                <a:gd name="T80" fmla="*/ 1069 w 2294"/>
                <a:gd name="T81" fmla="*/ 3354 h 3940"/>
                <a:gd name="T82" fmla="*/ 1164 w 2294"/>
                <a:gd name="T83" fmla="*/ 3432 h 3940"/>
                <a:gd name="T84" fmla="*/ 1242 w 2294"/>
                <a:gd name="T85" fmla="*/ 3540 h 3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4" h="3940">
                  <a:moveTo>
                    <a:pt x="1281" y="3608"/>
                  </a:moveTo>
                  <a:lnTo>
                    <a:pt x="1289" y="3662"/>
                  </a:lnTo>
                  <a:lnTo>
                    <a:pt x="1289" y="3815"/>
                  </a:lnTo>
                  <a:lnTo>
                    <a:pt x="1295" y="3846"/>
                  </a:lnTo>
                  <a:lnTo>
                    <a:pt x="2018" y="3940"/>
                  </a:lnTo>
                  <a:lnTo>
                    <a:pt x="2089" y="3927"/>
                  </a:lnTo>
                  <a:lnTo>
                    <a:pt x="2112" y="3890"/>
                  </a:lnTo>
                  <a:lnTo>
                    <a:pt x="2122" y="3849"/>
                  </a:lnTo>
                  <a:lnTo>
                    <a:pt x="2062" y="3838"/>
                  </a:lnTo>
                  <a:lnTo>
                    <a:pt x="2054" y="3825"/>
                  </a:lnTo>
                  <a:lnTo>
                    <a:pt x="2062" y="3794"/>
                  </a:lnTo>
                  <a:lnTo>
                    <a:pt x="2062" y="3699"/>
                  </a:lnTo>
                  <a:lnTo>
                    <a:pt x="2098" y="3690"/>
                  </a:lnTo>
                  <a:lnTo>
                    <a:pt x="2145" y="3645"/>
                  </a:lnTo>
                  <a:lnTo>
                    <a:pt x="2153" y="3563"/>
                  </a:lnTo>
                  <a:lnTo>
                    <a:pt x="2176" y="3503"/>
                  </a:lnTo>
                  <a:lnTo>
                    <a:pt x="2209" y="3469"/>
                  </a:lnTo>
                  <a:lnTo>
                    <a:pt x="2263" y="3442"/>
                  </a:lnTo>
                  <a:lnTo>
                    <a:pt x="2290" y="3421"/>
                  </a:lnTo>
                  <a:lnTo>
                    <a:pt x="2294" y="3384"/>
                  </a:lnTo>
                  <a:lnTo>
                    <a:pt x="2277" y="3374"/>
                  </a:lnTo>
                  <a:lnTo>
                    <a:pt x="2263" y="3357"/>
                  </a:lnTo>
                  <a:lnTo>
                    <a:pt x="2243" y="3259"/>
                  </a:lnTo>
                  <a:lnTo>
                    <a:pt x="2200" y="3181"/>
                  </a:lnTo>
                  <a:lnTo>
                    <a:pt x="2206" y="3126"/>
                  </a:lnTo>
                  <a:lnTo>
                    <a:pt x="1036" y="1361"/>
                  </a:lnTo>
                  <a:lnTo>
                    <a:pt x="1308" y="306"/>
                  </a:lnTo>
                  <a:lnTo>
                    <a:pt x="240" y="0"/>
                  </a:lnTo>
                  <a:lnTo>
                    <a:pt x="213" y="78"/>
                  </a:lnTo>
                  <a:lnTo>
                    <a:pt x="209" y="200"/>
                  </a:lnTo>
                  <a:lnTo>
                    <a:pt x="125" y="394"/>
                  </a:lnTo>
                  <a:lnTo>
                    <a:pt x="75" y="438"/>
                  </a:lnTo>
                  <a:lnTo>
                    <a:pt x="67" y="455"/>
                  </a:lnTo>
                  <a:lnTo>
                    <a:pt x="41" y="469"/>
                  </a:lnTo>
                  <a:lnTo>
                    <a:pt x="0" y="591"/>
                  </a:lnTo>
                  <a:lnTo>
                    <a:pt x="47" y="661"/>
                  </a:lnTo>
                  <a:lnTo>
                    <a:pt x="94" y="791"/>
                  </a:lnTo>
                  <a:lnTo>
                    <a:pt x="88" y="895"/>
                  </a:lnTo>
                  <a:lnTo>
                    <a:pt x="58" y="947"/>
                  </a:lnTo>
                  <a:lnTo>
                    <a:pt x="47" y="1042"/>
                  </a:lnTo>
                  <a:lnTo>
                    <a:pt x="34" y="1103"/>
                  </a:lnTo>
                  <a:lnTo>
                    <a:pt x="61" y="1167"/>
                  </a:lnTo>
                  <a:lnTo>
                    <a:pt x="108" y="1242"/>
                  </a:lnTo>
                  <a:lnTo>
                    <a:pt x="166" y="1387"/>
                  </a:lnTo>
                  <a:lnTo>
                    <a:pt x="158" y="1442"/>
                  </a:lnTo>
                  <a:lnTo>
                    <a:pt x="155" y="1448"/>
                  </a:lnTo>
                  <a:lnTo>
                    <a:pt x="155" y="1482"/>
                  </a:lnTo>
                  <a:lnTo>
                    <a:pt x="246" y="1587"/>
                  </a:lnTo>
                  <a:lnTo>
                    <a:pt x="229" y="1662"/>
                  </a:lnTo>
                  <a:lnTo>
                    <a:pt x="216" y="1695"/>
                  </a:lnTo>
                  <a:lnTo>
                    <a:pt x="219" y="1831"/>
                  </a:lnTo>
                  <a:lnTo>
                    <a:pt x="287" y="1933"/>
                  </a:lnTo>
                  <a:lnTo>
                    <a:pt x="330" y="1940"/>
                  </a:lnTo>
                  <a:lnTo>
                    <a:pt x="346" y="1987"/>
                  </a:lnTo>
                  <a:lnTo>
                    <a:pt x="326" y="2045"/>
                  </a:lnTo>
                  <a:lnTo>
                    <a:pt x="293" y="2072"/>
                  </a:lnTo>
                  <a:lnTo>
                    <a:pt x="276" y="2072"/>
                  </a:lnTo>
                  <a:lnTo>
                    <a:pt x="263" y="2137"/>
                  </a:lnTo>
                  <a:lnTo>
                    <a:pt x="269" y="2184"/>
                  </a:lnTo>
                  <a:lnTo>
                    <a:pt x="323" y="2256"/>
                  </a:lnTo>
                  <a:lnTo>
                    <a:pt x="373" y="2421"/>
                  </a:lnTo>
                  <a:lnTo>
                    <a:pt x="394" y="2472"/>
                  </a:lnTo>
                  <a:lnTo>
                    <a:pt x="475" y="2607"/>
                  </a:lnTo>
                  <a:lnTo>
                    <a:pt x="481" y="2656"/>
                  </a:lnTo>
                  <a:lnTo>
                    <a:pt x="508" y="2673"/>
                  </a:lnTo>
                  <a:lnTo>
                    <a:pt x="508" y="2713"/>
                  </a:lnTo>
                  <a:lnTo>
                    <a:pt x="495" y="2743"/>
                  </a:lnTo>
                  <a:lnTo>
                    <a:pt x="458" y="2893"/>
                  </a:lnTo>
                  <a:lnTo>
                    <a:pt x="498" y="2940"/>
                  </a:lnTo>
                  <a:lnTo>
                    <a:pt x="566" y="2946"/>
                  </a:lnTo>
                  <a:lnTo>
                    <a:pt x="639" y="2974"/>
                  </a:lnTo>
                  <a:lnTo>
                    <a:pt x="704" y="3012"/>
                  </a:lnTo>
                  <a:lnTo>
                    <a:pt x="751" y="3012"/>
                  </a:lnTo>
                  <a:lnTo>
                    <a:pt x="798" y="3062"/>
                  </a:lnTo>
                  <a:lnTo>
                    <a:pt x="858" y="3177"/>
                  </a:lnTo>
                  <a:lnTo>
                    <a:pt x="922" y="3212"/>
                  </a:lnTo>
                  <a:lnTo>
                    <a:pt x="1002" y="3224"/>
                  </a:lnTo>
                  <a:lnTo>
                    <a:pt x="1026" y="3259"/>
                  </a:lnTo>
                  <a:lnTo>
                    <a:pt x="1036" y="3313"/>
                  </a:lnTo>
                  <a:lnTo>
                    <a:pt x="1013" y="3323"/>
                  </a:lnTo>
                  <a:lnTo>
                    <a:pt x="1016" y="3340"/>
                  </a:lnTo>
                  <a:lnTo>
                    <a:pt x="1069" y="3354"/>
                  </a:lnTo>
                  <a:lnTo>
                    <a:pt x="1116" y="3357"/>
                  </a:lnTo>
                  <a:lnTo>
                    <a:pt x="1164" y="3432"/>
                  </a:lnTo>
                  <a:lnTo>
                    <a:pt x="1228" y="3503"/>
                  </a:lnTo>
                  <a:lnTo>
                    <a:pt x="1242" y="3540"/>
                  </a:lnTo>
                  <a:lnTo>
                    <a:pt x="1281" y="3608"/>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4" name="Freeform 60"/>
            <p:cNvSpPr>
              <a:spLocks/>
            </p:cNvSpPr>
            <p:nvPr/>
          </p:nvSpPr>
          <p:spPr bwMode="auto">
            <a:xfrm>
              <a:off x="1223403" y="3342416"/>
              <a:ext cx="33966" cy="22644"/>
            </a:xfrm>
            <a:custGeom>
              <a:avLst/>
              <a:gdLst>
                <a:gd name="T0" fmla="*/ 73 w 73"/>
                <a:gd name="T1" fmla="*/ 24 h 47"/>
                <a:gd name="T2" fmla="*/ 53 w 73"/>
                <a:gd name="T3" fmla="*/ 0 h 47"/>
                <a:gd name="T4" fmla="*/ 0 w 73"/>
                <a:gd name="T5" fmla="*/ 3 h 47"/>
                <a:gd name="T6" fmla="*/ 9 w 73"/>
                <a:gd name="T7" fmla="*/ 24 h 47"/>
                <a:gd name="T8" fmla="*/ 16 w 73"/>
                <a:gd name="T9" fmla="*/ 47 h 47"/>
                <a:gd name="T10" fmla="*/ 70 w 73"/>
                <a:gd name="T11" fmla="*/ 47 h 47"/>
                <a:gd name="T12" fmla="*/ 73 w 73"/>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73" h="47">
                  <a:moveTo>
                    <a:pt x="73" y="24"/>
                  </a:moveTo>
                  <a:lnTo>
                    <a:pt x="53" y="0"/>
                  </a:lnTo>
                  <a:lnTo>
                    <a:pt x="0" y="3"/>
                  </a:lnTo>
                  <a:lnTo>
                    <a:pt x="9" y="24"/>
                  </a:lnTo>
                  <a:lnTo>
                    <a:pt x="16" y="47"/>
                  </a:lnTo>
                  <a:lnTo>
                    <a:pt x="70" y="47"/>
                  </a:lnTo>
                  <a:lnTo>
                    <a:pt x="73" y="24"/>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5" name="Freeform 61"/>
            <p:cNvSpPr>
              <a:spLocks/>
            </p:cNvSpPr>
            <p:nvPr/>
          </p:nvSpPr>
          <p:spPr bwMode="auto">
            <a:xfrm>
              <a:off x="1261615" y="3338170"/>
              <a:ext cx="62271" cy="29721"/>
            </a:xfrm>
            <a:custGeom>
              <a:avLst/>
              <a:gdLst>
                <a:gd name="T0" fmla="*/ 78 w 132"/>
                <a:gd name="T1" fmla="*/ 34 h 64"/>
                <a:gd name="T2" fmla="*/ 20 w 132"/>
                <a:gd name="T3" fmla="*/ 0 h 64"/>
                <a:gd name="T4" fmla="*/ 0 w 132"/>
                <a:gd name="T5" fmla="*/ 10 h 64"/>
                <a:gd name="T6" fmla="*/ 14 w 132"/>
                <a:gd name="T7" fmla="*/ 34 h 64"/>
                <a:gd name="T8" fmla="*/ 41 w 132"/>
                <a:gd name="T9" fmla="*/ 61 h 64"/>
                <a:gd name="T10" fmla="*/ 114 w 132"/>
                <a:gd name="T11" fmla="*/ 64 h 64"/>
                <a:gd name="T12" fmla="*/ 132 w 132"/>
                <a:gd name="T13" fmla="*/ 54 h 64"/>
                <a:gd name="T14" fmla="*/ 78 w 132"/>
                <a:gd name="T15" fmla="*/ 3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64">
                  <a:moveTo>
                    <a:pt x="78" y="34"/>
                  </a:moveTo>
                  <a:lnTo>
                    <a:pt x="20" y="0"/>
                  </a:lnTo>
                  <a:lnTo>
                    <a:pt x="0" y="10"/>
                  </a:lnTo>
                  <a:lnTo>
                    <a:pt x="14" y="34"/>
                  </a:lnTo>
                  <a:lnTo>
                    <a:pt x="41" y="61"/>
                  </a:lnTo>
                  <a:lnTo>
                    <a:pt x="114" y="64"/>
                  </a:lnTo>
                  <a:lnTo>
                    <a:pt x="132" y="54"/>
                  </a:lnTo>
                  <a:lnTo>
                    <a:pt x="78" y="34"/>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6" name="Freeform 62"/>
            <p:cNvSpPr>
              <a:spLocks/>
            </p:cNvSpPr>
            <p:nvPr/>
          </p:nvSpPr>
          <p:spPr bwMode="auto">
            <a:xfrm>
              <a:off x="1422952" y="3485356"/>
              <a:ext cx="33966" cy="41042"/>
            </a:xfrm>
            <a:custGeom>
              <a:avLst/>
              <a:gdLst>
                <a:gd name="T0" fmla="*/ 0 w 74"/>
                <a:gd name="T1" fmla="*/ 3 h 88"/>
                <a:gd name="T2" fmla="*/ 0 w 74"/>
                <a:gd name="T3" fmla="*/ 23 h 88"/>
                <a:gd name="T4" fmla="*/ 40 w 74"/>
                <a:gd name="T5" fmla="*/ 78 h 88"/>
                <a:gd name="T6" fmla="*/ 68 w 74"/>
                <a:gd name="T7" fmla="*/ 88 h 88"/>
                <a:gd name="T8" fmla="*/ 74 w 74"/>
                <a:gd name="T9" fmla="*/ 64 h 88"/>
                <a:gd name="T10" fmla="*/ 60 w 74"/>
                <a:gd name="T11" fmla="*/ 34 h 88"/>
                <a:gd name="T12" fmla="*/ 16 w 74"/>
                <a:gd name="T13" fmla="*/ 0 h 88"/>
                <a:gd name="T14" fmla="*/ 0 w 74"/>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8">
                  <a:moveTo>
                    <a:pt x="0" y="3"/>
                  </a:moveTo>
                  <a:lnTo>
                    <a:pt x="0" y="23"/>
                  </a:lnTo>
                  <a:lnTo>
                    <a:pt x="40" y="78"/>
                  </a:lnTo>
                  <a:lnTo>
                    <a:pt x="68" y="88"/>
                  </a:lnTo>
                  <a:lnTo>
                    <a:pt x="74" y="64"/>
                  </a:lnTo>
                  <a:lnTo>
                    <a:pt x="60" y="34"/>
                  </a:lnTo>
                  <a:lnTo>
                    <a:pt x="16" y="0"/>
                  </a:lnTo>
                  <a:lnTo>
                    <a:pt x="0" y="3"/>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7" name="Freeform 63"/>
            <p:cNvSpPr>
              <a:spLocks/>
            </p:cNvSpPr>
            <p:nvPr/>
          </p:nvSpPr>
          <p:spPr bwMode="auto">
            <a:xfrm>
              <a:off x="1405969" y="3563194"/>
              <a:ext cx="28305" cy="41042"/>
            </a:xfrm>
            <a:custGeom>
              <a:avLst/>
              <a:gdLst>
                <a:gd name="T0" fmla="*/ 34 w 58"/>
                <a:gd name="T1" fmla="*/ 88 h 88"/>
                <a:gd name="T2" fmla="*/ 58 w 58"/>
                <a:gd name="T3" fmla="*/ 81 h 88"/>
                <a:gd name="T4" fmla="*/ 11 w 58"/>
                <a:gd name="T5" fmla="*/ 0 h 88"/>
                <a:gd name="T6" fmla="*/ 0 w 58"/>
                <a:gd name="T7" fmla="*/ 0 h 88"/>
                <a:gd name="T8" fmla="*/ 0 w 58"/>
                <a:gd name="T9" fmla="*/ 37 h 88"/>
                <a:gd name="T10" fmla="*/ 0 w 58"/>
                <a:gd name="T11" fmla="*/ 40 h 88"/>
                <a:gd name="T12" fmla="*/ 3 w 58"/>
                <a:gd name="T13" fmla="*/ 48 h 88"/>
                <a:gd name="T14" fmla="*/ 6 w 58"/>
                <a:gd name="T15" fmla="*/ 56 h 88"/>
                <a:gd name="T16" fmla="*/ 14 w 58"/>
                <a:gd name="T17" fmla="*/ 68 h 88"/>
                <a:gd name="T18" fmla="*/ 34 w 58"/>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8">
                  <a:moveTo>
                    <a:pt x="34" y="88"/>
                  </a:moveTo>
                  <a:lnTo>
                    <a:pt x="58" y="81"/>
                  </a:lnTo>
                  <a:lnTo>
                    <a:pt x="11" y="0"/>
                  </a:lnTo>
                  <a:lnTo>
                    <a:pt x="0" y="0"/>
                  </a:lnTo>
                  <a:lnTo>
                    <a:pt x="0" y="37"/>
                  </a:lnTo>
                  <a:lnTo>
                    <a:pt x="0" y="40"/>
                  </a:lnTo>
                  <a:lnTo>
                    <a:pt x="3" y="48"/>
                  </a:lnTo>
                  <a:lnTo>
                    <a:pt x="6" y="56"/>
                  </a:lnTo>
                  <a:lnTo>
                    <a:pt x="14" y="68"/>
                  </a:lnTo>
                  <a:lnTo>
                    <a:pt x="34" y="88"/>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8" name="Freeform 65"/>
            <p:cNvSpPr>
              <a:spLocks/>
            </p:cNvSpPr>
            <p:nvPr/>
          </p:nvSpPr>
          <p:spPr bwMode="auto">
            <a:xfrm>
              <a:off x="1466825" y="2019164"/>
              <a:ext cx="860468" cy="1327498"/>
            </a:xfrm>
            <a:custGeom>
              <a:avLst/>
              <a:gdLst>
                <a:gd name="T0" fmla="*/ 1042 w 1823"/>
                <a:gd name="T1" fmla="*/ 183 h 2814"/>
                <a:gd name="T2" fmla="*/ 269 w 1823"/>
                <a:gd name="T3" fmla="*/ 0 h 2814"/>
                <a:gd name="T4" fmla="*/ 0 w 1823"/>
                <a:gd name="T5" fmla="*/ 1052 h 2814"/>
                <a:gd name="T6" fmla="*/ 1130 w 1823"/>
                <a:gd name="T7" fmla="*/ 2764 h 2814"/>
                <a:gd name="T8" fmla="*/ 1170 w 1823"/>
                <a:gd name="T9" fmla="*/ 2814 h 2814"/>
                <a:gd name="T10" fmla="*/ 1197 w 1823"/>
                <a:gd name="T11" fmla="*/ 2781 h 2814"/>
                <a:gd name="T12" fmla="*/ 1207 w 1823"/>
                <a:gd name="T13" fmla="*/ 2573 h 2814"/>
                <a:gd name="T14" fmla="*/ 1211 w 1823"/>
                <a:gd name="T15" fmla="*/ 2547 h 2814"/>
                <a:gd name="T16" fmla="*/ 1211 w 1823"/>
                <a:gd name="T17" fmla="*/ 2431 h 2814"/>
                <a:gd name="T18" fmla="*/ 1258 w 1823"/>
                <a:gd name="T19" fmla="*/ 2404 h 2814"/>
                <a:gd name="T20" fmla="*/ 1271 w 1823"/>
                <a:gd name="T21" fmla="*/ 2404 h 2814"/>
                <a:gd name="T22" fmla="*/ 1288 w 1823"/>
                <a:gd name="T23" fmla="*/ 2425 h 2814"/>
                <a:gd name="T24" fmla="*/ 1332 w 1823"/>
                <a:gd name="T25" fmla="*/ 2431 h 2814"/>
                <a:gd name="T26" fmla="*/ 1352 w 1823"/>
                <a:gd name="T27" fmla="*/ 2475 h 2814"/>
                <a:gd name="T28" fmla="*/ 1392 w 1823"/>
                <a:gd name="T29" fmla="*/ 2475 h 2814"/>
                <a:gd name="T30" fmla="*/ 1429 w 1823"/>
                <a:gd name="T31" fmla="*/ 2425 h 2814"/>
                <a:gd name="T32" fmla="*/ 1823 w 1823"/>
                <a:gd name="T33" fmla="*/ 352 h 2814"/>
                <a:gd name="T34" fmla="*/ 1039 w 1823"/>
                <a:gd name="T35" fmla="*/ 183 h 2814"/>
                <a:gd name="T36" fmla="*/ 1042 w 1823"/>
                <a:gd name="T37" fmla="*/ 183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3" h="2814">
                  <a:moveTo>
                    <a:pt x="1042" y="183"/>
                  </a:moveTo>
                  <a:lnTo>
                    <a:pt x="269" y="0"/>
                  </a:lnTo>
                  <a:lnTo>
                    <a:pt x="0" y="1052"/>
                  </a:lnTo>
                  <a:lnTo>
                    <a:pt x="1130" y="2764"/>
                  </a:lnTo>
                  <a:lnTo>
                    <a:pt x="1170" y="2814"/>
                  </a:lnTo>
                  <a:lnTo>
                    <a:pt x="1197" y="2781"/>
                  </a:lnTo>
                  <a:lnTo>
                    <a:pt x="1207" y="2573"/>
                  </a:lnTo>
                  <a:lnTo>
                    <a:pt x="1211" y="2547"/>
                  </a:lnTo>
                  <a:lnTo>
                    <a:pt x="1211" y="2431"/>
                  </a:lnTo>
                  <a:lnTo>
                    <a:pt x="1258" y="2404"/>
                  </a:lnTo>
                  <a:lnTo>
                    <a:pt x="1271" y="2404"/>
                  </a:lnTo>
                  <a:lnTo>
                    <a:pt x="1288" y="2425"/>
                  </a:lnTo>
                  <a:lnTo>
                    <a:pt x="1332" y="2431"/>
                  </a:lnTo>
                  <a:lnTo>
                    <a:pt x="1352" y="2475"/>
                  </a:lnTo>
                  <a:lnTo>
                    <a:pt x="1392" y="2475"/>
                  </a:lnTo>
                  <a:lnTo>
                    <a:pt x="1429" y="2425"/>
                  </a:lnTo>
                  <a:lnTo>
                    <a:pt x="1823" y="352"/>
                  </a:lnTo>
                  <a:lnTo>
                    <a:pt x="1039" y="183"/>
                  </a:lnTo>
                  <a:lnTo>
                    <a:pt x="1042" y="183"/>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19" name="Freeform 67"/>
            <p:cNvSpPr>
              <a:spLocks/>
            </p:cNvSpPr>
            <p:nvPr/>
          </p:nvSpPr>
          <p:spPr bwMode="auto">
            <a:xfrm>
              <a:off x="2163125" y="2186162"/>
              <a:ext cx="759985" cy="952459"/>
            </a:xfrm>
            <a:custGeom>
              <a:avLst/>
              <a:gdLst>
                <a:gd name="T0" fmla="*/ 1079 w 1611"/>
                <a:gd name="T1" fmla="*/ 509 h 2021"/>
                <a:gd name="T2" fmla="*/ 1133 w 1611"/>
                <a:gd name="T3" fmla="*/ 136 h 2021"/>
                <a:gd name="T4" fmla="*/ 347 w 1611"/>
                <a:gd name="T5" fmla="*/ 0 h 2021"/>
                <a:gd name="T6" fmla="*/ 0 w 1611"/>
                <a:gd name="T7" fmla="*/ 1777 h 2021"/>
                <a:gd name="T8" fmla="*/ 1412 w 1611"/>
                <a:gd name="T9" fmla="*/ 2021 h 2021"/>
                <a:gd name="T10" fmla="*/ 1611 w 1611"/>
                <a:gd name="T11" fmla="*/ 581 h 2021"/>
                <a:gd name="T12" fmla="*/ 1079 w 1611"/>
                <a:gd name="T13" fmla="*/ 509 h 2021"/>
              </a:gdLst>
              <a:ahLst/>
              <a:cxnLst>
                <a:cxn ang="0">
                  <a:pos x="T0" y="T1"/>
                </a:cxn>
                <a:cxn ang="0">
                  <a:pos x="T2" y="T3"/>
                </a:cxn>
                <a:cxn ang="0">
                  <a:pos x="T4" y="T5"/>
                </a:cxn>
                <a:cxn ang="0">
                  <a:pos x="T6" y="T7"/>
                </a:cxn>
                <a:cxn ang="0">
                  <a:pos x="T8" y="T9"/>
                </a:cxn>
                <a:cxn ang="0">
                  <a:pos x="T10" y="T11"/>
                </a:cxn>
                <a:cxn ang="0">
                  <a:pos x="T12" y="T13"/>
                </a:cxn>
              </a:cxnLst>
              <a:rect l="0" t="0" r="r" b="b"/>
              <a:pathLst>
                <a:path w="1611" h="2021">
                  <a:moveTo>
                    <a:pt x="1079" y="509"/>
                  </a:moveTo>
                  <a:lnTo>
                    <a:pt x="1133" y="136"/>
                  </a:lnTo>
                  <a:lnTo>
                    <a:pt x="347" y="0"/>
                  </a:lnTo>
                  <a:lnTo>
                    <a:pt x="0" y="1777"/>
                  </a:lnTo>
                  <a:lnTo>
                    <a:pt x="1412" y="2021"/>
                  </a:lnTo>
                  <a:lnTo>
                    <a:pt x="1611" y="581"/>
                  </a:lnTo>
                  <a:lnTo>
                    <a:pt x="1079" y="509"/>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0" name="Freeform 69"/>
            <p:cNvSpPr>
              <a:spLocks/>
            </p:cNvSpPr>
            <p:nvPr/>
          </p:nvSpPr>
          <p:spPr bwMode="auto">
            <a:xfrm>
              <a:off x="2672612" y="1741776"/>
              <a:ext cx="938306" cy="785460"/>
            </a:xfrm>
            <a:custGeom>
              <a:avLst/>
              <a:gdLst>
                <a:gd name="T0" fmla="*/ 1990 w 1990"/>
                <a:gd name="T1" fmla="*/ 220 h 1665"/>
                <a:gd name="T2" fmla="*/ 1278 w 1990"/>
                <a:gd name="T3" fmla="*/ 150 h 1665"/>
                <a:gd name="T4" fmla="*/ 223 w 1990"/>
                <a:gd name="T5" fmla="*/ 0 h 1665"/>
                <a:gd name="T6" fmla="*/ 0 w 1990"/>
                <a:gd name="T7" fmla="*/ 1451 h 1665"/>
                <a:gd name="T8" fmla="*/ 1873 w 1990"/>
                <a:gd name="T9" fmla="*/ 1665 h 1665"/>
                <a:gd name="T10" fmla="*/ 1990 w 1990"/>
                <a:gd name="T11" fmla="*/ 220 h 1665"/>
              </a:gdLst>
              <a:ahLst/>
              <a:cxnLst>
                <a:cxn ang="0">
                  <a:pos x="T0" y="T1"/>
                </a:cxn>
                <a:cxn ang="0">
                  <a:pos x="T2" y="T3"/>
                </a:cxn>
                <a:cxn ang="0">
                  <a:pos x="T4" y="T5"/>
                </a:cxn>
                <a:cxn ang="0">
                  <a:pos x="T6" y="T7"/>
                </a:cxn>
                <a:cxn ang="0">
                  <a:pos x="T8" y="T9"/>
                </a:cxn>
                <a:cxn ang="0">
                  <a:pos x="T10" y="T11"/>
                </a:cxn>
              </a:cxnLst>
              <a:rect l="0" t="0" r="r" b="b"/>
              <a:pathLst>
                <a:path w="1990" h="1665">
                  <a:moveTo>
                    <a:pt x="1990" y="220"/>
                  </a:moveTo>
                  <a:lnTo>
                    <a:pt x="1278" y="150"/>
                  </a:lnTo>
                  <a:lnTo>
                    <a:pt x="223" y="0"/>
                  </a:lnTo>
                  <a:lnTo>
                    <a:pt x="0" y="1451"/>
                  </a:lnTo>
                  <a:lnTo>
                    <a:pt x="1873" y="1665"/>
                  </a:lnTo>
                  <a:lnTo>
                    <a:pt x="1990" y="220"/>
                  </a:lnTo>
                  <a:close/>
                </a:path>
              </a:pathLst>
            </a:custGeom>
            <a:solidFill>
              <a:schemeClr val="bg1">
                <a:lumMod val="95000"/>
              </a:schemeClr>
            </a:solidFill>
            <a:ln w="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1" name="Freeform 71"/>
            <p:cNvSpPr>
              <a:spLocks/>
            </p:cNvSpPr>
            <p:nvPr/>
          </p:nvSpPr>
          <p:spPr bwMode="auto">
            <a:xfrm>
              <a:off x="1911212" y="3022571"/>
              <a:ext cx="918492" cy="1078415"/>
            </a:xfrm>
            <a:custGeom>
              <a:avLst/>
              <a:gdLst>
                <a:gd name="T0" fmla="*/ 121 w 1947"/>
                <a:gd name="T1" fmla="*/ 1255 h 2286"/>
                <a:gd name="T2" fmla="*/ 85 w 1947"/>
                <a:gd name="T3" fmla="*/ 1264 h 2286"/>
                <a:gd name="T4" fmla="*/ 85 w 1947"/>
                <a:gd name="T5" fmla="*/ 1359 h 2286"/>
                <a:gd name="T6" fmla="*/ 77 w 1947"/>
                <a:gd name="T7" fmla="*/ 1390 h 2286"/>
                <a:gd name="T8" fmla="*/ 85 w 1947"/>
                <a:gd name="T9" fmla="*/ 1403 h 2286"/>
                <a:gd name="T10" fmla="*/ 145 w 1947"/>
                <a:gd name="T11" fmla="*/ 1414 h 2286"/>
                <a:gd name="T12" fmla="*/ 135 w 1947"/>
                <a:gd name="T13" fmla="*/ 1455 h 2286"/>
                <a:gd name="T14" fmla="*/ 112 w 1947"/>
                <a:gd name="T15" fmla="*/ 1492 h 2286"/>
                <a:gd name="T16" fmla="*/ 51 w 1947"/>
                <a:gd name="T17" fmla="*/ 1508 h 2286"/>
                <a:gd name="T18" fmla="*/ 7 w 1947"/>
                <a:gd name="T19" fmla="*/ 1542 h 2286"/>
                <a:gd name="T20" fmla="*/ 0 w 1947"/>
                <a:gd name="T21" fmla="*/ 1566 h 2286"/>
                <a:gd name="T22" fmla="*/ 7 w 1947"/>
                <a:gd name="T23" fmla="*/ 1583 h 2286"/>
                <a:gd name="T24" fmla="*/ 1029 w 1947"/>
                <a:gd name="T25" fmla="*/ 2187 h 2286"/>
                <a:gd name="T26" fmla="*/ 1668 w 1947"/>
                <a:gd name="T27" fmla="*/ 2286 h 2286"/>
                <a:gd name="T28" fmla="*/ 1947 w 1947"/>
                <a:gd name="T29" fmla="*/ 244 h 2286"/>
                <a:gd name="T30" fmla="*/ 535 w 1947"/>
                <a:gd name="T31" fmla="*/ 0 h 2286"/>
                <a:gd name="T32" fmla="*/ 488 w 1947"/>
                <a:gd name="T33" fmla="*/ 299 h 2286"/>
                <a:gd name="T34" fmla="*/ 451 w 1947"/>
                <a:gd name="T35" fmla="*/ 349 h 2286"/>
                <a:gd name="T36" fmla="*/ 411 w 1947"/>
                <a:gd name="T37" fmla="*/ 349 h 2286"/>
                <a:gd name="T38" fmla="*/ 391 w 1947"/>
                <a:gd name="T39" fmla="*/ 305 h 2286"/>
                <a:gd name="T40" fmla="*/ 347 w 1947"/>
                <a:gd name="T41" fmla="*/ 299 h 2286"/>
                <a:gd name="T42" fmla="*/ 330 w 1947"/>
                <a:gd name="T43" fmla="*/ 278 h 2286"/>
                <a:gd name="T44" fmla="*/ 317 w 1947"/>
                <a:gd name="T45" fmla="*/ 278 h 2286"/>
                <a:gd name="T46" fmla="*/ 270 w 1947"/>
                <a:gd name="T47" fmla="*/ 305 h 2286"/>
                <a:gd name="T48" fmla="*/ 270 w 1947"/>
                <a:gd name="T49" fmla="*/ 421 h 2286"/>
                <a:gd name="T50" fmla="*/ 266 w 1947"/>
                <a:gd name="T51" fmla="*/ 447 h 2286"/>
                <a:gd name="T52" fmla="*/ 256 w 1947"/>
                <a:gd name="T53" fmla="*/ 655 h 2286"/>
                <a:gd name="T54" fmla="*/ 229 w 1947"/>
                <a:gd name="T55" fmla="*/ 688 h 2286"/>
                <a:gd name="T56" fmla="*/ 223 w 1947"/>
                <a:gd name="T57" fmla="*/ 746 h 2286"/>
                <a:gd name="T58" fmla="*/ 266 w 1947"/>
                <a:gd name="T59" fmla="*/ 824 h 2286"/>
                <a:gd name="T60" fmla="*/ 286 w 1947"/>
                <a:gd name="T61" fmla="*/ 922 h 2286"/>
                <a:gd name="T62" fmla="*/ 300 w 1947"/>
                <a:gd name="T63" fmla="*/ 939 h 2286"/>
                <a:gd name="T64" fmla="*/ 317 w 1947"/>
                <a:gd name="T65" fmla="*/ 949 h 2286"/>
                <a:gd name="T66" fmla="*/ 313 w 1947"/>
                <a:gd name="T67" fmla="*/ 986 h 2286"/>
                <a:gd name="T68" fmla="*/ 286 w 1947"/>
                <a:gd name="T69" fmla="*/ 1007 h 2286"/>
                <a:gd name="T70" fmla="*/ 232 w 1947"/>
                <a:gd name="T71" fmla="*/ 1034 h 2286"/>
                <a:gd name="T72" fmla="*/ 199 w 1947"/>
                <a:gd name="T73" fmla="*/ 1068 h 2286"/>
                <a:gd name="T74" fmla="*/ 176 w 1947"/>
                <a:gd name="T75" fmla="*/ 1128 h 2286"/>
                <a:gd name="T76" fmla="*/ 165 w 1947"/>
                <a:gd name="T77" fmla="*/ 1210 h 2286"/>
                <a:gd name="T78" fmla="*/ 121 w 1947"/>
                <a:gd name="T79" fmla="*/ 1255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47" h="2286">
                  <a:moveTo>
                    <a:pt x="121" y="1255"/>
                  </a:moveTo>
                  <a:lnTo>
                    <a:pt x="85" y="1264"/>
                  </a:lnTo>
                  <a:lnTo>
                    <a:pt x="85" y="1359"/>
                  </a:lnTo>
                  <a:lnTo>
                    <a:pt x="77" y="1390"/>
                  </a:lnTo>
                  <a:lnTo>
                    <a:pt x="85" y="1403"/>
                  </a:lnTo>
                  <a:lnTo>
                    <a:pt x="145" y="1414"/>
                  </a:lnTo>
                  <a:lnTo>
                    <a:pt x="135" y="1455"/>
                  </a:lnTo>
                  <a:lnTo>
                    <a:pt x="112" y="1492"/>
                  </a:lnTo>
                  <a:lnTo>
                    <a:pt x="51" y="1508"/>
                  </a:lnTo>
                  <a:lnTo>
                    <a:pt x="7" y="1542"/>
                  </a:lnTo>
                  <a:lnTo>
                    <a:pt x="0" y="1566"/>
                  </a:lnTo>
                  <a:lnTo>
                    <a:pt x="7" y="1583"/>
                  </a:lnTo>
                  <a:lnTo>
                    <a:pt x="1029" y="2187"/>
                  </a:lnTo>
                  <a:lnTo>
                    <a:pt x="1668" y="2286"/>
                  </a:lnTo>
                  <a:lnTo>
                    <a:pt x="1947" y="244"/>
                  </a:lnTo>
                  <a:lnTo>
                    <a:pt x="535" y="0"/>
                  </a:lnTo>
                  <a:lnTo>
                    <a:pt x="488" y="299"/>
                  </a:lnTo>
                  <a:lnTo>
                    <a:pt x="451" y="349"/>
                  </a:lnTo>
                  <a:lnTo>
                    <a:pt x="411" y="349"/>
                  </a:lnTo>
                  <a:lnTo>
                    <a:pt x="391" y="305"/>
                  </a:lnTo>
                  <a:lnTo>
                    <a:pt x="347" y="299"/>
                  </a:lnTo>
                  <a:lnTo>
                    <a:pt x="330" y="278"/>
                  </a:lnTo>
                  <a:lnTo>
                    <a:pt x="317" y="278"/>
                  </a:lnTo>
                  <a:lnTo>
                    <a:pt x="270" y="305"/>
                  </a:lnTo>
                  <a:lnTo>
                    <a:pt x="270" y="421"/>
                  </a:lnTo>
                  <a:lnTo>
                    <a:pt x="266" y="447"/>
                  </a:lnTo>
                  <a:lnTo>
                    <a:pt x="256" y="655"/>
                  </a:lnTo>
                  <a:lnTo>
                    <a:pt x="229" y="688"/>
                  </a:lnTo>
                  <a:lnTo>
                    <a:pt x="223" y="746"/>
                  </a:lnTo>
                  <a:lnTo>
                    <a:pt x="266" y="824"/>
                  </a:lnTo>
                  <a:lnTo>
                    <a:pt x="286" y="922"/>
                  </a:lnTo>
                  <a:lnTo>
                    <a:pt x="300" y="939"/>
                  </a:lnTo>
                  <a:lnTo>
                    <a:pt x="317" y="949"/>
                  </a:lnTo>
                  <a:lnTo>
                    <a:pt x="313" y="986"/>
                  </a:lnTo>
                  <a:lnTo>
                    <a:pt x="286" y="1007"/>
                  </a:lnTo>
                  <a:lnTo>
                    <a:pt x="232" y="1034"/>
                  </a:lnTo>
                  <a:lnTo>
                    <a:pt x="199" y="1068"/>
                  </a:lnTo>
                  <a:lnTo>
                    <a:pt x="176" y="1128"/>
                  </a:lnTo>
                  <a:lnTo>
                    <a:pt x="165" y="1210"/>
                  </a:lnTo>
                  <a:lnTo>
                    <a:pt x="121" y="1255"/>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dirty="0">
                <a:latin typeface="Arial Black" pitchFamily="34" charset="0"/>
              </a:endParaRPr>
            </a:p>
          </p:txBody>
        </p:sp>
        <p:sp>
          <p:nvSpPr>
            <p:cNvPr id="22" name="Freeform 73"/>
            <p:cNvSpPr>
              <a:spLocks/>
            </p:cNvSpPr>
            <p:nvPr/>
          </p:nvSpPr>
          <p:spPr bwMode="auto">
            <a:xfrm>
              <a:off x="2829704" y="2459305"/>
              <a:ext cx="983593" cy="771308"/>
            </a:xfrm>
            <a:custGeom>
              <a:avLst/>
              <a:gdLst>
                <a:gd name="T0" fmla="*/ 1166 w 2085"/>
                <a:gd name="T1" fmla="*/ 1579 h 1634"/>
                <a:gd name="T2" fmla="*/ 1991 w 2085"/>
                <a:gd name="T3" fmla="*/ 1634 h 1634"/>
                <a:gd name="T4" fmla="*/ 2085 w 2085"/>
                <a:gd name="T5" fmla="*/ 186 h 1634"/>
                <a:gd name="T6" fmla="*/ 192 w 2085"/>
                <a:gd name="T7" fmla="*/ 0 h 1634"/>
                <a:gd name="T8" fmla="*/ 0 w 2085"/>
                <a:gd name="T9" fmla="*/ 1437 h 1634"/>
                <a:gd name="T10" fmla="*/ 1166 w 2085"/>
                <a:gd name="T11" fmla="*/ 1579 h 1634"/>
              </a:gdLst>
              <a:ahLst/>
              <a:cxnLst>
                <a:cxn ang="0">
                  <a:pos x="T0" y="T1"/>
                </a:cxn>
                <a:cxn ang="0">
                  <a:pos x="T2" y="T3"/>
                </a:cxn>
                <a:cxn ang="0">
                  <a:pos x="T4" y="T5"/>
                </a:cxn>
                <a:cxn ang="0">
                  <a:pos x="T6" y="T7"/>
                </a:cxn>
                <a:cxn ang="0">
                  <a:pos x="T8" y="T9"/>
                </a:cxn>
                <a:cxn ang="0">
                  <a:pos x="T10" y="T11"/>
                </a:cxn>
              </a:cxnLst>
              <a:rect l="0" t="0" r="r" b="b"/>
              <a:pathLst>
                <a:path w="2085" h="1634">
                  <a:moveTo>
                    <a:pt x="1166" y="1579"/>
                  </a:moveTo>
                  <a:lnTo>
                    <a:pt x="1991" y="1634"/>
                  </a:lnTo>
                  <a:lnTo>
                    <a:pt x="2085" y="186"/>
                  </a:lnTo>
                  <a:lnTo>
                    <a:pt x="192" y="0"/>
                  </a:lnTo>
                  <a:lnTo>
                    <a:pt x="0" y="1437"/>
                  </a:lnTo>
                  <a:lnTo>
                    <a:pt x="1166" y="1579"/>
                  </a:lnTo>
                  <a:close/>
                </a:path>
              </a:pathLst>
            </a:custGeom>
            <a:solidFill>
              <a:schemeClr val="bg1">
                <a:lumMod val="95000"/>
              </a:schemeClr>
            </a:solidFill>
            <a:ln w="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3" name="Freeform 75"/>
            <p:cNvSpPr>
              <a:spLocks/>
            </p:cNvSpPr>
            <p:nvPr/>
          </p:nvSpPr>
          <p:spPr bwMode="auto">
            <a:xfrm>
              <a:off x="3588274" y="1682336"/>
              <a:ext cx="939721" cy="629784"/>
            </a:xfrm>
            <a:custGeom>
              <a:avLst/>
              <a:gdLst>
                <a:gd name="T0" fmla="*/ 88 w 1990"/>
                <a:gd name="T1" fmla="*/ 0 h 1336"/>
                <a:gd name="T2" fmla="*/ 74 w 1990"/>
                <a:gd name="T3" fmla="*/ 88 h 1336"/>
                <a:gd name="T4" fmla="*/ 0 w 1990"/>
                <a:gd name="T5" fmla="*/ 1064 h 1336"/>
                <a:gd name="T6" fmla="*/ 1440 w 1990"/>
                <a:gd name="T7" fmla="*/ 1132 h 1336"/>
                <a:gd name="T8" fmla="*/ 1473 w 1990"/>
                <a:gd name="T9" fmla="*/ 1170 h 1336"/>
                <a:gd name="T10" fmla="*/ 1551 w 1990"/>
                <a:gd name="T11" fmla="*/ 1217 h 1336"/>
                <a:gd name="T12" fmla="*/ 1571 w 1990"/>
                <a:gd name="T13" fmla="*/ 1234 h 1336"/>
                <a:gd name="T14" fmla="*/ 1642 w 1990"/>
                <a:gd name="T15" fmla="*/ 1210 h 1336"/>
                <a:gd name="T16" fmla="*/ 1749 w 1990"/>
                <a:gd name="T17" fmla="*/ 1200 h 1336"/>
                <a:gd name="T18" fmla="*/ 1779 w 1990"/>
                <a:gd name="T19" fmla="*/ 1220 h 1336"/>
                <a:gd name="T20" fmla="*/ 1860 w 1990"/>
                <a:gd name="T21" fmla="*/ 1247 h 1336"/>
                <a:gd name="T22" fmla="*/ 1910 w 1990"/>
                <a:gd name="T23" fmla="*/ 1275 h 1336"/>
                <a:gd name="T24" fmla="*/ 1917 w 1990"/>
                <a:gd name="T25" fmla="*/ 1301 h 1336"/>
                <a:gd name="T26" fmla="*/ 1934 w 1990"/>
                <a:gd name="T27" fmla="*/ 1336 h 1336"/>
                <a:gd name="T28" fmla="*/ 1960 w 1990"/>
                <a:gd name="T29" fmla="*/ 1336 h 1336"/>
                <a:gd name="T30" fmla="*/ 1984 w 1990"/>
                <a:gd name="T31" fmla="*/ 1332 h 1336"/>
                <a:gd name="T32" fmla="*/ 1940 w 1990"/>
                <a:gd name="T33" fmla="*/ 1251 h 1336"/>
                <a:gd name="T34" fmla="*/ 1971 w 1990"/>
                <a:gd name="T35" fmla="*/ 1179 h 1336"/>
                <a:gd name="T36" fmla="*/ 1990 w 1990"/>
                <a:gd name="T37" fmla="*/ 1084 h 1336"/>
                <a:gd name="T38" fmla="*/ 1948 w 1990"/>
                <a:gd name="T39" fmla="*/ 1051 h 1336"/>
                <a:gd name="T40" fmla="*/ 1940 w 1990"/>
                <a:gd name="T41" fmla="*/ 1006 h 1336"/>
                <a:gd name="T42" fmla="*/ 1954 w 1990"/>
                <a:gd name="T43" fmla="*/ 966 h 1336"/>
                <a:gd name="T44" fmla="*/ 1984 w 1990"/>
                <a:gd name="T45" fmla="*/ 966 h 1336"/>
                <a:gd name="T46" fmla="*/ 1987 w 1990"/>
                <a:gd name="T47" fmla="*/ 356 h 1336"/>
                <a:gd name="T48" fmla="*/ 1981 w 1990"/>
                <a:gd name="T49" fmla="*/ 305 h 1336"/>
                <a:gd name="T50" fmla="*/ 1913 w 1990"/>
                <a:gd name="T51" fmla="*/ 250 h 1336"/>
                <a:gd name="T52" fmla="*/ 1896 w 1990"/>
                <a:gd name="T53" fmla="*/ 217 h 1336"/>
                <a:gd name="T54" fmla="*/ 1896 w 1990"/>
                <a:gd name="T55" fmla="*/ 192 h 1336"/>
                <a:gd name="T56" fmla="*/ 1931 w 1990"/>
                <a:gd name="T57" fmla="*/ 166 h 1336"/>
                <a:gd name="T58" fmla="*/ 1951 w 1990"/>
                <a:gd name="T59" fmla="*/ 142 h 1336"/>
                <a:gd name="T60" fmla="*/ 1957 w 1990"/>
                <a:gd name="T61" fmla="*/ 91 h 1336"/>
                <a:gd name="T62" fmla="*/ 1005 w 1990"/>
                <a:gd name="T63" fmla="*/ 64 h 1336"/>
                <a:gd name="T64" fmla="*/ 88 w 1990"/>
                <a:gd name="T6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0" h="1336">
                  <a:moveTo>
                    <a:pt x="88" y="0"/>
                  </a:moveTo>
                  <a:lnTo>
                    <a:pt x="74" y="88"/>
                  </a:lnTo>
                  <a:lnTo>
                    <a:pt x="0" y="1064"/>
                  </a:lnTo>
                  <a:lnTo>
                    <a:pt x="1440" y="1132"/>
                  </a:lnTo>
                  <a:lnTo>
                    <a:pt x="1473" y="1170"/>
                  </a:lnTo>
                  <a:lnTo>
                    <a:pt x="1551" y="1217"/>
                  </a:lnTo>
                  <a:lnTo>
                    <a:pt x="1571" y="1234"/>
                  </a:lnTo>
                  <a:lnTo>
                    <a:pt x="1642" y="1210"/>
                  </a:lnTo>
                  <a:lnTo>
                    <a:pt x="1749" y="1200"/>
                  </a:lnTo>
                  <a:lnTo>
                    <a:pt x="1779" y="1220"/>
                  </a:lnTo>
                  <a:lnTo>
                    <a:pt x="1860" y="1247"/>
                  </a:lnTo>
                  <a:lnTo>
                    <a:pt x="1910" y="1275"/>
                  </a:lnTo>
                  <a:lnTo>
                    <a:pt x="1917" y="1301"/>
                  </a:lnTo>
                  <a:lnTo>
                    <a:pt x="1934" y="1336"/>
                  </a:lnTo>
                  <a:lnTo>
                    <a:pt x="1960" y="1336"/>
                  </a:lnTo>
                  <a:lnTo>
                    <a:pt x="1984" y="1332"/>
                  </a:lnTo>
                  <a:lnTo>
                    <a:pt x="1940" y="1251"/>
                  </a:lnTo>
                  <a:lnTo>
                    <a:pt x="1971" y="1179"/>
                  </a:lnTo>
                  <a:lnTo>
                    <a:pt x="1990" y="1084"/>
                  </a:lnTo>
                  <a:lnTo>
                    <a:pt x="1948" y="1051"/>
                  </a:lnTo>
                  <a:lnTo>
                    <a:pt x="1940" y="1006"/>
                  </a:lnTo>
                  <a:lnTo>
                    <a:pt x="1954" y="966"/>
                  </a:lnTo>
                  <a:lnTo>
                    <a:pt x="1984" y="966"/>
                  </a:lnTo>
                  <a:lnTo>
                    <a:pt x="1987" y="356"/>
                  </a:lnTo>
                  <a:lnTo>
                    <a:pt x="1981" y="305"/>
                  </a:lnTo>
                  <a:lnTo>
                    <a:pt x="1913" y="250"/>
                  </a:lnTo>
                  <a:lnTo>
                    <a:pt x="1896" y="217"/>
                  </a:lnTo>
                  <a:lnTo>
                    <a:pt x="1896" y="192"/>
                  </a:lnTo>
                  <a:lnTo>
                    <a:pt x="1931" y="166"/>
                  </a:lnTo>
                  <a:lnTo>
                    <a:pt x="1951" y="142"/>
                  </a:lnTo>
                  <a:lnTo>
                    <a:pt x="1957" y="91"/>
                  </a:lnTo>
                  <a:lnTo>
                    <a:pt x="1005" y="64"/>
                  </a:lnTo>
                  <a:lnTo>
                    <a:pt x="88" y="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4" name="Freeform 77"/>
            <p:cNvSpPr>
              <a:spLocks/>
            </p:cNvSpPr>
            <p:nvPr/>
          </p:nvSpPr>
          <p:spPr bwMode="auto">
            <a:xfrm>
              <a:off x="4440250" y="1138883"/>
              <a:ext cx="884526" cy="999162"/>
            </a:xfrm>
            <a:custGeom>
              <a:avLst/>
              <a:gdLst>
                <a:gd name="T0" fmla="*/ 1432 w 1873"/>
                <a:gd name="T1" fmla="*/ 450 h 2119"/>
                <a:gd name="T2" fmla="*/ 1338 w 1873"/>
                <a:gd name="T3" fmla="*/ 434 h 2119"/>
                <a:gd name="T4" fmla="*/ 1318 w 1873"/>
                <a:gd name="T5" fmla="*/ 397 h 2119"/>
                <a:gd name="T6" fmla="*/ 1268 w 1873"/>
                <a:gd name="T7" fmla="*/ 383 h 2119"/>
                <a:gd name="T8" fmla="*/ 1234 w 1873"/>
                <a:gd name="T9" fmla="*/ 342 h 2119"/>
                <a:gd name="T10" fmla="*/ 1186 w 1873"/>
                <a:gd name="T11" fmla="*/ 352 h 2119"/>
                <a:gd name="T12" fmla="*/ 1039 w 1873"/>
                <a:gd name="T13" fmla="*/ 271 h 2119"/>
                <a:gd name="T14" fmla="*/ 968 w 1873"/>
                <a:gd name="T15" fmla="*/ 255 h 2119"/>
                <a:gd name="T16" fmla="*/ 912 w 1873"/>
                <a:gd name="T17" fmla="*/ 285 h 2119"/>
                <a:gd name="T18" fmla="*/ 827 w 1873"/>
                <a:gd name="T19" fmla="*/ 305 h 2119"/>
                <a:gd name="T20" fmla="*/ 723 w 1873"/>
                <a:gd name="T21" fmla="*/ 264 h 2119"/>
                <a:gd name="T22" fmla="*/ 642 w 1873"/>
                <a:gd name="T23" fmla="*/ 241 h 2119"/>
                <a:gd name="T24" fmla="*/ 578 w 1873"/>
                <a:gd name="T25" fmla="*/ 24 h 2119"/>
                <a:gd name="T26" fmla="*/ 498 w 1873"/>
                <a:gd name="T27" fmla="*/ 3 h 2119"/>
                <a:gd name="T28" fmla="*/ 0 w 1873"/>
                <a:gd name="T29" fmla="*/ 139 h 2119"/>
                <a:gd name="T30" fmla="*/ 20 w 1873"/>
                <a:gd name="T31" fmla="*/ 291 h 2119"/>
                <a:gd name="T32" fmla="*/ 43 w 1873"/>
                <a:gd name="T33" fmla="*/ 542 h 2119"/>
                <a:gd name="T34" fmla="*/ 111 w 1873"/>
                <a:gd name="T35" fmla="*/ 983 h 2119"/>
                <a:gd name="T36" fmla="*/ 151 w 1873"/>
                <a:gd name="T37" fmla="*/ 1244 h 2119"/>
                <a:gd name="T38" fmla="*/ 125 w 1873"/>
                <a:gd name="T39" fmla="*/ 1319 h 2119"/>
                <a:gd name="T40" fmla="*/ 90 w 1873"/>
                <a:gd name="T41" fmla="*/ 1370 h 2119"/>
                <a:gd name="T42" fmla="*/ 175 w 1873"/>
                <a:gd name="T43" fmla="*/ 1458 h 2119"/>
                <a:gd name="T44" fmla="*/ 178 w 1873"/>
                <a:gd name="T45" fmla="*/ 2119 h 2119"/>
                <a:gd name="T46" fmla="*/ 1523 w 1873"/>
                <a:gd name="T47" fmla="*/ 1973 h 2119"/>
                <a:gd name="T48" fmla="*/ 1375 w 1873"/>
                <a:gd name="T49" fmla="*/ 1861 h 2119"/>
                <a:gd name="T50" fmla="*/ 1257 w 1873"/>
                <a:gd name="T51" fmla="*/ 1756 h 2119"/>
                <a:gd name="T52" fmla="*/ 1170 w 1873"/>
                <a:gd name="T53" fmla="*/ 1706 h 2119"/>
                <a:gd name="T54" fmla="*/ 1113 w 1873"/>
                <a:gd name="T55" fmla="*/ 1484 h 2119"/>
                <a:gd name="T56" fmla="*/ 1133 w 1873"/>
                <a:gd name="T57" fmla="*/ 1380 h 2119"/>
                <a:gd name="T58" fmla="*/ 1083 w 1873"/>
                <a:gd name="T59" fmla="*/ 1339 h 2119"/>
                <a:gd name="T60" fmla="*/ 1207 w 1873"/>
                <a:gd name="T61" fmla="*/ 1180 h 2119"/>
                <a:gd name="T62" fmla="*/ 1230 w 1873"/>
                <a:gd name="T63" fmla="*/ 970 h 2119"/>
                <a:gd name="T64" fmla="*/ 1265 w 1873"/>
                <a:gd name="T65" fmla="*/ 915 h 2119"/>
                <a:gd name="T66" fmla="*/ 1342 w 1873"/>
                <a:gd name="T67" fmla="*/ 864 h 2119"/>
                <a:gd name="T68" fmla="*/ 1445 w 1873"/>
                <a:gd name="T69" fmla="*/ 766 h 2119"/>
                <a:gd name="T70" fmla="*/ 1520 w 1873"/>
                <a:gd name="T71" fmla="*/ 644 h 2119"/>
                <a:gd name="T72" fmla="*/ 1866 w 1873"/>
                <a:gd name="T73" fmla="*/ 471 h 2119"/>
                <a:gd name="T74" fmla="*/ 1802 w 1873"/>
                <a:gd name="T75" fmla="*/ 441 h 2119"/>
                <a:gd name="T76" fmla="*/ 1779 w 1873"/>
                <a:gd name="T77" fmla="*/ 458 h 2119"/>
                <a:gd name="T78" fmla="*/ 1604 w 1873"/>
                <a:gd name="T79" fmla="*/ 414 h 2119"/>
                <a:gd name="T80" fmla="*/ 1574 w 1873"/>
                <a:gd name="T81" fmla="*/ 427 h 2119"/>
                <a:gd name="T82" fmla="*/ 1509 w 1873"/>
                <a:gd name="T83" fmla="*/ 383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3" h="2119">
                  <a:moveTo>
                    <a:pt x="1459" y="437"/>
                  </a:moveTo>
                  <a:lnTo>
                    <a:pt x="1432" y="450"/>
                  </a:lnTo>
                  <a:lnTo>
                    <a:pt x="1379" y="450"/>
                  </a:lnTo>
                  <a:lnTo>
                    <a:pt x="1338" y="434"/>
                  </a:lnTo>
                  <a:lnTo>
                    <a:pt x="1338" y="400"/>
                  </a:lnTo>
                  <a:lnTo>
                    <a:pt x="1318" y="397"/>
                  </a:lnTo>
                  <a:lnTo>
                    <a:pt x="1312" y="403"/>
                  </a:lnTo>
                  <a:lnTo>
                    <a:pt x="1268" y="383"/>
                  </a:lnTo>
                  <a:lnTo>
                    <a:pt x="1257" y="336"/>
                  </a:lnTo>
                  <a:lnTo>
                    <a:pt x="1234" y="342"/>
                  </a:lnTo>
                  <a:lnTo>
                    <a:pt x="1227" y="359"/>
                  </a:lnTo>
                  <a:lnTo>
                    <a:pt x="1186" y="352"/>
                  </a:lnTo>
                  <a:lnTo>
                    <a:pt x="1100" y="311"/>
                  </a:lnTo>
                  <a:lnTo>
                    <a:pt x="1039" y="271"/>
                  </a:lnTo>
                  <a:lnTo>
                    <a:pt x="992" y="271"/>
                  </a:lnTo>
                  <a:lnTo>
                    <a:pt x="968" y="255"/>
                  </a:lnTo>
                  <a:lnTo>
                    <a:pt x="931" y="264"/>
                  </a:lnTo>
                  <a:lnTo>
                    <a:pt x="912" y="285"/>
                  </a:lnTo>
                  <a:lnTo>
                    <a:pt x="907" y="305"/>
                  </a:lnTo>
                  <a:lnTo>
                    <a:pt x="827" y="305"/>
                  </a:lnTo>
                  <a:lnTo>
                    <a:pt x="827" y="271"/>
                  </a:lnTo>
                  <a:lnTo>
                    <a:pt x="723" y="264"/>
                  </a:lnTo>
                  <a:lnTo>
                    <a:pt x="719" y="241"/>
                  </a:lnTo>
                  <a:lnTo>
                    <a:pt x="642" y="241"/>
                  </a:lnTo>
                  <a:lnTo>
                    <a:pt x="615" y="213"/>
                  </a:lnTo>
                  <a:lnTo>
                    <a:pt x="578" y="24"/>
                  </a:lnTo>
                  <a:lnTo>
                    <a:pt x="507" y="0"/>
                  </a:lnTo>
                  <a:lnTo>
                    <a:pt x="498" y="3"/>
                  </a:lnTo>
                  <a:lnTo>
                    <a:pt x="491" y="139"/>
                  </a:lnTo>
                  <a:lnTo>
                    <a:pt x="0" y="139"/>
                  </a:lnTo>
                  <a:lnTo>
                    <a:pt x="30" y="227"/>
                  </a:lnTo>
                  <a:lnTo>
                    <a:pt x="20" y="291"/>
                  </a:lnTo>
                  <a:lnTo>
                    <a:pt x="20" y="461"/>
                  </a:lnTo>
                  <a:lnTo>
                    <a:pt x="43" y="542"/>
                  </a:lnTo>
                  <a:lnTo>
                    <a:pt x="74" y="600"/>
                  </a:lnTo>
                  <a:lnTo>
                    <a:pt x="111" y="983"/>
                  </a:lnTo>
                  <a:lnTo>
                    <a:pt x="142" y="1105"/>
                  </a:lnTo>
                  <a:lnTo>
                    <a:pt x="151" y="1244"/>
                  </a:lnTo>
                  <a:lnTo>
                    <a:pt x="145" y="1298"/>
                  </a:lnTo>
                  <a:lnTo>
                    <a:pt x="125" y="1319"/>
                  </a:lnTo>
                  <a:lnTo>
                    <a:pt x="90" y="1345"/>
                  </a:lnTo>
                  <a:lnTo>
                    <a:pt x="90" y="1370"/>
                  </a:lnTo>
                  <a:lnTo>
                    <a:pt x="107" y="1403"/>
                  </a:lnTo>
                  <a:lnTo>
                    <a:pt x="175" y="1458"/>
                  </a:lnTo>
                  <a:lnTo>
                    <a:pt x="181" y="1509"/>
                  </a:lnTo>
                  <a:lnTo>
                    <a:pt x="178" y="2119"/>
                  </a:lnTo>
                  <a:lnTo>
                    <a:pt x="1539" y="2095"/>
                  </a:lnTo>
                  <a:lnTo>
                    <a:pt x="1523" y="1973"/>
                  </a:lnTo>
                  <a:lnTo>
                    <a:pt x="1489" y="1929"/>
                  </a:lnTo>
                  <a:lnTo>
                    <a:pt x="1375" y="1861"/>
                  </a:lnTo>
                  <a:lnTo>
                    <a:pt x="1312" y="1767"/>
                  </a:lnTo>
                  <a:lnTo>
                    <a:pt x="1257" y="1756"/>
                  </a:lnTo>
                  <a:lnTo>
                    <a:pt x="1227" y="1706"/>
                  </a:lnTo>
                  <a:lnTo>
                    <a:pt x="1170" y="1706"/>
                  </a:lnTo>
                  <a:lnTo>
                    <a:pt x="1123" y="1654"/>
                  </a:lnTo>
                  <a:lnTo>
                    <a:pt x="1113" y="1484"/>
                  </a:lnTo>
                  <a:lnTo>
                    <a:pt x="1143" y="1431"/>
                  </a:lnTo>
                  <a:lnTo>
                    <a:pt x="1133" y="1380"/>
                  </a:lnTo>
                  <a:lnTo>
                    <a:pt x="1092" y="1345"/>
                  </a:lnTo>
                  <a:lnTo>
                    <a:pt x="1083" y="1339"/>
                  </a:lnTo>
                  <a:lnTo>
                    <a:pt x="1123" y="1244"/>
                  </a:lnTo>
                  <a:lnTo>
                    <a:pt x="1207" y="1180"/>
                  </a:lnTo>
                  <a:lnTo>
                    <a:pt x="1227" y="1153"/>
                  </a:lnTo>
                  <a:lnTo>
                    <a:pt x="1230" y="970"/>
                  </a:lnTo>
                  <a:lnTo>
                    <a:pt x="1274" y="925"/>
                  </a:lnTo>
                  <a:lnTo>
                    <a:pt x="1265" y="915"/>
                  </a:lnTo>
                  <a:lnTo>
                    <a:pt x="1318" y="864"/>
                  </a:lnTo>
                  <a:lnTo>
                    <a:pt x="1342" y="864"/>
                  </a:lnTo>
                  <a:lnTo>
                    <a:pt x="1415" y="780"/>
                  </a:lnTo>
                  <a:lnTo>
                    <a:pt x="1445" y="766"/>
                  </a:lnTo>
                  <a:lnTo>
                    <a:pt x="1479" y="702"/>
                  </a:lnTo>
                  <a:lnTo>
                    <a:pt x="1520" y="644"/>
                  </a:lnTo>
                  <a:lnTo>
                    <a:pt x="1570" y="600"/>
                  </a:lnTo>
                  <a:lnTo>
                    <a:pt x="1866" y="471"/>
                  </a:lnTo>
                  <a:lnTo>
                    <a:pt x="1873" y="434"/>
                  </a:lnTo>
                  <a:lnTo>
                    <a:pt x="1802" y="441"/>
                  </a:lnTo>
                  <a:lnTo>
                    <a:pt x="1792" y="458"/>
                  </a:lnTo>
                  <a:lnTo>
                    <a:pt x="1779" y="458"/>
                  </a:lnTo>
                  <a:lnTo>
                    <a:pt x="1752" y="406"/>
                  </a:lnTo>
                  <a:lnTo>
                    <a:pt x="1604" y="414"/>
                  </a:lnTo>
                  <a:lnTo>
                    <a:pt x="1591" y="427"/>
                  </a:lnTo>
                  <a:lnTo>
                    <a:pt x="1574" y="427"/>
                  </a:lnTo>
                  <a:lnTo>
                    <a:pt x="1553" y="377"/>
                  </a:lnTo>
                  <a:lnTo>
                    <a:pt x="1509" y="383"/>
                  </a:lnTo>
                  <a:lnTo>
                    <a:pt x="1459" y="43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5" name="Freeform 79"/>
            <p:cNvSpPr>
              <a:spLocks/>
            </p:cNvSpPr>
            <p:nvPr/>
          </p:nvSpPr>
          <p:spPr bwMode="auto">
            <a:xfrm>
              <a:off x="4945205" y="1534679"/>
              <a:ext cx="707621" cy="754325"/>
            </a:xfrm>
            <a:custGeom>
              <a:avLst/>
              <a:gdLst>
                <a:gd name="T0" fmla="*/ 147 w 1499"/>
                <a:gd name="T1" fmla="*/ 133 h 1600"/>
                <a:gd name="T2" fmla="*/ 124 w 1499"/>
                <a:gd name="T3" fmla="*/ 343 h 1600"/>
                <a:gd name="T4" fmla="*/ 0 w 1499"/>
                <a:gd name="T5" fmla="*/ 502 h 1600"/>
                <a:gd name="T6" fmla="*/ 50 w 1499"/>
                <a:gd name="T7" fmla="*/ 543 h 1600"/>
                <a:gd name="T8" fmla="*/ 30 w 1499"/>
                <a:gd name="T9" fmla="*/ 647 h 1600"/>
                <a:gd name="T10" fmla="*/ 87 w 1499"/>
                <a:gd name="T11" fmla="*/ 869 h 1600"/>
                <a:gd name="T12" fmla="*/ 174 w 1499"/>
                <a:gd name="T13" fmla="*/ 919 h 1600"/>
                <a:gd name="T14" fmla="*/ 292 w 1499"/>
                <a:gd name="T15" fmla="*/ 1024 h 1600"/>
                <a:gd name="T16" fmla="*/ 440 w 1499"/>
                <a:gd name="T17" fmla="*/ 1136 h 1600"/>
                <a:gd name="T18" fmla="*/ 508 w 1499"/>
                <a:gd name="T19" fmla="*/ 1339 h 1600"/>
                <a:gd name="T20" fmla="*/ 477 w 1499"/>
                <a:gd name="T21" fmla="*/ 1417 h 1600"/>
                <a:gd name="T22" fmla="*/ 521 w 1499"/>
                <a:gd name="T23" fmla="*/ 1533 h 1600"/>
                <a:gd name="T24" fmla="*/ 611 w 1499"/>
                <a:gd name="T25" fmla="*/ 1560 h 1600"/>
                <a:gd name="T26" fmla="*/ 1378 w 1499"/>
                <a:gd name="T27" fmla="*/ 1556 h 1600"/>
                <a:gd name="T28" fmla="*/ 1351 w 1499"/>
                <a:gd name="T29" fmla="*/ 1411 h 1600"/>
                <a:gd name="T30" fmla="*/ 1325 w 1499"/>
                <a:gd name="T31" fmla="*/ 1272 h 1600"/>
                <a:gd name="T32" fmla="*/ 1378 w 1499"/>
                <a:gd name="T33" fmla="*/ 1130 h 1600"/>
                <a:gd name="T34" fmla="*/ 1364 w 1499"/>
                <a:gd name="T35" fmla="*/ 986 h 1600"/>
                <a:gd name="T36" fmla="*/ 1399 w 1499"/>
                <a:gd name="T37" fmla="*/ 902 h 1600"/>
                <a:gd name="T38" fmla="*/ 1405 w 1499"/>
                <a:gd name="T39" fmla="*/ 783 h 1600"/>
                <a:gd name="T40" fmla="*/ 1499 w 1499"/>
                <a:gd name="T41" fmla="*/ 543 h 1600"/>
                <a:gd name="T42" fmla="*/ 1479 w 1499"/>
                <a:gd name="T43" fmla="*/ 536 h 1600"/>
                <a:gd name="T44" fmla="*/ 1334 w 1499"/>
                <a:gd name="T45" fmla="*/ 736 h 1600"/>
                <a:gd name="T46" fmla="*/ 1297 w 1499"/>
                <a:gd name="T47" fmla="*/ 783 h 1600"/>
                <a:gd name="T48" fmla="*/ 1254 w 1499"/>
                <a:gd name="T49" fmla="*/ 811 h 1600"/>
                <a:gd name="T50" fmla="*/ 1273 w 1499"/>
                <a:gd name="T51" fmla="*/ 743 h 1600"/>
                <a:gd name="T52" fmla="*/ 1338 w 1499"/>
                <a:gd name="T53" fmla="*/ 638 h 1600"/>
                <a:gd name="T54" fmla="*/ 1328 w 1499"/>
                <a:gd name="T55" fmla="*/ 586 h 1600"/>
                <a:gd name="T56" fmla="*/ 1281 w 1499"/>
                <a:gd name="T57" fmla="*/ 394 h 1600"/>
                <a:gd name="T58" fmla="*/ 1196 w 1499"/>
                <a:gd name="T59" fmla="*/ 339 h 1600"/>
                <a:gd name="T60" fmla="*/ 952 w 1499"/>
                <a:gd name="T61" fmla="*/ 275 h 1600"/>
                <a:gd name="T62" fmla="*/ 611 w 1499"/>
                <a:gd name="T63" fmla="*/ 129 h 1600"/>
                <a:gd name="T64" fmla="*/ 585 w 1499"/>
                <a:gd name="T65" fmla="*/ 149 h 1600"/>
                <a:gd name="T66" fmla="*/ 531 w 1499"/>
                <a:gd name="T67" fmla="*/ 116 h 1600"/>
                <a:gd name="T68" fmla="*/ 484 w 1499"/>
                <a:gd name="T69" fmla="*/ 136 h 1600"/>
                <a:gd name="T70" fmla="*/ 477 w 1499"/>
                <a:gd name="T71" fmla="*/ 91 h 1600"/>
                <a:gd name="T72" fmla="*/ 527 w 1499"/>
                <a:gd name="T73" fmla="*/ 21 h 1600"/>
                <a:gd name="T74" fmla="*/ 464 w 1499"/>
                <a:gd name="T75" fmla="*/ 14 h 1600"/>
                <a:gd name="T76" fmla="*/ 292 w 1499"/>
                <a:gd name="T77" fmla="*/ 96 h 1600"/>
                <a:gd name="T78" fmla="*/ 194 w 1499"/>
                <a:gd name="T79" fmla="*/ 102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9" h="1600">
                  <a:moveTo>
                    <a:pt x="182" y="85"/>
                  </a:moveTo>
                  <a:lnTo>
                    <a:pt x="147" y="133"/>
                  </a:lnTo>
                  <a:lnTo>
                    <a:pt x="144" y="316"/>
                  </a:lnTo>
                  <a:lnTo>
                    <a:pt x="124" y="343"/>
                  </a:lnTo>
                  <a:lnTo>
                    <a:pt x="40" y="407"/>
                  </a:lnTo>
                  <a:lnTo>
                    <a:pt x="0" y="502"/>
                  </a:lnTo>
                  <a:lnTo>
                    <a:pt x="9" y="508"/>
                  </a:lnTo>
                  <a:lnTo>
                    <a:pt x="50" y="543"/>
                  </a:lnTo>
                  <a:lnTo>
                    <a:pt x="60" y="594"/>
                  </a:lnTo>
                  <a:lnTo>
                    <a:pt x="30" y="647"/>
                  </a:lnTo>
                  <a:lnTo>
                    <a:pt x="40" y="817"/>
                  </a:lnTo>
                  <a:lnTo>
                    <a:pt x="87" y="869"/>
                  </a:lnTo>
                  <a:lnTo>
                    <a:pt x="144" y="869"/>
                  </a:lnTo>
                  <a:lnTo>
                    <a:pt x="174" y="919"/>
                  </a:lnTo>
                  <a:lnTo>
                    <a:pt x="229" y="930"/>
                  </a:lnTo>
                  <a:lnTo>
                    <a:pt x="292" y="1024"/>
                  </a:lnTo>
                  <a:lnTo>
                    <a:pt x="406" y="1092"/>
                  </a:lnTo>
                  <a:lnTo>
                    <a:pt x="440" y="1136"/>
                  </a:lnTo>
                  <a:lnTo>
                    <a:pt x="467" y="1313"/>
                  </a:lnTo>
                  <a:lnTo>
                    <a:pt x="508" y="1339"/>
                  </a:lnTo>
                  <a:lnTo>
                    <a:pt x="511" y="1363"/>
                  </a:lnTo>
                  <a:lnTo>
                    <a:pt x="477" y="1417"/>
                  </a:lnTo>
                  <a:lnTo>
                    <a:pt x="480" y="1472"/>
                  </a:lnTo>
                  <a:lnTo>
                    <a:pt x="521" y="1533"/>
                  </a:lnTo>
                  <a:lnTo>
                    <a:pt x="561" y="1553"/>
                  </a:lnTo>
                  <a:lnTo>
                    <a:pt x="611" y="1560"/>
                  </a:lnTo>
                  <a:lnTo>
                    <a:pt x="629" y="1600"/>
                  </a:lnTo>
                  <a:lnTo>
                    <a:pt x="1378" y="1556"/>
                  </a:lnTo>
                  <a:lnTo>
                    <a:pt x="1378" y="1486"/>
                  </a:lnTo>
                  <a:lnTo>
                    <a:pt x="1351" y="1411"/>
                  </a:lnTo>
                  <a:lnTo>
                    <a:pt x="1341" y="1313"/>
                  </a:lnTo>
                  <a:lnTo>
                    <a:pt x="1325" y="1272"/>
                  </a:lnTo>
                  <a:lnTo>
                    <a:pt x="1351" y="1174"/>
                  </a:lnTo>
                  <a:lnTo>
                    <a:pt x="1378" y="1130"/>
                  </a:lnTo>
                  <a:lnTo>
                    <a:pt x="1355" y="1017"/>
                  </a:lnTo>
                  <a:lnTo>
                    <a:pt x="1364" y="986"/>
                  </a:lnTo>
                  <a:lnTo>
                    <a:pt x="1395" y="946"/>
                  </a:lnTo>
                  <a:lnTo>
                    <a:pt x="1399" y="902"/>
                  </a:lnTo>
                  <a:lnTo>
                    <a:pt x="1385" y="882"/>
                  </a:lnTo>
                  <a:lnTo>
                    <a:pt x="1405" y="783"/>
                  </a:lnTo>
                  <a:lnTo>
                    <a:pt x="1496" y="580"/>
                  </a:lnTo>
                  <a:lnTo>
                    <a:pt x="1499" y="543"/>
                  </a:lnTo>
                  <a:lnTo>
                    <a:pt x="1493" y="525"/>
                  </a:lnTo>
                  <a:lnTo>
                    <a:pt x="1479" y="536"/>
                  </a:lnTo>
                  <a:lnTo>
                    <a:pt x="1364" y="705"/>
                  </a:lnTo>
                  <a:lnTo>
                    <a:pt x="1334" y="736"/>
                  </a:lnTo>
                  <a:lnTo>
                    <a:pt x="1320" y="770"/>
                  </a:lnTo>
                  <a:lnTo>
                    <a:pt x="1297" y="783"/>
                  </a:lnTo>
                  <a:lnTo>
                    <a:pt x="1278" y="817"/>
                  </a:lnTo>
                  <a:lnTo>
                    <a:pt x="1254" y="811"/>
                  </a:lnTo>
                  <a:lnTo>
                    <a:pt x="1250" y="783"/>
                  </a:lnTo>
                  <a:lnTo>
                    <a:pt x="1273" y="743"/>
                  </a:lnTo>
                  <a:lnTo>
                    <a:pt x="1308" y="665"/>
                  </a:lnTo>
                  <a:lnTo>
                    <a:pt x="1338" y="638"/>
                  </a:lnTo>
                  <a:lnTo>
                    <a:pt x="1355" y="600"/>
                  </a:lnTo>
                  <a:lnTo>
                    <a:pt x="1328" y="586"/>
                  </a:lnTo>
                  <a:lnTo>
                    <a:pt x="1304" y="566"/>
                  </a:lnTo>
                  <a:lnTo>
                    <a:pt x="1281" y="394"/>
                  </a:lnTo>
                  <a:lnTo>
                    <a:pt x="1220" y="377"/>
                  </a:lnTo>
                  <a:lnTo>
                    <a:pt x="1196" y="339"/>
                  </a:lnTo>
                  <a:lnTo>
                    <a:pt x="991" y="292"/>
                  </a:lnTo>
                  <a:lnTo>
                    <a:pt x="952" y="275"/>
                  </a:lnTo>
                  <a:lnTo>
                    <a:pt x="682" y="218"/>
                  </a:lnTo>
                  <a:lnTo>
                    <a:pt x="611" y="129"/>
                  </a:lnTo>
                  <a:lnTo>
                    <a:pt x="605" y="149"/>
                  </a:lnTo>
                  <a:lnTo>
                    <a:pt x="585" y="149"/>
                  </a:lnTo>
                  <a:lnTo>
                    <a:pt x="575" y="129"/>
                  </a:lnTo>
                  <a:lnTo>
                    <a:pt x="531" y="116"/>
                  </a:lnTo>
                  <a:lnTo>
                    <a:pt x="511" y="119"/>
                  </a:lnTo>
                  <a:lnTo>
                    <a:pt x="484" y="136"/>
                  </a:lnTo>
                  <a:lnTo>
                    <a:pt x="467" y="122"/>
                  </a:lnTo>
                  <a:lnTo>
                    <a:pt x="477" y="91"/>
                  </a:lnTo>
                  <a:lnTo>
                    <a:pt x="511" y="41"/>
                  </a:lnTo>
                  <a:lnTo>
                    <a:pt x="527" y="21"/>
                  </a:lnTo>
                  <a:lnTo>
                    <a:pt x="497" y="0"/>
                  </a:lnTo>
                  <a:lnTo>
                    <a:pt x="464" y="14"/>
                  </a:lnTo>
                  <a:lnTo>
                    <a:pt x="417" y="44"/>
                  </a:lnTo>
                  <a:lnTo>
                    <a:pt x="292" y="96"/>
                  </a:lnTo>
                  <a:lnTo>
                    <a:pt x="245" y="108"/>
                  </a:lnTo>
                  <a:lnTo>
                    <a:pt x="194" y="102"/>
                  </a:lnTo>
                  <a:lnTo>
                    <a:pt x="182" y="85"/>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6" name="Freeform 81"/>
            <p:cNvSpPr>
              <a:spLocks/>
            </p:cNvSpPr>
            <p:nvPr/>
          </p:nvSpPr>
          <p:spPr bwMode="auto">
            <a:xfrm>
              <a:off x="5232786" y="1419101"/>
              <a:ext cx="781214" cy="399099"/>
            </a:xfrm>
            <a:custGeom>
              <a:avLst/>
              <a:gdLst>
                <a:gd name="T0" fmla="*/ 1079 w 1655"/>
                <a:gd name="T1" fmla="*/ 247 h 847"/>
                <a:gd name="T2" fmla="*/ 959 w 1655"/>
                <a:gd name="T3" fmla="*/ 325 h 847"/>
                <a:gd name="T4" fmla="*/ 912 w 1655"/>
                <a:gd name="T5" fmla="*/ 339 h 847"/>
                <a:gd name="T6" fmla="*/ 865 w 1655"/>
                <a:gd name="T7" fmla="*/ 345 h 847"/>
                <a:gd name="T8" fmla="*/ 814 w 1655"/>
                <a:gd name="T9" fmla="*/ 339 h 847"/>
                <a:gd name="T10" fmla="*/ 706 w 1655"/>
                <a:gd name="T11" fmla="*/ 298 h 847"/>
                <a:gd name="T12" fmla="*/ 659 w 1655"/>
                <a:gd name="T13" fmla="*/ 230 h 847"/>
                <a:gd name="T14" fmla="*/ 568 w 1655"/>
                <a:gd name="T15" fmla="*/ 212 h 847"/>
                <a:gd name="T16" fmla="*/ 474 w 1655"/>
                <a:gd name="T17" fmla="*/ 257 h 847"/>
                <a:gd name="T18" fmla="*/ 465 w 1655"/>
                <a:gd name="T19" fmla="*/ 209 h 847"/>
                <a:gd name="T20" fmla="*/ 512 w 1655"/>
                <a:gd name="T21" fmla="*/ 114 h 847"/>
                <a:gd name="T22" fmla="*/ 573 w 1655"/>
                <a:gd name="T23" fmla="*/ 50 h 847"/>
                <a:gd name="T24" fmla="*/ 639 w 1655"/>
                <a:gd name="T25" fmla="*/ 20 h 847"/>
                <a:gd name="T26" fmla="*/ 545 w 1655"/>
                <a:gd name="T27" fmla="*/ 6 h 847"/>
                <a:gd name="T28" fmla="*/ 438 w 1655"/>
                <a:gd name="T29" fmla="*/ 84 h 847"/>
                <a:gd name="T30" fmla="*/ 388 w 1655"/>
                <a:gd name="T31" fmla="*/ 128 h 847"/>
                <a:gd name="T32" fmla="*/ 353 w 1655"/>
                <a:gd name="T33" fmla="*/ 195 h 847"/>
                <a:gd name="T34" fmla="*/ 242 w 1655"/>
                <a:gd name="T35" fmla="*/ 264 h 847"/>
                <a:gd name="T36" fmla="*/ 132 w 1655"/>
                <a:gd name="T37" fmla="*/ 290 h 847"/>
                <a:gd name="T38" fmla="*/ 74 w 1655"/>
                <a:gd name="T39" fmla="*/ 345 h 847"/>
                <a:gd name="T40" fmla="*/ 0 w 1655"/>
                <a:gd name="T41" fmla="*/ 372 h 847"/>
                <a:gd name="T42" fmla="*/ 341 w 1655"/>
                <a:gd name="T43" fmla="*/ 518 h 847"/>
                <a:gd name="T44" fmla="*/ 585 w 1655"/>
                <a:gd name="T45" fmla="*/ 582 h 847"/>
                <a:gd name="T46" fmla="*/ 670 w 1655"/>
                <a:gd name="T47" fmla="*/ 637 h 847"/>
                <a:gd name="T48" fmla="*/ 717 w 1655"/>
                <a:gd name="T49" fmla="*/ 829 h 847"/>
                <a:gd name="T50" fmla="*/ 804 w 1655"/>
                <a:gd name="T51" fmla="*/ 715 h 847"/>
                <a:gd name="T52" fmla="*/ 851 w 1655"/>
                <a:gd name="T53" fmla="*/ 576 h 847"/>
                <a:gd name="T54" fmla="*/ 885 w 1655"/>
                <a:gd name="T55" fmla="*/ 600 h 847"/>
                <a:gd name="T56" fmla="*/ 969 w 1655"/>
                <a:gd name="T57" fmla="*/ 562 h 847"/>
                <a:gd name="T58" fmla="*/ 999 w 1655"/>
                <a:gd name="T59" fmla="*/ 589 h 847"/>
                <a:gd name="T60" fmla="*/ 1040 w 1655"/>
                <a:gd name="T61" fmla="*/ 521 h 847"/>
                <a:gd name="T62" fmla="*/ 1194 w 1655"/>
                <a:gd name="T63" fmla="*/ 498 h 847"/>
                <a:gd name="T64" fmla="*/ 1308 w 1655"/>
                <a:gd name="T65" fmla="*/ 453 h 847"/>
                <a:gd name="T66" fmla="*/ 1432 w 1655"/>
                <a:gd name="T67" fmla="*/ 473 h 847"/>
                <a:gd name="T68" fmla="*/ 1523 w 1655"/>
                <a:gd name="T69" fmla="*/ 453 h 847"/>
                <a:gd name="T70" fmla="*/ 1631 w 1655"/>
                <a:gd name="T71" fmla="*/ 453 h 847"/>
                <a:gd name="T72" fmla="*/ 1631 w 1655"/>
                <a:gd name="T73" fmla="*/ 433 h 847"/>
                <a:gd name="T74" fmla="*/ 1558 w 1655"/>
                <a:gd name="T75" fmla="*/ 372 h 847"/>
                <a:gd name="T76" fmla="*/ 1534 w 1655"/>
                <a:gd name="T77" fmla="*/ 250 h 847"/>
                <a:gd name="T78" fmla="*/ 1382 w 1655"/>
                <a:gd name="T79" fmla="*/ 304 h 847"/>
                <a:gd name="T80" fmla="*/ 1329 w 1655"/>
                <a:gd name="T81" fmla="*/ 284 h 847"/>
                <a:gd name="T82" fmla="*/ 1305 w 1655"/>
                <a:gd name="T83" fmla="*/ 18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55" h="847">
                  <a:moveTo>
                    <a:pt x="1187" y="243"/>
                  </a:moveTo>
                  <a:lnTo>
                    <a:pt x="1079" y="247"/>
                  </a:lnTo>
                  <a:lnTo>
                    <a:pt x="1023" y="264"/>
                  </a:lnTo>
                  <a:lnTo>
                    <a:pt x="959" y="325"/>
                  </a:lnTo>
                  <a:lnTo>
                    <a:pt x="932" y="339"/>
                  </a:lnTo>
                  <a:lnTo>
                    <a:pt x="912" y="339"/>
                  </a:lnTo>
                  <a:lnTo>
                    <a:pt x="891" y="351"/>
                  </a:lnTo>
                  <a:lnTo>
                    <a:pt x="865" y="345"/>
                  </a:lnTo>
                  <a:lnTo>
                    <a:pt x="838" y="325"/>
                  </a:lnTo>
                  <a:lnTo>
                    <a:pt x="814" y="339"/>
                  </a:lnTo>
                  <a:lnTo>
                    <a:pt x="753" y="345"/>
                  </a:lnTo>
                  <a:lnTo>
                    <a:pt x="706" y="298"/>
                  </a:lnTo>
                  <a:lnTo>
                    <a:pt x="683" y="247"/>
                  </a:lnTo>
                  <a:lnTo>
                    <a:pt x="659" y="230"/>
                  </a:lnTo>
                  <a:lnTo>
                    <a:pt x="606" y="212"/>
                  </a:lnTo>
                  <a:lnTo>
                    <a:pt x="568" y="212"/>
                  </a:lnTo>
                  <a:lnTo>
                    <a:pt x="549" y="189"/>
                  </a:lnTo>
                  <a:lnTo>
                    <a:pt x="474" y="257"/>
                  </a:lnTo>
                  <a:lnTo>
                    <a:pt x="461" y="250"/>
                  </a:lnTo>
                  <a:lnTo>
                    <a:pt x="465" y="209"/>
                  </a:lnTo>
                  <a:lnTo>
                    <a:pt x="505" y="155"/>
                  </a:lnTo>
                  <a:lnTo>
                    <a:pt x="512" y="114"/>
                  </a:lnTo>
                  <a:lnTo>
                    <a:pt x="552" y="101"/>
                  </a:lnTo>
                  <a:lnTo>
                    <a:pt x="573" y="50"/>
                  </a:lnTo>
                  <a:lnTo>
                    <a:pt x="636" y="33"/>
                  </a:lnTo>
                  <a:lnTo>
                    <a:pt x="639" y="20"/>
                  </a:lnTo>
                  <a:lnTo>
                    <a:pt x="623" y="0"/>
                  </a:lnTo>
                  <a:lnTo>
                    <a:pt x="545" y="6"/>
                  </a:lnTo>
                  <a:lnTo>
                    <a:pt x="474" y="47"/>
                  </a:lnTo>
                  <a:lnTo>
                    <a:pt x="438" y="84"/>
                  </a:lnTo>
                  <a:lnTo>
                    <a:pt x="418" y="114"/>
                  </a:lnTo>
                  <a:lnTo>
                    <a:pt x="388" y="128"/>
                  </a:lnTo>
                  <a:lnTo>
                    <a:pt x="353" y="175"/>
                  </a:lnTo>
                  <a:lnTo>
                    <a:pt x="353" y="195"/>
                  </a:lnTo>
                  <a:lnTo>
                    <a:pt x="280" y="230"/>
                  </a:lnTo>
                  <a:lnTo>
                    <a:pt x="242" y="264"/>
                  </a:lnTo>
                  <a:lnTo>
                    <a:pt x="145" y="278"/>
                  </a:lnTo>
                  <a:lnTo>
                    <a:pt x="132" y="290"/>
                  </a:lnTo>
                  <a:lnTo>
                    <a:pt x="132" y="304"/>
                  </a:lnTo>
                  <a:lnTo>
                    <a:pt x="74" y="345"/>
                  </a:lnTo>
                  <a:lnTo>
                    <a:pt x="30" y="355"/>
                  </a:lnTo>
                  <a:lnTo>
                    <a:pt x="0" y="372"/>
                  </a:lnTo>
                  <a:lnTo>
                    <a:pt x="71" y="461"/>
                  </a:lnTo>
                  <a:lnTo>
                    <a:pt x="341" y="518"/>
                  </a:lnTo>
                  <a:lnTo>
                    <a:pt x="380" y="535"/>
                  </a:lnTo>
                  <a:lnTo>
                    <a:pt x="585" y="582"/>
                  </a:lnTo>
                  <a:lnTo>
                    <a:pt x="609" y="620"/>
                  </a:lnTo>
                  <a:lnTo>
                    <a:pt x="670" y="637"/>
                  </a:lnTo>
                  <a:lnTo>
                    <a:pt x="693" y="809"/>
                  </a:lnTo>
                  <a:lnTo>
                    <a:pt x="717" y="829"/>
                  </a:lnTo>
                  <a:lnTo>
                    <a:pt x="744" y="847"/>
                  </a:lnTo>
                  <a:lnTo>
                    <a:pt x="804" y="715"/>
                  </a:lnTo>
                  <a:lnTo>
                    <a:pt x="821" y="650"/>
                  </a:lnTo>
                  <a:lnTo>
                    <a:pt x="851" y="576"/>
                  </a:lnTo>
                  <a:lnTo>
                    <a:pt x="865" y="576"/>
                  </a:lnTo>
                  <a:lnTo>
                    <a:pt x="885" y="600"/>
                  </a:lnTo>
                  <a:lnTo>
                    <a:pt x="894" y="600"/>
                  </a:lnTo>
                  <a:lnTo>
                    <a:pt x="969" y="562"/>
                  </a:lnTo>
                  <a:lnTo>
                    <a:pt x="993" y="586"/>
                  </a:lnTo>
                  <a:lnTo>
                    <a:pt x="999" y="589"/>
                  </a:lnTo>
                  <a:lnTo>
                    <a:pt x="1020" y="572"/>
                  </a:lnTo>
                  <a:lnTo>
                    <a:pt x="1040" y="521"/>
                  </a:lnTo>
                  <a:lnTo>
                    <a:pt x="1079" y="508"/>
                  </a:lnTo>
                  <a:lnTo>
                    <a:pt x="1194" y="498"/>
                  </a:lnTo>
                  <a:lnTo>
                    <a:pt x="1224" y="453"/>
                  </a:lnTo>
                  <a:lnTo>
                    <a:pt x="1308" y="453"/>
                  </a:lnTo>
                  <a:lnTo>
                    <a:pt x="1406" y="473"/>
                  </a:lnTo>
                  <a:lnTo>
                    <a:pt x="1432" y="473"/>
                  </a:lnTo>
                  <a:lnTo>
                    <a:pt x="1487" y="450"/>
                  </a:lnTo>
                  <a:lnTo>
                    <a:pt x="1523" y="453"/>
                  </a:lnTo>
                  <a:lnTo>
                    <a:pt x="1558" y="440"/>
                  </a:lnTo>
                  <a:lnTo>
                    <a:pt x="1631" y="453"/>
                  </a:lnTo>
                  <a:lnTo>
                    <a:pt x="1655" y="450"/>
                  </a:lnTo>
                  <a:lnTo>
                    <a:pt x="1631" y="433"/>
                  </a:lnTo>
                  <a:lnTo>
                    <a:pt x="1611" y="423"/>
                  </a:lnTo>
                  <a:lnTo>
                    <a:pt x="1558" y="372"/>
                  </a:lnTo>
                  <a:lnTo>
                    <a:pt x="1558" y="257"/>
                  </a:lnTo>
                  <a:lnTo>
                    <a:pt x="1534" y="250"/>
                  </a:lnTo>
                  <a:lnTo>
                    <a:pt x="1514" y="270"/>
                  </a:lnTo>
                  <a:lnTo>
                    <a:pt x="1382" y="304"/>
                  </a:lnTo>
                  <a:lnTo>
                    <a:pt x="1335" y="290"/>
                  </a:lnTo>
                  <a:lnTo>
                    <a:pt x="1329" y="284"/>
                  </a:lnTo>
                  <a:lnTo>
                    <a:pt x="1329" y="189"/>
                  </a:lnTo>
                  <a:lnTo>
                    <a:pt x="1305" y="189"/>
                  </a:lnTo>
                  <a:lnTo>
                    <a:pt x="1187" y="243"/>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7" name="Freeform 82"/>
            <p:cNvSpPr>
              <a:spLocks/>
            </p:cNvSpPr>
            <p:nvPr/>
          </p:nvSpPr>
          <p:spPr bwMode="auto">
            <a:xfrm>
              <a:off x="6014000" y="1598837"/>
              <a:ext cx="48118" cy="35382"/>
            </a:xfrm>
            <a:custGeom>
              <a:avLst/>
              <a:gdLst>
                <a:gd name="T0" fmla="*/ 71 w 102"/>
                <a:gd name="T1" fmla="*/ 0 h 75"/>
                <a:gd name="T2" fmla="*/ 7 w 102"/>
                <a:gd name="T3" fmla="*/ 4 h 75"/>
                <a:gd name="T4" fmla="*/ 0 w 102"/>
                <a:gd name="T5" fmla="*/ 24 h 75"/>
                <a:gd name="T6" fmla="*/ 17 w 102"/>
                <a:gd name="T7" fmla="*/ 30 h 75"/>
                <a:gd name="T8" fmla="*/ 27 w 102"/>
                <a:gd name="T9" fmla="*/ 75 h 75"/>
                <a:gd name="T10" fmla="*/ 81 w 102"/>
                <a:gd name="T11" fmla="*/ 75 h 75"/>
                <a:gd name="T12" fmla="*/ 102 w 102"/>
                <a:gd name="T13" fmla="*/ 58 h 75"/>
                <a:gd name="T14" fmla="*/ 99 w 102"/>
                <a:gd name="T15" fmla="*/ 45 h 75"/>
                <a:gd name="T16" fmla="*/ 99 w 102"/>
                <a:gd name="T17" fmla="*/ 37 h 75"/>
                <a:gd name="T18" fmla="*/ 97 w 102"/>
                <a:gd name="T19" fmla="*/ 31 h 75"/>
                <a:gd name="T20" fmla="*/ 97 w 102"/>
                <a:gd name="T21" fmla="*/ 30 h 75"/>
                <a:gd name="T22" fmla="*/ 94 w 102"/>
                <a:gd name="T23" fmla="*/ 28 h 75"/>
                <a:gd name="T24" fmla="*/ 92 w 102"/>
                <a:gd name="T25" fmla="*/ 26 h 75"/>
                <a:gd name="T26" fmla="*/ 90 w 102"/>
                <a:gd name="T27" fmla="*/ 24 h 75"/>
                <a:gd name="T28" fmla="*/ 89 w 102"/>
                <a:gd name="T29" fmla="*/ 23 h 75"/>
                <a:gd name="T30" fmla="*/ 87 w 102"/>
                <a:gd name="T31" fmla="*/ 21 h 75"/>
                <a:gd name="T32" fmla="*/ 82 w 102"/>
                <a:gd name="T33" fmla="*/ 15 h 75"/>
                <a:gd name="T34" fmla="*/ 79 w 102"/>
                <a:gd name="T35" fmla="*/ 11 h 75"/>
                <a:gd name="T36" fmla="*/ 71 w 102"/>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75">
                  <a:moveTo>
                    <a:pt x="71" y="0"/>
                  </a:moveTo>
                  <a:lnTo>
                    <a:pt x="7" y="4"/>
                  </a:lnTo>
                  <a:lnTo>
                    <a:pt x="0" y="24"/>
                  </a:lnTo>
                  <a:lnTo>
                    <a:pt x="17" y="30"/>
                  </a:lnTo>
                  <a:lnTo>
                    <a:pt x="27" y="75"/>
                  </a:lnTo>
                  <a:lnTo>
                    <a:pt x="81" y="75"/>
                  </a:lnTo>
                  <a:lnTo>
                    <a:pt x="102" y="58"/>
                  </a:lnTo>
                  <a:lnTo>
                    <a:pt x="99" y="45"/>
                  </a:lnTo>
                  <a:lnTo>
                    <a:pt x="99" y="37"/>
                  </a:lnTo>
                  <a:lnTo>
                    <a:pt x="97" y="31"/>
                  </a:lnTo>
                  <a:lnTo>
                    <a:pt x="97" y="30"/>
                  </a:lnTo>
                  <a:lnTo>
                    <a:pt x="94" y="28"/>
                  </a:lnTo>
                  <a:lnTo>
                    <a:pt x="92" y="26"/>
                  </a:lnTo>
                  <a:lnTo>
                    <a:pt x="90" y="24"/>
                  </a:lnTo>
                  <a:lnTo>
                    <a:pt x="89" y="23"/>
                  </a:lnTo>
                  <a:lnTo>
                    <a:pt x="87" y="21"/>
                  </a:lnTo>
                  <a:lnTo>
                    <a:pt x="82" y="15"/>
                  </a:lnTo>
                  <a:lnTo>
                    <a:pt x="79" y="11"/>
                  </a:lnTo>
                  <a:lnTo>
                    <a:pt x="71" y="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8" name="Freeform 83"/>
            <p:cNvSpPr>
              <a:spLocks/>
            </p:cNvSpPr>
            <p:nvPr/>
          </p:nvSpPr>
          <p:spPr bwMode="auto">
            <a:xfrm>
              <a:off x="5357328" y="1307297"/>
              <a:ext cx="93406" cy="66517"/>
            </a:xfrm>
            <a:custGeom>
              <a:avLst/>
              <a:gdLst>
                <a:gd name="T0" fmla="*/ 154 w 197"/>
                <a:gd name="T1" fmla="*/ 10 h 139"/>
                <a:gd name="T2" fmla="*/ 67 w 197"/>
                <a:gd name="T3" fmla="*/ 75 h 139"/>
                <a:gd name="T4" fmla="*/ 30 w 197"/>
                <a:gd name="T5" fmla="*/ 88 h 139"/>
                <a:gd name="T6" fmla="*/ 0 w 197"/>
                <a:gd name="T7" fmla="*/ 122 h 139"/>
                <a:gd name="T8" fmla="*/ 26 w 197"/>
                <a:gd name="T9" fmla="*/ 139 h 139"/>
                <a:gd name="T10" fmla="*/ 60 w 197"/>
                <a:gd name="T11" fmla="*/ 126 h 139"/>
                <a:gd name="T12" fmla="*/ 114 w 197"/>
                <a:gd name="T13" fmla="*/ 91 h 139"/>
                <a:gd name="T14" fmla="*/ 197 w 197"/>
                <a:gd name="T15" fmla="*/ 10 h 139"/>
                <a:gd name="T16" fmla="*/ 191 w 197"/>
                <a:gd name="T17" fmla="*/ 0 h 139"/>
                <a:gd name="T18" fmla="*/ 154 w 197"/>
                <a:gd name="T19" fmla="*/ 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39">
                  <a:moveTo>
                    <a:pt x="154" y="10"/>
                  </a:moveTo>
                  <a:lnTo>
                    <a:pt x="67" y="75"/>
                  </a:lnTo>
                  <a:lnTo>
                    <a:pt x="30" y="88"/>
                  </a:lnTo>
                  <a:lnTo>
                    <a:pt x="0" y="122"/>
                  </a:lnTo>
                  <a:lnTo>
                    <a:pt x="26" y="139"/>
                  </a:lnTo>
                  <a:lnTo>
                    <a:pt x="60" y="126"/>
                  </a:lnTo>
                  <a:lnTo>
                    <a:pt x="114" y="91"/>
                  </a:lnTo>
                  <a:lnTo>
                    <a:pt x="197" y="10"/>
                  </a:lnTo>
                  <a:lnTo>
                    <a:pt x="191" y="0"/>
                  </a:lnTo>
                  <a:lnTo>
                    <a:pt x="154" y="1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29" name="Freeform 84"/>
            <p:cNvSpPr>
              <a:spLocks/>
            </p:cNvSpPr>
            <p:nvPr/>
          </p:nvSpPr>
          <p:spPr bwMode="auto">
            <a:xfrm>
              <a:off x="5736613" y="1679517"/>
              <a:ext cx="519394" cy="710452"/>
            </a:xfrm>
            <a:custGeom>
              <a:avLst/>
              <a:gdLst>
                <a:gd name="T0" fmla="*/ 719 w 1102"/>
                <a:gd name="T1" fmla="*/ 115 h 1505"/>
                <a:gd name="T2" fmla="*/ 602 w 1102"/>
                <a:gd name="T3" fmla="*/ 88 h 1505"/>
                <a:gd name="T4" fmla="*/ 467 w 1102"/>
                <a:gd name="T5" fmla="*/ 34 h 1505"/>
                <a:gd name="T6" fmla="*/ 440 w 1102"/>
                <a:gd name="T7" fmla="*/ 37 h 1505"/>
                <a:gd name="T8" fmla="*/ 343 w 1102"/>
                <a:gd name="T9" fmla="*/ 27 h 1505"/>
                <a:gd name="T10" fmla="*/ 302 w 1102"/>
                <a:gd name="T11" fmla="*/ 125 h 1505"/>
                <a:gd name="T12" fmla="*/ 360 w 1102"/>
                <a:gd name="T13" fmla="*/ 149 h 1505"/>
                <a:gd name="T14" fmla="*/ 276 w 1102"/>
                <a:gd name="T15" fmla="*/ 169 h 1505"/>
                <a:gd name="T16" fmla="*/ 246 w 1102"/>
                <a:gd name="T17" fmla="*/ 233 h 1505"/>
                <a:gd name="T18" fmla="*/ 255 w 1102"/>
                <a:gd name="T19" fmla="*/ 349 h 1505"/>
                <a:gd name="T20" fmla="*/ 188 w 1102"/>
                <a:gd name="T21" fmla="*/ 383 h 1505"/>
                <a:gd name="T22" fmla="*/ 208 w 1102"/>
                <a:gd name="T23" fmla="*/ 274 h 1505"/>
                <a:gd name="T24" fmla="*/ 208 w 1102"/>
                <a:gd name="T25" fmla="*/ 221 h 1505"/>
                <a:gd name="T26" fmla="*/ 158 w 1102"/>
                <a:gd name="T27" fmla="*/ 302 h 1505"/>
                <a:gd name="T28" fmla="*/ 84 w 1102"/>
                <a:gd name="T29" fmla="*/ 352 h 1505"/>
                <a:gd name="T30" fmla="*/ 94 w 1102"/>
                <a:gd name="T31" fmla="*/ 383 h 1505"/>
                <a:gd name="T32" fmla="*/ 47 w 1102"/>
                <a:gd name="T33" fmla="*/ 430 h 1505"/>
                <a:gd name="T34" fmla="*/ 61 w 1102"/>
                <a:gd name="T35" fmla="*/ 491 h 1505"/>
                <a:gd name="T36" fmla="*/ 14 w 1102"/>
                <a:gd name="T37" fmla="*/ 658 h 1505"/>
                <a:gd name="T38" fmla="*/ 34 w 1102"/>
                <a:gd name="T39" fmla="*/ 756 h 1505"/>
                <a:gd name="T40" fmla="*/ 6 w 1102"/>
                <a:gd name="T41" fmla="*/ 851 h 1505"/>
                <a:gd name="T42" fmla="*/ 138 w 1102"/>
                <a:gd name="T43" fmla="*/ 1136 h 1505"/>
                <a:gd name="T44" fmla="*/ 67 w 1102"/>
                <a:gd name="T45" fmla="*/ 1397 h 1505"/>
                <a:gd name="T46" fmla="*/ 14 w 1102"/>
                <a:gd name="T47" fmla="*/ 1495 h 1505"/>
                <a:gd name="T48" fmla="*/ 77 w 1102"/>
                <a:gd name="T49" fmla="*/ 1505 h 1505"/>
                <a:gd name="T50" fmla="*/ 541 w 1102"/>
                <a:gd name="T51" fmla="*/ 1475 h 1505"/>
                <a:gd name="T52" fmla="*/ 898 w 1102"/>
                <a:gd name="T53" fmla="*/ 1403 h 1505"/>
                <a:gd name="T54" fmla="*/ 934 w 1102"/>
                <a:gd name="T55" fmla="*/ 1316 h 1505"/>
                <a:gd name="T56" fmla="*/ 964 w 1102"/>
                <a:gd name="T57" fmla="*/ 1207 h 1505"/>
                <a:gd name="T58" fmla="*/ 1008 w 1102"/>
                <a:gd name="T59" fmla="*/ 1173 h 1505"/>
                <a:gd name="T60" fmla="*/ 1039 w 1102"/>
                <a:gd name="T61" fmla="*/ 1064 h 1505"/>
                <a:gd name="T62" fmla="*/ 1055 w 1102"/>
                <a:gd name="T63" fmla="*/ 1085 h 1505"/>
                <a:gd name="T64" fmla="*/ 1102 w 1102"/>
                <a:gd name="T65" fmla="*/ 1075 h 1505"/>
                <a:gd name="T66" fmla="*/ 1042 w 1102"/>
                <a:gd name="T67" fmla="*/ 780 h 1505"/>
                <a:gd name="T68" fmla="*/ 969 w 1102"/>
                <a:gd name="T69" fmla="*/ 580 h 1505"/>
                <a:gd name="T70" fmla="*/ 837 w 1102"/>
                <a:gd name="T71" fmla="*/ 597 h 1505"/>
                <a:gd name="T72" fmla="*/ 760 w 1102"/>
                <a:gd name="T73" fmla="*/ 743 h 1505"/>
                <a:gd name="T74" fmla="*/ 716 w 1102"/>
                <a:gd name="T75" fmla="*/ 743 h 1505"/>
                <a:gd name="T76" fmla="*/ 685 w 1102"/>
                <a:gd name="T77" fmla="*/ 719 h 1505"/>
                <a:gd name="T78" fmla="*/ 678 w 1102"/>
                <a:gd name="T79" fmla="*/ 710 h 1505"/>
                <a:gd name="T80" fmla="*/ 676 w 1102"/>
                <a:gd name="T81" fmla="*/ 701 h 1505"/>
                <a:gd name="T82" fmla="*/ 677 w 1102"/>
                <a:gd name="T83" fmla="*/ 688 h 1505"/>
                <a:gd name="T84" fmla="*/ 679 w 1102"/>
                <a:gd name="T85" fmla="*/ 668 h 1505"/>
                <a:gd name="T86" fmla="*/ 683 w 1102"/>
                <a:gd name="T87" fmla="*/ 640 h 1505"/>
                <a:gd name="T88" fmla="*/ 740 w 1102"/>
                <a:gd name="T89" fmla="*/ 600 h 1505"/>
                <a:gd name="T90" fmla="*/ 804 w 1102"/>
                <a:gd name="T91" fmla="*/ 478 h 1505"/>
                <a:gd name="T92" fmla="*/ 773 w 1102"/>
                <a:gd name="T93" fmla="*/ 274 h 1505"/>
                <a:gd name="T94" fmla="*/ 737 w 1102"/>
                <a:gd name="T95" fmla="*/ 227 h 1505"/>
                <a:gd name="T96" fmla="*/ 776 w 1102"/>
                <a:gd name="T97" fmla="*/ 221 h 1505"/>
                <a:gd name="T98" fmla="*/ 740 w 1102"/>
                <a:gd name="T99" fmla="*/ 15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2" h="1505">
                  <a:moveTo>
                    <a:pt x="740" y="155"/>
                  </a:moveTo>
                  <a:lnTo>
                    <a:pt x="719" y="115"/>
                  </a:lnTo>
                  <a:lnTo>
                    <a:pt x="676" y="115"/>
                  </a:lnTo>
                  <a:lnTo>
                    <a:pt x="602" y="88"/>
                  </a:lnTo>
                  <a:lnTo>
                    <a:pt x="514" y="34"/>
                  </a:lnTo>
                  <a:lnTo>
                    <a:pt x="467" y="34"/>
                  </a:lnTo>
                  <a:lnTo>
                    <a:pt x="457" y="44"/>
                  </a:lnTo>
                  <a:lnTo>
                    <a:pt x="440" y="37"/>
                  </a:lnTo>
                  <a:lnTo>
                    <a:pt x="390" y="0"/>
                  </a:lnTo>
                  <a:lnTo>
                    <a:pt x="343" y="27"/>
                  </a:lnTo>
                  <a:lnTo>
                    <a:pt x="296" y="65"/>
                  </a:lnTo>
                  <a:lnTo>
                    <a:pt x="302" y="125"/>
                  </a:lnTo>
                  <a:lnTo>
                    <a:pt x="353" y="135"/>
                  </a:lnTo>
                  <a:lnTo>
                    <a:pt x="360" y="149"/>
                  </a:lnTo>
                  <a:lnTo>
                    <a:pt x="316" y="163"/>
                  </a:lnTo>
                  <a:lnTo>
                    <a:pt x="276" y="169"/>
                  </a:lnTo>
                  <a:lnTo>
                    <a:pt x="252" y="200"/>
                  </a:lnTo>
                  <a:lnTo>
                    <a:pt x="246" y="233"/>
                  </a:lnTo>
                  <a:lnTo>
                    <a:pt x="252" y="261"/>
                  </a:lnTo>
                  <a:lnTo>
                    <a:pt x="255" y="349"/>
                  </a:lnTo>
                  <a:lnTo>
                    <a:pt x="199" y="383"/>
                  </a:lnTo>
                  <a:lnTo>
                    <a:pt x="188" y="383"/>
                  </a:lnTo>
                  <a:lnTo>
                    <a:pt x="188" y="312"/>
                  </a:lnTo>
                  <a:lnTo>
                    <a:pt x="208" y="274"/>
                  </a:lnTo>
                  <a:lnTo>
                    <a:pt x="222" y="233"/>
                  </a:lnTo>
                  <a:lnTo>
                    <a:pt x="208" y="221"/>
                  </a:lnTo>
                  <a:lnTo>
                    <a:pt x="175" y="233"/>
                  </a:lnTo>
                  <a:lnTo>
                    <a:pt x="158" y="302"/>
                  </a:lnTo>
                  <a:lnTo>
                    <a:pt x="114" y="322"/>
                  </a:lnTo>
                  <a:lnTo>
                    <a:pt x="84" y="352"/>
                  </a:lnTo>
                  <a:lnTo>
                    <a:pt x="81" y="369"/>
                  </a:lnTo>
                  <a:lnTo>
                    <a:pt x="94" y="383"/>
                  </a:lnTo>
                  <a:lnTo>
                    <a:pt x="81" y="424"/>
                  </a:lnTo>
                  <a:lnTo>
                    <a:pt x="47" y="430"/>
                  </a:lnTo>
                  <a:lnTo>
                    <a:pt x="47" y="451"/>
                  </a:lnTo>
                  <a:lnTo>
                    <a:pt x="61" y="491"/>
                  </a:lnTo>
                  <a:lnTo>
                    <a:pt x="40" y="593"/>
                  </a:lnTo>
                  <a:lnTo>
                    <a:pt x="14" y="658"/>
                  </a:lnTo>
                  <a:lnTo>
                    <a:pt x="23" y="736"/>
                  </a:lnTo>
                  <a:lnTo>
                    <a:pt x="34" y="756"/>
                  </a:lnTo>
                  <a:lnTo>
                    <a:pt x="14" y="807"/>
                  </a:lnTo>
                  <a:lnTo>
                    <a:pt x="6" y="851"/>
                  </a:lnTo>
                  <a:lnTo>
                    <a:pt x="114" y="1058"/>
                  </a:lnTo>
                  <a:lnTo>
                    <a:pt x="138" y="1136"/>
                  </a:lnTo>
                  <a:lnTo>
                    <a:pt x="108" y="1313"/>
                  </a:lnTo>
                  <a:lnTo>
                    <a:pt x="67" y="1397"/>
                  </a:lnTo>
                  <a:lnTo>
                    <a:pt x="64" y="1444"/>
                  </a:lnTo>
                  <a:lnTo>
                    <a:pt x="14" y="1495"/>
                  </a:lnTo>
                  <a:lnTo>
                    <a:pt x="0" y="1505"/>
                  </a:lnTo>
                  <a:lnTo>
                    <a:pt x="77" y="1505"/>
                  </a:lnTo>
                  <a:lnTo>
                    <a:pt x="534" y="1455"/>
                  </a:lnTo>
                  <a:lnTo>
                    <a:pt x="541" y="1475"/>
                  </a:lnTo>
                  <a:lnTo>
                    <a:pt x="922" y="1421"/>
                  </a:lnTo>
                  <a:lnTo>
                    <a:pt x="898" y="1403"/>
                  </a:lnTo>
                  <a:lnTo>
                    <a:pt x="901" y="1377"/>
                  </a:lnTo>
                  <a:lnTo>
                    <a:pt x="934" y="1316"/>
                  </a:lnTo>
                  <a:lnTo>
                    <a:pt x="969" y="1288"/>
                  </a:lnTo>
                  <a:lnTo>
                    <a:pt x="964" y="1207"/>
                  </a:lnTo>
                  <a:lnTo>
                    <a:pt x="992" y="1180"/>
                  </a:lnTo>
                  <a:lnTo>
                    <a:pt x="1008" y="1173"/>
                  </a:lnTo>
                  <a:lnTo>
                    <a:pt x="1011" y="1116"/>
                  </a:lnTo>
                  <a:lnTo>
                    <a:pt x="1039" y="1064"/>
                  </a:lnTo>
                  <a:lnTo>
                    <a:pt x="1055" y="1075"/>
                  </a:lnTo>
                  <a:lnTo>
                    <a:pt x="1055" y="1085"/>
                  </a:lnTo>
                  <a:lnTo>
                    <a:pt x="1069" y="1088"/>
                  </a:lnTo>
                  <a:lnTo>
                    <a:pt x="1102" y="1075"/>
                  </a:lnTo>
                  <a:lnTo>
                    <a:pt x="1096" y="916"/>
                  </a:lnTo>
                  <a:lnTo>
                    <a:pt x="1042" y="780"/>
                  </a:lnTo>
                  <a:lnTo>
                    <a:pt x="1008" y="630"/>
                  </a:lnTo>
                  <a:lnTo>
                    <a:pt x="969" y="580"/>
                  </a:lnTo>
                  <a:lnTo>
                    <a:pt x="925" y="549"/>
                  </a:lnTo>
                  <a:lnTo>
                    <a:pt x="837" y="597"/>
                  </a:lnTo>
                  <a:lnTo>
                    <a:pt x="804" y="682"/>
                  </a:lnTo>
                  <a:lnTo>
                    <a:pt x="760" y="743"/>
                  </a:lnTo>
                  <a:lnTo>
                    <a:pt x="740" y="749"/>
                  </a:lnTo>
                  <a:lnTo>
                    <a:pt x="716" y="743"/>
                  </a:lnTo>
                  <a:lnTo>
                    <a:pt x="698" y="729"/>
                  </a:lnTo>
                  <a:lnTo>
                    <a:pt x="685" y="719"/>
                  </a:lnTo>
                  <a:lnTo>
                    <a:pt x="680" y="714"/>
                  </a:lnTo>
                  <a:lnTo>
                    <a:pt x="678" y="710"/>
                  </a:lnTo>
                  <a:lnTo>
                    <a:pt x="676" y="705"/>
                  </a:lnTo>
                  <a:lnTo>
                    <a:pt x="676" y="701"/>
                  </a:lnTo>
                  <a:lnTo>
                    <a:pt x="677" y="695"/>
                  </a:lnTo>
                  <a:lnTo>
                    <a:pt x="677" y="688"/>
                  </a:lnTo>
                  <a:lnTo>
                    <a:pt x="679" y="679"/>
                  </a:lnTo>
                  <a:lnTo>
                    <a:pt x="679" y="668"/>
                  </a:lnTo>
                  <a:lnTo>
                    <a:pt x="681" y="655"/>
                  </a:lnTo>
                  <a:lnTo>
                    <a:pt x="683" y="640"/>
                  </a:lnTo>
                  <a:lnTo>
                    <a:pt x="685" y="624"/>
                  </a:lnTo>
                  <a:lnTo>
                    <a:pt x="740" y="600"/>
                  </a:lnTo>
                  <a:lnTo>
                    <a:pt x="763" y="505"/>
                  </a:lnTo>
                  <a:lnTo>
                    <a:pt x="804" y="478"/>
                  </a:lnTo>
                  <a:lnTo>
                    <a:pt x="796" y="312"/>
                  </a:lnTo>
                  <a:lnTo>
                    <a:pt x="773" y="274"/>
                  </a:lnTo>
                  <a:lnTo>
                    <a:pt x="749" y="261"/>
                  </a:lnTo>
                  <a:lnTo>
                    <a:pt x="737" y="227"/>
                  </a:lnTo>
                  <a:lnTo>
                    <a:pt x="749" y="213"/>
                  </a:lnTo>
                  <a:lnTo>
                    <a:pt x="776" y="221"/>
                  </a:lnTo>
                  <a:lnTo>
                    <a:pt x="780" y="193"/>
                  </a:lnTo>
                  <a:lnTo>
                    <a:pt x="740" y="155"/>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0" name="Freeform 89"/>
            <p:cNvSpPr>
              <a:spLocks/>
            </p:cNvSpPr>
            <p:nvPr/>
          </p:nvSpPr>
          <p:spPr bwMode="auto">
            <a:xfrm>
              <a:off x="3555724" y="2184748"/>
              <a:ext cx="1113796" cy="556191"/>
            </a:xfrm>
            <a:custGeom>
              <a:avLst/>
              <a:gdLst>
                <a:gd name="T0" fmla="*/ 70 w 2360"/>
                <a:gd name="T1" fmla="*/ 0 h 1181"/>
                <a:gd name="T2" fmla="*/ 0 w 2360"/>
                <a:gd name="T3" fmla="*/ 726 h 1181"/>
                <a:gd name="T4" fmla="*/ 545 w 2360"/>
                <a:gd name="T5" fmla="*/ 770 h 1181"/>
                <a:gd name="T6" fmla="*/ 517 w 2360"/>
                <a:gd name="T7" fmla="*/ 1136 h 1181"/>
                <a:gd name="T8" fmla="*/ 2360 w 2360"/>
                <a:gd name="T9" fmla="*/ 1181 h 1181"/>
                <a:gd name="T10" fmla="*/ 2263 w 2360"/>
                <a:gd name="T11" fmla="*/ 1048 h 1181"/>
                <a:gd name="T12" fmla="*/ 2266 w 2360"/>
                <a:gd name="T13" fmla="*/ 1011 h 1181"/>
                <a:gd name="T14" fmla="*/ 2245 w 2360"/>
                <a:gd name="T15" fmla="*/ 970 h 1181"/>
                <a:gd name="T16" fmla="*/ 2250 w 2360"/>
                <a:gd name="T17" fmla="*/ 973 h 1181"/>
                <a:gd name="T18" fmla="*/ 2215 w 2360"/>
                <a:gd name="T19" fmla="*/ 882 h 1181"/>
                <a:gd name="T20" fmla="*/ 2212 w 2360"/>
                <a:gd name="T21" fmla="*/ 773 h 1181"/>
                <a:gd name="T22" fmla="*/ 2186 w 2360"/>
                <a:gd name="T23" fmla="*/ 706 h 1181"/>
                <a:gd name="T24" fmla="*/ 2175 w 2360"/>
                <a:gd name="T25" fmla="*/ 620 h 1181"/>
                <a:gd name="T26" fmla="*/ 2138 w 2360"/>
                <a:gd name="T27" fmla="*/ 559 h 1181"/>
                <a:gd name="T28" fmla="*/ 2121 w 2360"/>
                <a:gd name="T29" fmla="*/ 481 h 1181"/>
                <a:gd name="T30" fmla="*/ 2078 w 2360"/>
                <a:gd name="T31" fmla="*/ 356 h 1181"/>
                <a:gd name="T32" fmla="*/ 2057 w 2360"/>
                <a:gd name="T33" fmla="*/ 268 h 1181"/>
                <a:gd name="T34" fmla="*/ 2004 w 2360"/>
                <a:gd name="T35" fmla="*/ 272 h 1181"/>
                <a:gd name="T36" fmla="*/ 1987 w 2360"/>
                <a:gd name="T37" fmla="*/ 237 h 1181"/>
                <a:gd name="T38" fmla="*/ 1980 w 2360"/>
                <a:gd name="T39" fmla="*/ 211 h 1181"/>
                <a:gd name="T40" fmla="*/ 1930 w 2360"/>
                <a:gd name="T41" fmla="*/ 183 h 1181"/>
                <a:gd name="T42" fmla="*/ 1849 w 2360"/>
                <a:gd name="T43" fmla="*/ 156 h 1181"/>
                <a:gd name="T44" fmla="*/ 1819 w 2360"/>
                <a:gd name="T45" fmla="*/ 136 h 1181"/>
                <a:gd name="T46" fmla="*/ 1712 w 2360"/>
                <a:gd name="T47" fmla="*/ 146 h 1181"/>
                <a:gd name="T48" fmla="*/ 1641 w 2360"/>
                <a:gd name="T49" fmla="*/ 170 h 1181"/>
                <a:gd name="T50" fmla="*/ 1621 w 2360"/>
                <a:gd name="T51" fmla="*/ 153 h 1181"/>
                <a:gd name="T52" fmla="*/ 1543 w 2360"/>
                <a:gd name="T53" fmla="*/ 106 h 1181"/>
                <a:gd name="T54" fmla="*/ 1510 w 2360"/>
                <a:gd name="T55" fmla="*/ 68 h 1181"/>
                <a:gd name="T56" fmla="*/ 70 w 2360"/>
                <a:gd name="T57"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0" h="1181">
                  <a:moveTo>
                    <a:pt x="70" y="0"/>
                  </a:moveTo>
                  <a:lnTo>
                    <a:pt x="0" y="726"/>
                  </a:lnTo>
                  <a:lnTo>
                    <a:pt x="545" y="770"/>
                  </a:lnTo>
                  <a:lnTo>
                    <a:pt x="517" y="1136"/>
                  </a:lnTo>
                  <a:lnTo>
                    <a:pt x="2360" y="1181"/>
                  </a:lnTo>
                  <a:lnTo>
                    <a:pt x="2263" y="1048"/>
                  </a:lnTo>
                  <a:lnTo>
                    <a:pt x="2266" y="1011"/>
                  </a:lnTo>
                  <a:lnTo>
                    <a:pt x="2245" y="970"/>
                  </a:lnTo>
                  <a:lnTo>
                    <a:pt x="2250" y="973"/>
                  </a:lnTo>
                  <a:lnTo>
                    <a:pt x="2215" y="882"/>
                  </a:lnTo>
                  <a:lnTo>
                    <a:pt x="2212" y="773"/>
                  </a:lnTo>
                  <a:lnTo>
                    <a:pt x="2186" y="706"/>
                  </a:lnTo>
                  <a:lnTo>
                    <a:pt x="2175" y="620"/>
                  </a:lnTo>
                  <a:lnTo>
                    <a:pt x="2138" y="559"/>
                  </a:lnTo>
                  <a:lnTo>
                    <a:pt x="2121" y="481"/>
                  </a:lnTo>
                  <a:lnTo>
                    <a:pt x="2078" y="356"/>
                  </a:lnTo>
                  <a:lnTo>
                    <a:pt x="2057" y="268"/>
                  </a:lnTo>
                  <a:lnTo>
                    <a:pt x="2004" y="272"/>
                  </a:lnTo>
                  <a:lnTo>
                    <a:pt x="1987" y="237"/>
                  </a:lnTo>
                  <a:lnTo>
                    <a:pt x="1980" y="211"/>
                  </a:lnTo>
                  <a:lnTo>
                    <a:pt x="1930" y="183"/>
                  </a:lnTo>
                  <a:lnTo>
                    <a:pt x="1849" y="156"/>
                  </a:lnTo>
                  <a:lnTo>
                    <a:pt x="1819" y="136"/>
                  </a:lnTo>
                  <a:lnTo>
                    <a:pt x="1712" y="146"/>
                  </a:lnTo>
                  <a:lnTo>
                    <a:pt x="1641" y="170"/>
                  </a:lnTo>
                  <a:lnTo>
                    <a:pt x="1621" y="153"/>
                  </a:lnTo>
                  <a:lnTo>
                    <a:pt x="1543" y="106"/>
                  </a:lnTo>
                  <a:lnTo>
                    <a:pt x="1510" y="68"/>
                  </a:lnTo>
                  <a:lnTo>
                    <a:pt x="70" y="0"/>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1" name="Freeform 91"/>
            <p:cNvSpPr>
              <a:spLocks/>
            </p:cNvSpPr>
            <p:nvPr/>
          </p:nvSpPr>
          <p:spPr bwMode="auto">
            <a:xfrm>
              <a:off x="4503937" y="2126722"/>
              <a:ext cx="809519" cy="539208"/>
            </a:xfrm>
            <a:custGeom>
              <a:avLst/>
              <a:gdLst>
                <a:gd name="T0" fmla="*/ 1457 w 1716"/>
                <a:gd name="T1" fmla="*/ 81 h 1143"/>
                <a:gd name="T2" fmla="*/ 1416 w 1716"/>
                <a:gd name="T3" fmla="*/ 55 h 1143"/>
                <a:gd name="T4" fmla="*/ 1405 w 1716"/>
                <a:gd name="T5" fmla="*/ 0 h 1143"/>
                <a:gd name="T6" fmla="*/ 17 w 1716"/>
                <a:gd name="T7" fmla="*/ 24 h 1143"/>
                <a:gd name="T8" fmla="*/ 0 w 1716"/>
                <a:gd name="T9" fmla="*/ 64 h 1143"/>
                <a:gd name="T10" fmla="*/ 8 w 1716"/>
                <a:gd name="T11" fmla="*/ 109 h 1143"/>
                <a:gd name="T12" fmla="*/ 50 w 1716"/>
                <a:gd name="T13" fmla="*/ 142 h 1143"/>
                <a:gd name="T14" fmla="*/ 31 w 1716"/>
                <a:gd name="T15" fmla="*/ 237 h 1143"/>
                <a:gd name="T16" fmla="*/ 0 w 1716"/>
                <a:gd name="T17" fmla="*/ 309 h 1143"/>
                <a:gd name="T18" fmla="*/ 47 w 1716"/>
                <a:gd name="T19" fmla="*/ 390 h 1143"/>
                <a:gd name="T20" fmla="*/ 68 w 1716"/>
                <a:gd name="T21" fmla="*/ 478 h 1143"/>
                <a:gd name="T22" fmla="*/ 111 w 1716"/>
                <a:gd name="T23" fmla="*/ 603 h 1143"/>
                <a:gd name="T24" fmla="*/ 128 w 1716"/>
                <a:gd name="T25" fmla="*/ 681 h 1143"/>
                <a:gd name="T26" fmla="*/ 165 w 1716"/>
                <a:gd name="T27" fmla="*/ 742 h 1143"/>
                <a:gd name="T28" fmla="*/ 176 w 1716"/>
                <a:gd name="T29" fmla="*/ 828 h 1143"/>
                <a:gd name="T30" fmla="*/ 202 w 1716"/>
                <a:gd name="T31" fmla="*/ 895 h 1143"/>
                <a:gd name="T32" fmla="*/ 205 w 1716"/>
                <a:gd name="T33" fmla="*/ 1004 h 1143"/>
                <a:gd name="T34" fmla="*/ 232 w 1716"/>
                <a:gd name="T35" fmla="*/ 1095 h 1143"/>
                <a:gd name="T36" fmla="*/ 249 w 1716"/>
                <a:gd name="T37" fmla="*/ 1092 h 1143"/>
                <a:gd name="T38" fmla="*/ 1328 w 1716"/>
                <a:gd name="T39" fmla="*/ 1051 h 1143"/>
                <a:gd name="T40" fmla="*/ 1345 w 1716"/>
                <a:gd name="T41" fmla="*/ 1089 h 1143"/>
                <a:gd name="T42" fmla="*/ 1399 w 1716"/>
                <a:gd name="T43" fmla="*/ 1143 h 1143"/>
                <a:gd name="T44" fmla="*/ 1429 w 1716"/>
                <a:gd name="T45" fmla="*/ 1112 h 1143"/>
                <a:gd name="T46" fmla="*/ 1426 w 1716"/>
                <a:gd name="T47" fmla="*/ 1082 h 1143"/>
                <a:gd name="T48" fmla="*/ 1429 w 1716"/>
                <a:gd name="T49" fmla="*/ 1058 h 1143"/>
                <a:gd name="T50" fmla="*/ 1457 w 1716"/>
                <a:gd name="T51" fmla="*/ 1037 h 1143"/>
                <a:gd name="T52" fmla="*/ 1483 w 1716"/>
                <a:gd name="T53" fmla="*/ 1031 h 1143"/>
                <a:gd name="T54" fmla="*/ 1483 w 1716"/>
                <a:gd name="T55" fmla="*/ 987 h 1143"/>
                <a:gd name="T56" fmla="*/ 1496 w 1716"/>
                <a:gd name="T57" fmla="*/ 959 h 1143"/>
                <a:gd name="T58" fmla="*/ 1527 w 1716"/>
                <a:gd name="T59" fmla="*/ 933 h 1143"/>
                <a:gd name="T60" fmla="*/ 1530 w 1716"/>
                <a:gd name="T61" fmla="*/ 868 h 1143"/>
                <a:gd name="T62" fmla="*/ 1501 w 1716"/>
                <a:gd name="T63" fmla="*/ 841 h 1143"/>
                <a:gd name="T64" fmla="*/ 1487 w 1716"/>
                <a:gd name="T65" fmla="*/ 817 h 1143"/>
                <a:gd name="T66" fmla="*/ 1510 w 1716"/>
                <a:gd name="T67" fmla="*/ 753 h 1143"/>
                <a:gd name="T68" fmla="*/ 1628 w 1716"/>
                <a:gd name="T69" fmla="*/ 719 h 1143"/>
                <a:gd name="T70" fmla="*/ 1665 w 1716"/>
                <a:gd name="T71" fmla="*/ 689 h 1143"/>
                <a:gd name="T72" fmla="*/ 1675 w 1716"/>
                <a:gd name="T73" fmla="*/ 648 h 1143"/>
                <a:gd name="T74" fmla="*/ 1705 w 1716"/>
                <a:gd name="T75" fmla="*/ 587 h 1143"/>
                <a:gd name="T76" fmla="*/ 1716 w 1716"/>
                <a:gd name="T77" fmla="*/ 533 h 1143"/>
                <a:gd name="T78" fmla="*/ 1705 w 1716"/>
                <a:gd name="T79" fmla="*/ 495 h 1143"/>
                <a:gd name="T80" fmla="*/ 1642 w 1716"/>
                <a:gd name="T81" fmla="*/ 437 h 1143"/>
                <a:gd name="T82" fmla="*/ 1634 w 1716"/>
                <a:gd name="T83" fmla="*/ 407 h 1143"/>
                <a:gd name="T84" fmla="*/ 1618 w 1716"/>
                <a:gd name="T85" fmla="*/ 390 h 1143"/>
                <a:gd name="T86" fmla="*/ 1581 w 1716"/>
                <a:gd name="T87" fmla="*/ 376 h 1143"/>
                <a:gd name="T88" fmla="*/ 1581 w 1716"/>
                <a:gd name="T89" fmla="*/ 347 h 1143"/>
                <a:gd name="T90" fmla="*/ 1560 w 1716"/>
                <a:gd name="T91" fmla="*/ 302 h 1143"/>
                <a:gd name="T92" fmla="*/ 1510 w 1716"/>
                <a:gd name="T93" fmla="*/ 295 h 1143"/>
                <a:gd name="T94" fmla="*/ 1470 w 1716"/>
                <a:gd name="T95" fmla="*/ 275 h 1143"/>
                <a:gd name="T96" fmla="*/ 1429 w 1716"/>
                <a:gd name="T97" fmla="*/ 211 h 1143"/>
                <a:gd name="T98" fmla="*/ 1426 w 1716"/>
                <a:gd name="T99" fmla="*/ 159 h 1143"/>
                <a:gd name="T100" fmla="*/ 1460 w 1716"/>
                <a:gd name="T101" fmla="*/ 102 h 1143"/>
                <a:gd name="T102" fmla="*/ 1457 w 1716"/>
                <a:gd name="T103" fmla="*/ 81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6" h="1143">
                  <a:moveTo>
                    <a:pt x="1457" y="81"/>
                  </a:moveTo>
                  <a:lnTo>
                    <a:pt x="1416" y="55"/>
                  </a:lnTo>
                  <a:lnTo>
                    <a:pt x="1405" y="0"/>
                  </a:lnTo>
                  <a:lnTo>
                    <a:pt x="17" y="24"/>
                  </a:lnTo>
                  <a:lnTo>
                    <a:pt x="0" y="64"/>
                  </a:lnTo>
                  <a:lnTo>
                    <a:pt x="8" y="109"/>
                  </a:lnTo>
                  <a:lnTo>
                    <a:pt x="50" y="142"/>
                  </a:lnTo>
                  <a:lnTo>
                    <a:pt x="31" y="237"/>
                  </a:lnTo>
                  <a:lnTo>
                    <a:pt x="0" y="309"/>
                  </a:lnTo>
                  <a:lnTo>
                    <a:pt x="47" y="390"/>
                  </a:lnTo>
                  <a:lnTo>
                    <a:pt x="68" y="478"/>
                  </a:lnTo>
                  <a:lnTo>
                    <a:pt x="111" y="603"/>
                  </a:lnTo>
                  <a:lnTo>
                    <a:pt x="128" y="681"/>
                  </a:lnTo>
                  <a:lnTo>
                    <a:pt x="165" y="742"/>
                  </a:lnTo>
                  <a:lnTo>
                    <a:pt x="176" y="828"/>
                  </a:lnTo>
                  <a:lnTo>
                    <a:pt x="202" y="895"/>
                  </a:lnTo>
                  <a:lnTo>
                    <a:pt x="205" y="1004"/>
                  </a:lnTo>
                  <a:lnTo>
                    <a:pt x="232" y="1095"/>
                  </a:lnTo>
                  <a:lnTo>
                    <a:pt x="249" y="1092"/>
                  </a:lnTo>
                  <a:lnTo>
                    <a:pt x="1328" y="1051"/>
                  </a:lnTo>
                  <a:lnTo>
                    <a:pt x="1345" y="1089"/>
                  </a:lnTo>
                  <a:lnTo>
                    <a:pt x="1399" y="1143"/>
                  </a:lnTo>
                  <a:lnTo>
                    <a:pt x="1429" y="1112"/>
                  </a:lnTo>
                  <a:lnTo>
                    <a:pt x="1426" y="1082"/>
                  </a:lnTo>
                  <a:lnTo>
                    <a:pt x="1429" y="1058"/>
                  </a:lnTo>
                  <a:lnTo>
                    <a:pt x="1457" y="1037"/>
                  </a:lnTo>
                  <a:lnTo>
                    <a:pt x="1483" y="1031"/>
                  </a:lnTo>
                  <a:lnTo>
                    <a:pt x="1483" y="987"/>
                  </a:lnTo>
                  <a:lnTo>
                    <a:pt x="1496" y="959"/>
                  </a:lnTo>
                  <a:lnTo>
                    <a:pt x="1527" y="933"/>
                  </a:lnTo>
                  <a:lnTo>
                    <a:pt x="1530" y="868"/>
                  </a:lnTo>
                  <a:lnTo>
                    <a:pt x="1501" y="841"/>
                  </a:lnTo>
                  <a:lnTo>
                    <a:pt x="1487" y="817"/>
                  </a:lnTo>
                  <a:lnTo>
                    <a:pt x="1510" y="753"/>
                  </a:lnTo>
                  <a:lnTo>
                    <a:pt x="1628" y="719"/>
                  </a:lnTo>
                  <a:lnTo>
                    <a:pt x="1665" y="689"/>
                  </a:lnTo>
                  <a:lnTo>
                    <a:pt x="1675" y="648"/>
                  </a:lnTo>
                  <a:lnTo>
                    <a:pt x="1705" y="587"/>
                  </a:lnTo>
                  <a:lnTo>
                    <a:pt x="1716" y="533"/>
                  </a:lnTo>
                  <a:lnTo>
                    <a:pt x="1705" y="495"/>
                  </a:lnTo>
                  <a:lnTo>
                    <a:pt x="1642" y="437"/>
                  </a:lnTo>
                  <a:lnTo>
                    <a:pt x="1634" y="407"/>
                  </a:lnTo>
                  <a:lnTo>
                    <a:pt x="1618" y="390"/>
                  </a:lnTo>
                  <a:lnTo>
                    <a:pt x="1581" y="376"/>
                  </a:lnTo>
                  <a:lnTo>
                    <a:pt x="1581" y="347"/>
                  </a:lnTo>
                  <a:lnTo>
                    <a:pt x="1560" y="302"/>
                  </a:lnTo>
                  <a:lnTo>
                    <a:pt x="1510" y="295"/>
                  </a:lnTo>
                  <a:lnTo>
                    <a:pt x="1470" y="275"/>
                  </a:lnTo>
                  <a:lnTo>
                    <a:pt x="1429" y="211"/>
                  </a:lnTo>
                  <a:lnTo>
                    <a:pt x="1426" y="159"/>
                  </a:lnTo>
                  <a:lnTo>
                    <a:pt x="1460" y="102"/>
                  </a:lnTo>
                  <a:lnTo>
                    <a:pt x="1457" y="81"/>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2" name="Freeform 93"/>
            <p:cNvSpPr>
              <a:spLocks/>
            </p:cNvSpPr>
            <p:nvPr/>
          </p:nvSpPr>
          <p:spPr bwMode="auto">
            <a:xfrm>
              <a:off x="5152431" y="2265416"/>
              <a:ext cx="540623" cy="959535"/>
            </a:xfrm>
            <a:custGeom>
              <a:avLst/>
              <a:gdLst>
                <a:gd name="T0" fmla="*/ 119 w 1147"/>
                <a:gd name="T1" fmla="*/ 546 h 2034"/>
                <a:gd name="T2" fmla="*/ 145 w 1147"/>
                <a:gd name="T3" fmla="*/ 638 h 2034"/>
                <a:gd name="T4" fmla="*/ 101 w 1147"/>
                <a:gd name="T5" fmla="*/ 692 h 2034"/>
                <a:gd name="T6" fmla="*/ 75 w 1147"/>
                <a:gd name="T7" fmla="*/ 742 h 2034"/>
                <a:gd name="T8" fmla="*/ 44 w 1147"/>
                <a:gd name="T9" fmla="*/ 787 h 2034"/>
                <a:gd name="T10" fmla="*/ 17 w 1147"/>
                <a:gd name="T11" fmla="*/ 841 h 2034"/>
                <a:gd name="T12" fmla="*/ 7 w 1147"/>
                <a:gd name="T13" fmla="*/ 947 h 2034"/>
                <a:gd name="T14" fmla="*/ 166 w 1147"/>
                <a:gd name="T15" fmla="*/ 1190 h 2034"/>
                <a:gd name="T16" fmla="*/ 252 w 1147"/>
                <a:gd name="T17" fmla="*/ 1322 h 2034"/>
                <a:gd name="T18" fmla="*/ 370 w 1147"/>
                <a:gd name="T19" fmla="*/ 1353 h 2034"/>
                <a:gd name="T20" fmla="*/ 407 w 1147"/>
                <a:gd name="T21" fmla="*/ 1434 h 2034"/>
                <a:gd name="T22" fmla="*/ 357 w 1147"/>
                <a:gd name="T23" fmla="*/ 1587 h 2034"/>
                <a:gd name="T24" fmla="*/ 498 w 1147"/>
                <a:gd name="T25" fmla="*/ 1736 h 2034"/>
                <a:gd name="T26" fmla="*/ 609 w 1147"/>
                <a:gd name="T27" fmla="*/ 1828 h 2034"/>
                <a:gd name="T28" fmla="*/ 625 w 1147"/>
                <a:gd name="T29" fmla="*/ 1933 h 2034"/>
                <a:gd name="T30" fmla="*/ 683 w 1147"/>
                <a:gd name="T31" fmla="*/ 2034 h 2034"/>
                <a:gd name="T32" fmla="*/ 740 w 1147"/>
                <a:gd name="T33" fmla="*/ 1994 h 2034"/>
                <a:gd name="T34" fmla="*/ 810 w 1147"/>
                <a:gd name="T35" fmla="*/ 1953 h 2034"/>
                <a:gd name="T36" fmla="*/ 931 w 1147"/>
                <a:gd name="T37" fmla="*/ 1990 h 2034"/>
                <a:gd name="T38" fmla="*/ 915 w 1147"/>
                <a:gd name="T39" fmla="*/ 1912 h 2034"/>
                <a:gd name="T40" fmla="*/ 952 w 1147"/>
                <a:gd name="T41" fmla="*/ 1851 h 2034"/>
                <a:gd name="T42" fmla="*/ 1019 w 1147"/>
                <a:gd name="T43" fmla="*/ 1831 h 2034"/>
                <a:gd name="T44" fmla="*/ 995 w 1147"/>
                <a:gd name="T45" fmla="*/ 1770 h 2034"/>
                <a:gd name="T46" fmla="*/ 1029 w 1147"/>
                <a:gd name="T47" fmla="*/ 1703 h 2034"/>
                <a:gd name="T48" fmla="*/ 1039 w 1147"/>
                <a:gd name="T49" fmla="*/ 1567 h 2034"/>
                <a:gd name="T50" fmla="*/ 1103 w 1147"/>
                <a:gd name="T51" fmla="*/ 1455 h 2034"/>
                <a:gd name="T52" fmla="*/ 1140 w 1147"/>
                <a:gd name="T53" fmla="*/ 1289 h 2034"/>
                <a:gd name="T54" fmla="*/ 1103 w 1147"/>
                <a:gd name="T55" fmla="*/ 1190 h 2034"/>
                <a:gd name="T56" fmla="*/ 1053 w 1147"/>
                <a:gd name="T57" fmla="*/ 278 h 2034"/>
                <a:gd name="T58" fmla="*/ 999 w 1147"/>
                <a:gd name="T59" fmla="*/ 163 h 2034"/>
                <a:gd name="T60" fmla="*/ 948 w 1147"/>
                <a:gd name="T61" fmla="*/ 88 h 2034"/>
                <a:gd name="T62" fmla="*/ 337 w 1147"/>
                <a:gd name="T63" fmla="*/ 52 h 2034"/>
                <a:gd name="T64" fmla="*/ 199 w 1147"/>
                <a:gd name="T65" fmla="*/ 81 h 2034"/>
                <a:gd name="T66" fmla="*/ 252 w 1147"/>
                <a:gd name="T67" fmla="*/ 112 h 2034"/>
                <a:gd name="T68" fmla="*/ 323 w 1147"/>
                <a:gd name="T69" fmla="*/ 200 h 2034"/>
                <a:gd name="T70" fmla="*/ 323 w 1147"/>
                <a:gd name="T71" fmla="*/ 292 h 2034"/>
                <a:gd name="T72" fmla="*/ 283 w 1147"/>
                <a:gd name="T73" fmla="*/ 394 h 2034"/>
                <a:gd name="T74" fmla="*/ 128 w 1147"/>
                <a:gd name="T75" fmla="*/ 45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7" h="2034">
                  <a:moveTo>
                    <a:pt x="105" y="522"/>
                  </a:moveTo>
                  <a:lnTo>
                    <a:pt x="119" y="546"/>
                  </a:lnTo>
                  <a:lnTo>
                    <a:pt x="148" y="573"/>
                  </a:lnTo>
                  <a:lnTo>
                    <a:pt x="145" y="638"/>
                  </a:lnTo>
                  <a:lnTo>
                    <a:pt x="114" y="664"/>
                  </a:lnTo>
                  <a:lnTo>
                    <a:pt x="101" y="692"/>
                  </a:lnTo>
                  <a:lnTo>
                    <a:pt x="101" y="736"/>
                  </a:lnTo>
                  <a:lnTo>
                    <a:pt x="75" y="742"/>
                  </a:lnTo>
                  <a:lnTo>
                    <a:pt x="47" y="763"/>
                  </a:lnTo>
                  <a:lnTo>
                    <a:pt x="44" y="787"/>
                  </a:lnTo>
                  <a:lnTo>
                    <a:pt x="47" y="817"/>
                  </a:lnTo>
                  <a:lnTo>
                    <a:pt x="17" y="841"/>
                  </a:lnTo>
                  <a:lnTo>
                    <a:pt x="0" y="889"/>
                  </a:lnTo>
                  <a:lnTo>
                    <a:pt x="7" y="947"/>
                  </a:lnTo>
                  <a:lnTo>
                    <a:pt x="47" y="1069"/>
                  </a:lnTo>
                  <a:lnTo>
                    <a:pt x="166" y="1190"/>
                  </a:lnTo>
                  <a:lnTo>
                    <a:pt x="255" y="1251"/>
                  </a:lnTo>
                  <a:lnTo>
                    <a:pt x="252" y="1322"/>
                  </a:lnTo>
                  <a:lnTo>
                    <a:pt x="266" y="1347"/>
                  </a:lnTo>
                  <a:lnTo>
                    <a:pt x="370" y="1353"/>
                  </a:lnTo>
                  <a:lnTo>
                    <a:pt x="417" y="1373"/>
                  </a:lnTo>
                  <a:lnTo>
                    <a:pt x="407" y="1434"/>
                  </a:lnTo>
                  <a:lnTo>
                    <a:pt x="367" y="1533"/>
                  </a:lnTo>
                  <a:lnTo>
                    <a:pt x="357" y="1587"/>
                  </a:lnTo>
                  <a:lnTo>
                    <a:pt x="393" y="1648"/>
                  </a:lnTo>
                  <a:lnTo>
                    <a:pt x="498" y="1736"/>
                  </a:lnTo>
                  <a:lnTo>
                    <a:pt x="572" y="1747"/>
                  </a:lnTo>
                  <a:lnTo>
                    <a:pt x="609" y="1828"/>
                  </a:lnTo>
                  <a:lnTo>
                    <a:pt x="643" y="1882"/>
                  </a:lnTo>
                  <a:lnTo>
                    <a:pt x="625" y="1933"/>
                  </a:lnTo>
                  <a:lnTo>
                    <a:pt x="652" y="2001"/>
                  </a:lnTo>
                  <a:lnTo>
                    <a:pt x="683" y="2034"/>
                  </a:lnTo>
                  <a:lnTo>
                    <a:pt x="730" y="2028"/>
                  </a:lnTo>
                  <a:lnTo>
                    <a:pt x="740" y="1994"/>
                  </a:lnTo>
                  <a:lnTo>
                    <a:pt x="777" y="1964"/>
                  </a:lnTo>
                  <a:lnTo>
                    <a:pt x="810" y="1953"/>
                  </a:lnTo>
                  <a:lnTo>
                    <a:pt x="915" y="1997"/>
                  </a:lnTo>
                  <a:lnTo>
                    <a:pt x="931" y="1990"/>
                  </a:lnTo>
                  <a:lnTo>
                    <a:pt x="935" y="1953"/>
                  </a:lnTo>
                  <a:lnTo>
                    <a:pt x="915" y="1912"/>
                  </a:lnTo>
                  <a:lnTo>
                    <a:pt x="918" y="1878"/>
                  </a:lnTo>
                  <a:lnTo>
                    <a:pt x="952" y="1851"/>
                  </a:lnTo>
                  <a:lnTo>
                    <a:pt x="992" y="1842"/>
                  </a:lnTo>
                  <a:lnTo>
                    <a:pt x="1019" y="1831"/>
                  </a:lnTo>
                  <a:lnTo>
                    <a:pt x="1005" y="1804"/>
                  </a:lnTo>
                  <a:lnTo>
                    <a:pt x="995" y="1770"/>
                  </a:lnTo>
                  <a:lnTo>
                    <a:pt x="1016" y="1756"/>
                  </a:lnTo>
                  <a:lnTo>
                    <a:pt x="1029" y="1703"/>
                  </a:lnTo>
                  <a:lnTo>
                    <a:pt x="1029" y="1641"/>
                  </a:lnTo>
                  <a:lnTo>
                    <a:pt x="1039" y="1567"/>
                  </a:lnTo>
                  <a:lnTo>
                    <a:pt x="1077" y="1519"/>
                  </a:lnTo>
                  <a:lnTo>
                    <a:pt x="1103" y="1455"/>
                  </a:lnTo>
                  <a:lnTo>
                    <a:pt x="1147" y="1387"/>
                  </a:lnTo>
                  <a:lnTo>
                    <a:pt x="1140" y="1289"/>
                  </a:lnTo>
                  <a:lnTo>
                    <a:pt x="1110" y="1245"/>
                  </a:lnTo>
                  <a:lnTo>
                    <a:pt x="1103" y="1190"/>
                  </a:lnTo>
                  <a:lnTo>
                    <a:pt x="1116" y="1102"/>
                  </a:lnTo>
                  <a:lnTo>
                    <a:pt x="1053" y="278"/>
                  </a:lnTo>
                  <a:lnTo>
                    <a:pt x="1033" y="264"/>
                  </a:lnTo>
                  <a:lnTo>
                    <a:pt x="999" y="163"/>
                  </a:lnTo>
                  <a:lnTo>
                    <a:pt x="972" y="133"/>
                  </a:lnTo>
                  <a:lnTo>
                    <a:pt x="948" y="88"/>
                  </a:lnTo>
                  <a:lnTo>
                    <a:pt x="945" y="0"/>
                  </a:lnTo>
                  <a:lnTo>
                    <a:pt x="337" y="52"/>
                  </a:lnTo>
                  <a:lnTo>
                    <a:pt x="196" y="44"/>
                  </a:lnTo>
                  <a:lnTo>
                    <a:pt x="199" y="81"/>
                  </a:lnTo>
                  <a:lnTo>
                    <a:pt x="236" y="95"/>
                  </a:lnTo>
                  <a:lnTo>
                    <a:pt x="252" y="112"/>
                  </a:lnTo>
                  <a:lnTo>
                    <a:pt x="260" y="142"/>
                  </a:lnTo>
                  <a:lnTo>
                    <a:pt x="323" y="200"/>
                  </a:lnTo>
                  <a:lnTo>
                    <a:pt x="334" y="238"/>
                  </a:lnTo>
                  <a:lnTo>
                    <a:pt x="323" y="292"/>
                  </a:lnTo>
                  <a:lnTo>
                    <a:pt x="293" y="353"/>
                  </a:lnTo>
                  <a:lnTo>
                    <a:pt x="283" y="394"/>
                  </a:lnTo>
                  <a:lnTo>
                    <a:pt x="246" y="424"/>
                  </a:lnTo>
                  <a:lnTo>
                    <a:pt x="128" y="458"/>
                  </a:lnTo>
                  <a:lnTo>
                    <a:pt x="105" y="522"/>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3" name="Freeform 95"/>
            <p:cNvSpPr>
              <a:spLocks/>
            </p:cNvSpPr>
            <p:nvPr/>
          </p:nvSpPr>
          <p:spPr bwMode="auto">
            <a:xfrm>
              <a:off x="5636089" y="2363598"/>
              <a:ext cx="407590" cy="711868"/>
            </a:xfrm>
            <a:custGeom>
              <a:avLst/>
              <a:gdLst>
                <a:gd name="T0" fmla="*/ 736 w 864"/>
                <a:gd name="T1" fmla="*/ 0 h 1509"/>
                <a:gd name="T2" fmla="*/ 279 w 864"/>
                <a:gd name="T3" fmla="*/ 50 h 1509"/>
                <a:gd name="T4" fmla="*/ 195 w 864"/>
                <a:gd name="T5" fmla="*/ 50 h 1509"/>
                <a:gd name="T6" fmla="*/ 148 w 864"/>
                <a:gd name="T7" fmla="*/ 78 h 1509"/>
                <a:gd name="T8" fmla="*/ 114 w 864"/>
                <a:gd name="T9" fmla="*/ 111 h 1509"/>
                <a:gd name="T10" fmla="*/ 98 w 864"/>
                <a:gd name="T11" fmla="*/ 114 h 1509"/>
                <a:gd name="T12" fmla="*/ 74 w 864"/>
                <a:gd name="T13" fmla="*/ 98 h 1509"/>
                <a:gd name="T14" fmla="*/ 24 w 864"/>
                <a:gd name="T15" fmla="*/ 84 h 1509"/>
                <a:gd name="T16" fmla="*/ 87 w 864"/>
                <a:gd name="T17" fmla="*/ 908 h 1509"/>
                <a:gd name="T18" fmla="*/ 74 w 864"/>
                <a:gd name="T19" fmla="*/ 996 h 1509"/>
                <a:gd name="T20" fmla="*/ 81 w 864"/>
                <a:gd name="T21" fmla="*/ 1051 h 1509"/>
                <a:gd name="T22" fmla="*/ 111 w 864"/>
                <a:gd name="T23" fmla="*/ 1095 h 1509"/>
                <a:gd name="T24" fmla="*/ 118 w 864"/>
                <a:gd name="T25" fmla="*/ 1193 h 1509"/>
                <a:gd name="T26" fmla="*/ 74 w 864"/>
                <a:gd name="T27" fmla="*/ 1261 h 1509"/>
                <a:gd name="T28" fmla="*/ 48 w 864"/>
                <a:gd name="T29" fmla="*/ 1325 h 1509"/>
                <a:gd name="T30" fmla="*/ 10 w 864"/>
                <a:gd name="T31" fmla="*/ 1373 h 1509"/>
                <a:gd name="T32" fmla="*/ 0 w 864"/>
                <a:gd name="T33" fmla="*/ 1447 h 1509"/>
                <a:gd name="T34" fmla="*/ 4 w 864"/>
                <a:gd name="T35" fmla="*/ 1509 h 1509"/>
                <a:gd name="T36" fmla="*/ 51 w 864"/>
                <a:gd name="T37" fmla="*/ 1481 h 1509"/>
                <a:gd name="T38" fmla="*/ 205 w 864"/>
                <a:gd name="T39" fmla="*/ 1457 h 1509"/>
                <a:gd name="T40" fmla="*/ 228 w 864"/>
                <a:gd name="T41" fmla="*/ 1488 h 1509"/>
                <a:gd name="T42" fmla="*/ 255 w 864"/>
                <a:gd name="T43" fmla="*/ 1501 h 1509"/>
                <a:gd name="T44" fmla="*/ 286 w 864"/>
                <a:gd name="T45" fmla="*/ 1451 h 1509"/>
                <a:gd name="T46" fmla="*/ 336 w 864"/>
                <a:gd name="T47" fmla="*/ 1423 h 1509"/>
                <a:gd name="T48" fmla="*/ 366 w 864"/>
                <a:gd name="T49" fmla="*/ 1451 h 1509"/>
                <a:gd name="T50" fmla="*/ 380 w 864"/>
                <a:gd name="T51" fmla="*/ 1471 h 1509"/>
                <a:gd name="T52" fmla="*/ 413 w 864"/>
                <a:gd name="T53" fmla="*/ 1461 h 1509"/>
                <a:gd name="T54" fmla="*/ 410 w 864"/>
                <a:gd name="T55" fmla="*/ 1406 h 1509"/>
                <a:gd name="T56" fmla="*/ 478 w 864"/>
                <a:gd name="T57" fmla="*/ 1365 h 1509"/>
                <a:gd name="T58" fmla="*/ 498 w 864"/>
                <a:gd name="T59" fmla="*/ 1393 h 1509"/>
                <a:gd name="T60" fmla="*/ 572 w 864"/>
                <a:gd name="T61" fmla="*/ 1393 h 1509"/>
                <a:gd name="T62" fmla="*/ 586 w 864"/>
                <a:gd name="T63" fmla="*/ 1359 h 1509"/>
                <a:gd name="T64" fmla="*/ 578 w 864"/>
                <a:gd name="T65" fmla="*/ 1322 h 1509"/>
                <a:gd name="T66" fmla="*/ 628 w 864"/>
                <a:gd name="T67" fmla="*/ 1264 h 1509"/>
                <a:gd name="T68" fmla="*/ 703 w 864"/>
                <a:gd name="T69" fmla="*/ 1200 h 1509"/>
                <a:gd name="T70" fmla="*/ 713 w 864"/>
                <a:gd name="T71" fmla="*/ 1125 h 1509"/>
                <a:gd name="T72" fmla="*/ 757 w 864"/>
                <a:gd name="T73" fmla="*/ 1118 h 1509"/>
                <a:gd name="T74" fmla="*/ 821 w 864"/>
                <a:gd name="T75" fmla="*/ 1092 h 1509"/>
                <a:gd name="T76" fmla="*/ 864 w 864"/>
                <a:gd name="T77" fmla="*/ 1057 h 1509"/>
                <a:gd name="T78" fmla="*/ 861 w 864"/>
                <a:gd name="T79" fmla="*/ 1026 h 1509"/>
                <a:gd name="T80" fmla="*/ 837 w 864"/>
                <a:gd name="T81" fmla="*/ 1003 h 1509"/>
                <a:gd name="T82" fmla="*/ 844 w 864"/>
                <a:gd name="T83" fmla="*/ 965 h 1509"/>
                <a:gd name="T84" fmla="*/ 743 w 864"/>
                <a:gd name="T85" fmla="*/ 20 h 1509"/>
                <a:gd name="T86" fmla="*/ 736 w 864"/>
                <a:gd name="T87" fmla="*/ 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4" h="1509">
                  <a:moveTo>
                    <a:pt x="736" y="0"/>
                  </a:moveTo>
                  <a:lnTo>
                    <a:pt x="279" y="50"/>
                  </a:lnTo>
                  <a:lnTo>
                    <a:pt x="195" y="50"/>
                  </a:lnTo>
                  <a:lnTo>
                    <a:pt x="148" y="78"/>
                  </a:lnTo>
                  <a:lnTo>
                    <a:pt x="114" y="111"/>
                  </a:lnTo>
                  <a:lnTo>
                    <a:pt x="98" y="114"/>
                  </a:lnTo>
                  <a:lnTo>
                    <a:pt x="74" y="98"/>
                  </a:lnTo>
                  <a:lnTo>
                    <a:pt x="24" y="84"/>
                  </a:lnTo>
                  <a:lnTo>
                    <a:pt x="87" y="908"/>
                  </a:lnTo>
                  <a:lnTo>
                    <a:pt x="74" y="996"/>
                  </a:lnTo>
                  <a:lnTo>
                    <a:pt x="81" y="1051"/>
                  </a:lnTo>
                  <a:lnTo>
                    <a:pt x="111" y="1095"/>
                  </a:lnTo>
                  <a:lnTo>
                    <a:pt x="118" y="1193"/>
                  </a:lnTo>
                  <a:lnTo>
                    <a:pt x="74" y="1261"/>
                  </a:lnTo>
                  <a:lnTo>
                    <a:pt x="48" y="1325"/>
                  </a:lnTo>
                  <a:lnTo>
                    <a:pt x="10" y="1373"/>
                  </a:lnTo>
                  <a:lnTo>
                    <a:pt x="0" y="1447"/>
                  </a:lnTo>
                  <a:lnTo>
                    <a:pt x="4" y="1509"/>
                  </a:lnTo>
                  <a:lnTo>
                    <a:pt x="51" y="1481"/>
                  </a:lnTo>
                  <a:lnTo>
                    <a:pt x="205" y="1457"/>
                  </a:lnTo>
                  <a:lnTo>
                    <a:pt x="228" y="1488"/>
                  </a:lnTo>
                  <a:lnTo>
                    <a:pt x="255" y="1501"/>
                  </a:lnTo>
                  <a:lnTo>
                    <a:pt x="286" y="1451"/>
                  </a:lnTo>
                  <a:lnTo>
                    <a:pt x="336" y="1423"/>
                  </a:lnTo>
                  <a:lnTo>
                    <a:pt x="366" y="1451"/>
                  </a:lnTo>
                  <a:lnTo>
                    <a:pt x="380" y="1471"/>
                  </a:lnTo>
                  <a:lnTo>
                    <a:pt x="413" y="1461"/>
                  </a:lnTo>
                  <a:lnTo>
                    <a:pt x="410" y="1406"/>
                  </a:lnTo>
                  <a:lnTo>
                    <a:pt x="478" y="1365"/>
                  </a:lnTo>
                  <a:lnTo>
                    <a:pt x="498" y="1393"/>
                  </a:lnTo>
                  <a:lnTo>
                    <a:pt x="572" y="1393"/>
                  </a:lnTo>
                  <a:lnTo>
                    <a:pt x="586" y="1359"/>
                  </a:lnTo>
                  <a:lnTo>
                    <a:pt x="578" y="1322"/>
                  </a:lnTo>
                  <a:lnTo>
                    <a:pt x="628" y="1264"/>
                  </a:lnTo>
                  <a:lnTo>
                    <a:pt x="703" y="1200"/>
                  </a:lnTo>
                  <a:lnTo>
                    <a:pt x="713" y="1125"/>
                  </a:lnTo>
                  <a:lnTo>
                    <a:pt x="757" y="1118"/>
                  </a:lnTo>
                  <a:lnTo>
                    <a:pt x="821" y="1092"/>
                  </a:lnTo>
                  <a:lnTo>
                    <a:pt x="864" y="1057"/>
                  </a:lnTo>
                  <a:lnTo>
                    <a:pt x="861" y="1026"/>
                  </a:lnTo>
                  <a:lnTo>
                    <a:pt x="837" y="1003"/>
                  </a:lnTo>
                  <a:lnTo>
                    <a:pt x="844" y="965"/>
                  </a:lnTo>
                  <a:lnTo>
                    <a:pt x="743" y="20"/>
                  </a:lnTo>
                  <a:lnTo>
                    <a:pt x="736" y="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4" name="Freeform 97"/>
            <p:cNvSpPr>
              <a:spLocks/>
            </p:cNvSpPr>
            <p:nvPr/>
          </p:nvSpPr>
          <p:spPr bwMode="auto">
            <a:xfrm>
              <a:off x="5994326" y="2249849"/>
              <a:ext cx="567512" cy="649597"/>
            </a:xfrm>
            <a:custGeom>
              <a:avLst/>
              <a:gdLst>
                <a:gd name="T0" fmla="*/ 1167 w 1201"/>
                <a:gd name="T1" fmla="*/ 834 h 1376"/>
                <a:gd name="T2" fmla="*/ 1181 w 1201"/>
                <a:gd name="T3" fmla="*/ 584 h 1376"/>
                <a:gd name="T4" fmla="*/ 1163 w 1201"/>
                <a:gd name="T5" fmla="*/ 529 h 1376"/>
                <a:gd name="T6" fmla="*/ 1177 w 1201"/>
                <a:gd name="T7" fmla="*/ 509 h 1376"/>
                <a:gd name="T8" fmla="*/ 1201 w 1201"/>
                <a:gd name="T9" fmla="*/ 495 h 1376"/>
                <a:gd name="T10" fmla="*/ 1123 w 1201"/>
                <a:gd name="T11" fmla="*/ 0 h 1376"/>
                <a:gd name="T12" fmla="*/ 942 w 1201"/>
                <a:gd name="T13" fmla="*/ 106 h 1376"/>
                <a:gd name="T14" fmla="*/ 820 w 1201"/>
                <a:gd name="T15" fmla="*/ 231 h 1376"/>
                <a:gd name="T16" fmla="*/ 720 w 1201"/>
                <a:gd name="T17" fmla="*/ 251 h 1376"/>
                <a:gd name="T18" fmla="*/ 629 w 1201"/>
                <a:gd name="T19" fmla="*/ 292 h 1376"/>
                <a:gd name="T20" fmla="*/ 596 w 1201"/>
                <a:gd name="T21" fmla="*/ 298 h 1376"/>
                <a:gd name="T22" fmla="*/ 541 w 1201"/>
                <a:gd name="T23" fmla="*/ 245 h 1376"/>
                <a:gd name="T24" fmla="*/ 454 w 1201"/>
                <a:gd name="T25" fmla="*/ 257 h 1376"/>
                <a:gd name="T26" fmla="*/ 376 w 1201"/>
                <a:gd name="T27" fmla="*/ 210 h 1376"/>
                <a:gd name="T28" fmla="*/ 0 w 1201"/>
                <a:gd name="T29" fmla="*/ 268 h 1376"/>
                <a:gd name="T30" fmla="*/ 105 w 1201"/>
                <a:gd name="T31" fmla="*/ 1213 h 1376"/>
                <a:gd name="T32" fmla="*/ 168 w 1201"/>
                <a:gd name="T33" fmla="*/ 1210 h 1376"/>
                <a:gd name="T34" fmla="*/ 208 w 1201"/>
                <a:gd name="T35" fmla="*/ 1196 h 1376"/>
                <a:gd name="T36" fmla="*/ 255 w 1201"/>
                <a:gd name="T37" fmla="*/ 1224 h 1376"/>
                <a:gd name="T38" fmla="*/ 282 w 1201"/>
                <a:gd name="T39" fmla="*/ 1295 h 1376"/>
                <a:gd name="T40" fmla="*/ 381 w 1201"/>
                <a:gd name="T41" fmla="*/ 1302 h 1376"/>
                <a:gd name="T42" fmla="*/ 407 w 1201"/>
                <a:gd name="T43" fmla="*/ 1332 h 1376"/>
                <a:gd name="T44" fmla="*/ 440 w 1201"/>
                <a:gd name="T45" fmla="*/ 1332 h 1376"/>
                <a:gd name="T46" fmla="*/ 481 w 1201"/>
                <a:gd name="T47" fmla="*/ 1309 h 1376"/>
                <a:gd name="T48" fmla="*/ 531 w 1201"/>
                <a:gd name="T49" fmla="*/ 1319 h 1376"/>
                <a:gd name="T50" fmla="*/ 555 w 1201"/>
                <a:gd name="T51" fmla="*/ 1340 h 1376"/>
                <a:gd name="T52" fmla="*/ 599 w 1201"/>
                <a:gd name="T53" fmla="*/ 1299 h 1376"/>
                <a:gd name="T54" fmla="*/ 629 w 1201"/>
                <a:gd name="T55" fmla="*/ 1279 h 1376"/>
                <a:gd name="T56" fmla="*/ 655 w 1201"/>
                <a:gd name="T57" fmla="*/ 1279 h 1376"/>
                <a:gd name="T58" fmla="*/ 663 w 1201"/>
                <a:gd name="T59" fmla="*/ 1322 h 1376"/>
                <a:gd name="T60" fmla="*/ 696 w 1201"/>
                <a:gd name="T61" fmla="*/ 1340 h 1376"/>
                <a:gd name="T62" fmla="*/ 750 w 1201"/>
                <a:gd name="T63" fmla="*/ 1376 h 1376"/>
                <a:gd name="T64" fmla="*/ 787 w 1201"/>
                <a:gd name="T65" fmla="*/ 1373 h 1376"/>
                <a:gd name="T66" fmla="*/ 817 w 1201"/>
                <a:gd name="T67" fmla="*/ 1363 h 1376"/>
                <a:gd name="T68" fmla="*/ 820 w 1201"/>
                <a:gd name="T69" fmla="*/ 1319 h 1376"/>
                <a:gd name="T70" fmla="*/ 848 w 1201"/>
                <a:gd name="T71" fmla="*/ 1291 h 1376"/>
                <a:gd name="T72" fmla="*/ 851 w 1201"/>
                <a:gd name="T73" fmla="*/ 1210 h 1376"/>
                <a:gd name="T74" fmla="*/ 864 w 1201"/>
                <a:gd name="T75" fmla="*/ 1146 h 1376"/>
                <a:gd name="T76" fmla="*/ 887 w 1201"/>
                <a:gd name="T77" fmla="*/ 1135 h 1376"/>
                <a:gd name="T78" fmla="*/ 908 w 1201"/>
                <a:gd name="T79" fmla="*/ 1156 h 1376"/>
                <a:gd name="T80" fmla="*/ 914 w 1201"/>
                <a:gd name="T81" fmla="*/ 1183 h 1376"/>
                <a:gd name="T82" fmla="*/ 945 w 1201"/>
                <a:gd name="T83" fmla="*/ 1170 h 1376"/>
                <a:gd name="T84" fmla="*/ 952 w 1201"/>
                <a:gd name="T85" fmla="*/ 1143 h 1376"/>
                <a:gd name="T86" fmla="*/ 935 w 1201"/>
                <a:gd name="T87" fmla="*/ 1112 h 1376"/>
                <a:gd name="T88" fmla="*/ 935 w 1201"/>
                <a:gd name="T89" fmla="*/ 1071 h 1376"/>
                <a:gd name="T90" fmla="*/ 989 w 1201"/>
                <a:gd name="T91" fmla="*/ 993 h 1376"/>
                <a:gd name="T92" fmla="*/ 1008 w 1201"/>
                <a:gd name="T93" fmla="*/ 973 h 1376"/>
                <a:gd name="T94" fmla="*/ 1043 w 1201"/>
                <a:gd name="T95" fmla="*/ 980 h 1376"/>
                <a:gd name="T96" fmla="*/ 1079 w 1201"/>
                <a:gd name="T97" fmla="*/ 952 h 1376"/>
                <a:gd name="T98" fmla="*/ 1130 w 1201"/>
                <a:gd name="T99" fmla="*/ 898 h 1376"/>
                <a:gd name="T100" fmla="*/ 1167 w 1201"/>
                <a:gd name="T101" fmla="*/ 83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1" h="1376">
                  <a:moveTo>
                    <a:pt x="1167" y="834"/>
                  </a:moveTo>
                  <a:lnTo>
                    <a:pt x="1181" y="584"/>
                  </a:lnTo>
                  <a:lnTo>
                    <a:pt x="1163" y="529"/>
                  </a:lnTo>
                  <a:lnTo>
                    <a:pt x="1177" y="509"/>
                  </a:lnTo>
                  <a:lnTo>
                    <a:pt x="1201" y="495"/>
                  </a:lnTo>
                  <a:lnTo>
                    <a:pt x="1123" y="0"/>
                  </a:lnTo>
                  <a:lnTo>
                    <a:pt x="942" y="106"/>
                  </a:lnTo>
                  <a:lnTo>
                    <a:pt x="820" y="231"/>
                  </a:lnTo>
                  <a:lnTo>
                    <a:pt x="720" y="251"/>
                  </a:lnTo>
                  <a:lnTo>
                    <a:pt x="629" y="292"/>
                  </a:lnTo>
                  <a:lnTo>
                    <a:pt x="596" y="298"/>
                  </a:lnTo>
                  <a:lnTo>
                    <a:pt x="541" y="245"/>
                  </a:lnTo>
                  <a:lnTo>
                    <a:pt x="454" y="257"/>
                  </a:lnTo>
                  <a:lnTo>
                    <a:pt x="376" y="210"/>
                  </a:lnTo>
                  <a:lnTo>
                    <a:pt x="0" y="268"/>
                  </a:lnTo>
                  <a:lnTo>
                    <a:pt x="105" y="1213"/>
                  </a:lnTo>
                  <a:lnTo>
                    <a:pt x="168" y="1210"/>
                  </a:lnTo>
                  <a:lnTo>
                    <a:pt x="208" y="1196"/>
                  </a:lnTo>
                  <a:lnTo>
                    <a:pt x="255" y="1224"/>
                  </a:lnTo>
                  <a:lnTo>
                    <a:pt x="282" y="1295"/>
                  </a:lnTo>
                  <a:lnTo>
                    <a:pt x="381" y="1302"/>
                  </a:lnTo>
                  <a:lnTo>
                    <a:pt x="407" y="1332"/>
                  </a:lnTo>
                  <a:lnTo>
                    <a:pt x="440" y="1332"/>
                  </a:lnTo>
                  <a:lnTo>
                    <a:pt x="481" y="1309"/>
                  </a:lnTo>
                  <a:lnTo>
                    <a:pt x="531" y="1319"/>
                  </a:lnTo>
                  <a:lnTo>
                    <a:pt x="555" y="1340"/>
                  </a:lnTo>
                  <a:lnTo>
                    <a:pt x="599" y="1299"/>
                  </a:lnTo>
                  <a:lnTo>
                    <a:pt x="629" y="1279"/>
                  </a:lnTo>
                  <a:lnTo>
                    <a:pt x="655" y="1279"/>
                  </a:lnTo>
                  <a:lnTo>
                    <a:pt x="663" y="1322"/>
                  </a:lnTo>
                  <a:lnTo>
                    <a:pt x="696" y="1340"/>
                  </a:lnTo>
                  <a:lnTo>
                    <a:pt x="750" y="1376"/>
                  </a:lnTo>
                  <a:lnTo>
                    <a:pt x="787" y="1373"/>
                  </a:lnTo>
                  <a:lnTo>
                    <a:pt x="817" y="1363"/>
                  </a:lnTo>
                  <a:lnTo>
                    <a:pt x="820" y="1319"/>
                  </a:lnTo>
                  <a:lnTo>
                    <a:pt x="848" y="1291"/>
                  </a:lnTo>
                  <a:lnTo>
                    <a:pt x="851" y="1210"/>
                  </a:lnTo>
                  <a:lnTo>
                    <a:pt x="864" y="1146"/>
                  </a:lnTo>
                  <a:lnTo>
                    <a:pt x="887" y="1135"/>
                  </a:lnTo>
                  <a:lnTo>
                    <a:pt x="908" y="1156"/>
                  </a:lnTo>
                  <a:lnTo>
                    <a:pt x="914" y="1183"/>
                  </a:lnTo>
                  <a:lnTo>
                    <a:pt x="945" y="1170"/>
                  </a:lnTo>
                  <a:lnTo>
                    <a:pt x="952" y="1143"/>
                  </a:lnTo>
                  <a:lnTo>
                    <a:pt x="935" y="1112"/>
                  </a:lnTo>
                  <a:lnTo>
                    <a:pt x="935" y="1071"/>
                  </a:lnTo>
                  <a:lnTo>
                    <a:pt x="989" y="993"/>
                  </a:lnTo>
                  <a:lnTo>
                    <a:pt x="1008" y="973"/>
                  </a:lnTo>
                  <a:lnTo>
                    <a:pt x="1043" y="980"/>
                  </a:lnTo>
                  <a:lnTo>
                    <a:pt x="1079" y="952"/>
                  </a:lnTo>
                  <a:lnTo>
                    <a:pt x="1130" y="898"/>
                  </a:lnTo>
                  <a:lnTo>
                    <a:pt x="1167" y="834"/>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5" name="Freeform 99"/>
            <p:cNvSpPr>
              <a:spLocks/>
            </p:cNvSpPr>
            <p:nvPr/>
          </p:nvSpPr>
          <p:spPr bwMode="auto">
            <a:xfrm>
              <a:off x="6522073" y="2115400"/>
              <a:ext cx="778384" cy="506657"/>
            </a:xfrm>
            <a:custGeom>
              <a:avLst/>
              <a:gdLst>
                <a:gd name="T0" fmla="*/ 1378 w 1651"/>
                <a:gd name="T1" fmla="*/ 37 h 1074"/>
                <a:gd name="T2" fmla="*/ 1339 w 1651"/>
                <a:gd name="T3" fmla="*/ 0 h 1074"/>
                <a:gd name="T4" fmla="*/ 188 w 1651"/>
                <a:gd name="T5" fmla="*/ 234 h 1074"/>
                <a:gd name="T6" fmla="*/ 178 w 1651"/>
                <a:gd name="T7" fmla="*/ 118 h 1074"/>
                <a:gd name="T8" fmla="*/ 87 w 1651"/>
                <a:gd name="T9" fmla="*/ 209 h 1074"/>
                <a:gd name="T10" fmla="*/ 67 w 1651"/>
                <a:gd name="T11" fmla="*/ 217 h 1074"/>
                <a:gd name="T12" fmla="*/ 0 w 1651"/>
                <a:gd name="T13" fmla="*/ 267 h 1074"/>
                <a:gd name="T14" fmla="*/ 131 w 1651"/>
                <a:gd name="T15" fmla="*/ 1074 h 1074"/>
                <a:gd name="T16" fmla="*/ 404 w 1651"/>
                <a:gd name="T17" fmla="*/ 1037 h 1074"/>
                <a:gd name="T18" fmla="*/ 1402 w 1651"/>
                <a:gd name="T19" fmla="*/ 837 h 1074"/>
                <a:gd name="T20" fmla="*/ 1422 w 1651"/>
                <a:gd name="T21" fmla="*/ 817 h 1074"/>
                <a:gd name="T22" fmla="*/ 1456 w 1651"/>
                <a:gd name="T23" fmla="*/ 793 h 1074"/>
                <a:gd name="T24" fmla="*/ 1493 w 1651"/>
                <a:gd name="T25" fmla="*/ 793 h 1074"/>
                <a:gd name="T26" fmla="*/ 1510 w 1651"/>
                <a:gd name="T27" fmla="*/ 779 h 1074"/>
                <a:gd name="T28" fmla="*/ 1550 w 1651"/>
                <a:gd name="T29" fmla="*/ 759 h 1074"/>
                <a:gd name="T30" fmla="*/ 1571 w 1651"/>
                <a:gd name="T31" fmla="*/ 715 h 1074"/>
                <a:gd name="T32" fmla="*/ 1597 w 1651"/>
                <a:gd name="T33" fmla="*/ 678 h 1074"/>
                <a:gd name="T34" fmla="*/ 1651 w 1651"/>
                <a:gd name="T35" fmla="*/ 626 h 1074"/>
                <a:gd name="T36" fmla="*/ 1651 w 1651"/>
                <a:gd name="T37" fmla="*/ 613 h 1074"/>
                <a:gd name="T38" fmla="*/ 1554 w 1651"/>
                <a:gd name="T39" fmla="*/ 549 h 1074"/>
                <a:gd name="T40" fmla="*/ 1537 w 1651"/>
                <a:gd name="T41" fmla="*/ 504 h 1074"/>
                <a:gd name="T42" fmla="*/ 1493 w 1651"/>
                <a:gd name="T43" fmla="*/ 501 h 1074"/>
                <a:gd name="T44" fmla="*/ 1489 w 1651"/>
                <a:gd name="T45" fmla="*/ 481 h 1074"/>
                <a:gd name="T46" fmla="*/ 1477 w 1651"/>
                <a:gd name="T47" fmla="*/ 434 h 1074"/>
                <a:gd name="T48" fmla="*/ 1513 w 1651"/>
                <a:gd name="T49" fmla="*/ 417 h 1074"/>
                <a:gd name="T50" fmla="*/ 1516 w 1651"/>
                <a:gd name="T51" fmla="*/ 376 h 1074"/>
                <a:gd name="T52" fmla="*/ 1496 w 1651"/>
                <a:gd name="T53" fmla="*/ 356 h 1074"/>
                <a:gd name="T54" fmla="*/ 1496 w 1651"/>
                <a:gd name="T55" fmla="*/ 328 h 1074"/>
                <a:gd name="T56" fmla="*/ 1530 w 1651"/>
                <a:gd name="T57" fmla="*/ 278 h 1074"/>
                <a:gd name="T58" fmla="*/ 1530 w 1651"/>
                <a:gd name="T59" fmla="*/ 226 h 1074"/>
                <a:gd name="T60" fmla="*/ 1566 w 1651"/>
                <a:gd name="T61" fmla="*/ 189 h 1074"/>
                <a:gd name="T62" fmla="*/ 1543 w 1651"/>
                <a:gd name="T63" fmla="*/ 173 h 1074"/>
                <a:gd name="T64" fmla="*/ 1503 w 1651"/>
                <a:gd name="T65" fmla="*/ 168 h 1074"/>
                <a:gd name="T66" fmla="*/ 1466 w 1651"/>
                <a:gd name="T67" fmla="*/ 139 h 1074"/>
                <a:gd name="T68" fmla="*/ 1425 w 1651"/>
                <a:gd name="T69" fmla="*/ 50 h 1074"/>
                <a:gd name="T70" fmla="*/ 1378 w 1651"/>
                <a:gd name="T71" fmla="*/ 37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1" h="1074">
                  <a:moveTo>
                    <a:pt x="1378" y="37"/>
                  </a:moveTo>
                  <a:lnTo>
                    <a:pt x="1339" y="0"/>
                  </a:lnTo>
                  <a:lnTo>
                    <a:pt x="188" y="234"/>
                  </a:lnTo>
                  <a:lnTo>
                    <a:pt x="178" y="118"/>
                  </a:lnTo>
                  <a:lnTo>
                    <a:pt x="87" y="209"/>
                  </a:lnTo>
                  <a:lnTo>
                    <a:pt x="67" y="217"/>
                  </a:lnTo>
                  <a:lnTo>
                    <a:pt x="0" y="267"/>
                  </a:lnTo>
                  <a:lnTo>
                    <a:pt x="131" y="1074"/>
                  </a:lnTo>
                  <a:lnTo>
                    <a:pt x="404" y="1037"/>
                  </a:lnTo>
                  <a:lnTo>
                    <a:pt x="1402" y="837"/>
                  </a:lnTo>
                  <a:lnTo>
                    <a:pt x="1422" y="817"/>
                  </a:lnTo>
                  <a:lnTo>
                    <a:pt x="1456" y="793"/>
                  </a:lnTo>
                  <a:lnTo>
                    <a:pt x="1493" y="793"/>
                  </a:lnTo>
                  <a:lnTo>
                    <a:pt x="1510" y="779"/>
                  </a:lnTo>
                  <a:lnTo>
                    <a:pt x="1550" y="759"/>
                  </a:lnTo>
                  <a:lnTo>
                    <a:pt x="1571" y="715"/>
                  </a:lnTo>
                  <a:lnTo>
                    <a:pt x="1597" y="678"/>
                  </a:lnTo>
                  <a:lnTo>
                    <a:pt x="1651" y="626"/>
                  </a:lnTo>
                  <a:lnTo>
                    <a:pt x="1651" y="613"/>
                  </a:lnTo>
                  <a:lnTo>
                    <a:pt x="1554" y="549"/>
                  </a:lnTo>
                  <a:lnTo>
                    <a:pt x="1537" y="504"/>
                  </a:lnTo>
                  <a:lnTo>
                    <a:pt x="1493" y="501"/>
                  </a:lnTo>
                  <a:lnTo>
                    <a:pt x="1489" y="481"/>
                  </a:lnTo>
                  <a:lnTo>
                    <a:pt x="1477" y="434"/>
                  </a:lnTo>
                  <a:lnTo>
                    <a:pt x="1513" y="417"/>
                  </a:lnTo>
                  <a:lnTo>
                    <a:pt x="1516" y="376"/>
                  </a:lnTo>
                  <a:lnTo>
                    <a:pt x="1496" y="356"/>
                  </a:lnTo>
                  <a:lnTo>
                    <a:pt x="1496" y="328"/>
                  </a:lnTo>
                  <a:lnTo>
                    <a:pt x="1530" y="278"/>
                  </a:lnTo>
                  <a:lnTo>
                    <a:pt x="1530" y="226"/>
                  </a:lnTo>
                  <a:lnTo>
                    <a:pt x="1566" y="189"/>
                  </a:lnTo>
                  <a:lnTo>
                    <a:pt x="1543" y="173"/>
                  </a:lnTo>
                  <a:lnTo>
                    <a:pt x="1503" y="168"/>
                  </a:lnTo>
                  <a:lnTo>
                    <a:pt x="1466" y="139"/>
                  </a:lnTo>
                  <a:lnTo>
                    <a:pt x="1425" y="50"/>
                  </a:lnTo>
                  <a:lnTo>
                    <a:pt x="1378" y="3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6" name="Freeform 101"/>
            <p:cNvSpPr>
              <a:spLocks/>
            </p:cNvSpPr>
            <p:nvPr/>
          </p:nvSpPr>
          <p:spPr bwMode="auto">
            <a:xfrm>
              <a:off x="7280643" y="1501185"/>
              <a:ext cx="227854" cy="430234"/>
            </a:xfrm>
            <a:custGeom>
              <a:avLst/>
              <a:gdLst>
                <a:gd name="T0" fmla="*/ 447 w 482"/>
                <a:gd name="T1" fmla="*/ 95 h 912"/>
                <a:gd name="T2" fmla="*/ 441 w 482"/>
                <a:gd name="T3" fmla="*/ 0 h 912"/>
                <a:gd name="T4" fmla="*/ 0 w 482"/>
                <a:gd name="T5" fmla="*/ 119 h 912"/>
                <a:gd name="T6" fmla="*/ 14 w 482"/>
                <a:gd name="T7" fmla="*/ 201 h 912"/>
                <a:gd name="T8" fmla="*/ 51 w 482"/>
                <a:gd name="T9" fmla="*/ 306 h 912"/>
                <a:gd name="T10" fmla="*/ 64 w 482"/>
                <a:gd name="T11" fmla="*/ 390 h 912"/>
                <a:gd name="T12" fmla="*/ 47 w 482"/>
                <a:gd name="T13" fmla="*/ 454 h 912"/>
                <a:gd name="T14" fmla="*/ 91 w 482"/>
                <a:gd name="T15" fmla="*/ 529 h 912"/>
                <a:gd name="T16" fmla="*/ 105 w 482"/>
                <a:gd name="T17" fmla="*/ 564 h 912"/>
                <a:gd name="T18" fmla="*/ 91 w 482"/>
                <a:gd name="T19" fmla="*/ 611 h 912"/>
                <a:gd name="T20" fmla="*/ 138 w 482"/>
                <a:gd name="T21" fmla="*/ 634 h 912"/>
                <a:gd name="T22" fmla="*/ 149 w 482"/>
                <a:gd name="T23" fmla="*/ 638 h 912"/>
                <a:gd name="T24" fmla="*/ 199 w 482"/>
                <a:gd name="T25" fmla="*/ 818 h 912"/>
                <a:gd name="T26" fmla="*/ 212 w 482"/>
                <a:gd name="T27" fmla="*/ 912 h 912"/>
                <a:gd name="T28" fmla="*/ 408 w 482"/>
                <a:gd name="T29" fmla="*/ 868 h 912"/>
                <a:gd name="T30" fmla="*/ 384 w 482"/>
                <a:gd name="T31" fmla="*/ 838 h 912"/>
                <a:gd name="T32" fmla="*/ 394 w 482"/>
                <a:gd name="T33" fmla="*/ 807 h 912"/>
                <a:gd name="T34" fmla="*/ 394 w 482"/>
                <a:gd name="T35" fmla="*/ 733 h 912"/>
                <a:gd name="T36" fmla="*/ 381 w 482"/>
                <a:gd name="T37" fmla="*/ 712 h 912"/>
                <a:gd name="T38" fmla="*/ 394 w 482"/>
                <a:gd name="T39" fmla="*/ 339 h 912"/>
                <a:gd name="T40" fmla="*/ 377 w 482"/>
                <a:gd name="T41" fmla="*/ 312 h 912"/>
                <a:gd name="T42" fmla="*/ 377 w 482"/>
                <a:gd name="T43" fmla="*/ 292 h 912"/>
                <a:gd name="T44" fmla="*/ 421 w 482"/>
                <a:gd name="T45" fmla="*/ 275 h 912"/>
                <a:gd name="T46" fmla="*/ 482 w 482"/>
                <a:gd name="T47" fmla="*/ 207 h 912"/>
                <a:gd name="T48" fmla="*/ 482 w 482"/>
                <a:gd name="T49" fmla="*/ 143 h 912"/>
                <a:gd name="T50" fmla="*/ 447 w 482"/>
                <a:gd name="T51" fmla="*/ 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2" h="912">
                  <a:moveTo>
                    <a:pt x="447" y="95"/>
                  </a:moveTo>
                  <a:lnTo>
                    <a:pt x="441" y="0"/>
                  </a:lnTo>
                  <a:lnTo>
                    <a:pt x="0" y="119"/>
                  </a:lnTo>
                  <a:lnTo>
                    <a:pt x="14" y="201"/>
                  </a:lnTo>
                  <a:lnTo>
                    <a:pt x="51" y="306"/>
                  </a:lnTo>
                  <a:lnTo>
                    <a:pt x="64" y="390"/>
                  </a:lnTo>
                  <a:lnTo>
                    <a:pt x="47" y="454"/>
                  </a:lnTo>
                  <a:lnTo>
                    <a:pt x="91" y="529"/>
                  </a:lnTo>
                  <a:lnTo>
                    <a:pt x="105" y="564"/>
                  </a:lnTo>
                  <a:lnTo>
                    <a:pt x="91" y="611"/>
                  </a:lnTo>
                  <a:lnTo>
                    <a:pt x="138" y="634"/>
                  </a:lnTo>
                  <a:lnTo>
                    <a:pt x="149" y="638"/>
                  </a:lnTo>
                  <a:lnTo>
                    <a:pt x="199" y="818"/>
                  </a:lnTo>
                  <a:lnTo>
                    <a:pt x="212" y="912"/>
                  </a:lnTo>
                  <a:lnTo>
                    <a:pt x="408" y="868"/>
                  </a:lnTo>
                  <a:lnTo>
                    <a:pt x="384" y="838"/>
                  </a:lnTo>
                  <a:lnTo>
                    <a:pt x="394" y="807"/>
                  </a:lnTo>
                  <a:lnTo>
                    <a:pt x="394" y="733"/>
                  </a:lnTo>
                  <a:lnTo>
                    <a:pt x="381" y="712"/>
                  </a:lnTo>
                  <a:lnTo>
                    <a:pt x="394" y="339"/>
                  </a:lnTo>
                  <a:lnTo>
                    <a:pt x="377" y="312"/>
                  </a:lnTo>
                  <a:lnTo>
                    <a:pt x="377" y="292"/>
                  </a:lnTo>
                  <a:lnTo>
                    <a:pt x="421" y="275"/>
                  </a:lnTo>
                  <a:lnTo>
                    <a:pt x="482" y="207"/>
                  </a:lnTo>
                  <a:lnTo>
                    <a:pt x="482" y="143"/>
                  </a:lnTo>
                  <a:lnTo>
                    <a:pt x="447" y="95"/>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7" name="Freeform 103"/>
            <p:cNvSpPr>
              <a:spLocks/>
            </p:cNvSpPr>
            <p:nvPr/>
          </p:nvSpPr>
          <p:spPr bwMode="auto">
            <a:xfrm>
              <a:off x="6611269" y="1553549"/>
              <a:ext cx="989254" cy="755740"/>
            </a:xfrm>
            <a:custGeom>
              <a:avLst/>
              <a:gdLst>
                <a:gd name="T0" fmla="*/ 975 w 2098"/>
                <a:gd name="T1" fmla="*/ 171 h 1601"/>
                <a:gd name="T2" fmla="*/ 858 w 2098"/>
                <a:gd name="T3" fmla="*/ 353 h 1601"/>
                <a:gd name="T4" fmla="*/ 753 w 2098"/>
                <a:gd name="T5" fmla="*/ 455 h 1601"/>
                <a:gd name="T6" fmla="*/ 767 w 2098"/>
                <a:gd name="T7" fmla="*/ 519 h 1601"/>
                <a:gd name="T8" fmla="*/ 827 w 2098"/>
                <a:gd name="T9" fmla="*/ 530 h 1601"/>
                <a:gd name="T10" fmla="*/ 806 w 2098"/>
                <a:gd name="T11" fmla="*/ 588 h 1601"/>
                <a:gd name="T12" fmla="*/ 838 w 2098"/>
                <a:gd name="T13" fmla="*/ 649 h 1601"/>
                <a:gd name="T14" fmla="*/ 800 w 2098"/>
                <a:gd name="T15" fmla="*/ 703 h 1601"/>
                <a:gd name="T16" fmla="*/ 739 w 2098"/>
                <a:gd name="T17" fmla="*/ 736 h 1601"/>
                <a:gd name="T18" fmla="*/ 679 w 2098"/>
                <a:gd name="T19" fmla="*/ 817 h 1601"/>
                <a:gd name="T20" fmla="*/ 518 w 2098"/>
                <a:gd name="T21" fmla="*/ 866 h 1601"/>
                <a:gd name="T22" fmla="*/ 457 w 2098"/>
                <a:gd name="T23" fmla="*/ 842 h 1601"/>
                <a:gd name="T24" fmla="*/ 303 w 2098"/>
                <a:gd name="T25" fmla="*/ 852 h 1601"/>
                <a:gd name="T26" fmla="*/ 118 w 2098"/>
                <a:gd name="T27" fmla="*/ 927 h 1601"/>
                <a:gd name="T28" fmla="*/ 178 w 2098"/>
                <a:gd name="T29" fmla="*/ 1031 h 1601"/>
                <a:gd name="T30" fmla="*/ 201 w 2098"/>
                <a:gd name="T31" fmla="*/ 1096 h 1601"/>
                <a:gd name="T32" fmla="*/ 141 w 2098"/>
                <a:gd name="T33" fmla="*/ 1184 h 1601"/>
                <a:gd name="T34" fmla="*/ 80 w 2098"/>
                <a:gd name="T35" fmla="*/ 1231 h 1601"/>
                <a:gd name="T36" fmla="*/ 44 w 2098"/>
                <a:gd name="T37" fmla="*/ 1279 h 1601"/>
                <a:gd name="T38" fmla="*/ 13 w 2098"/>
                <a:gd name="T39" fmla="*/ 1422 h 1601"/>
                <a:gd name="T40" fmla="*/ 1203 w 2098"/>
                <a:gd name="T41" fmla="*/ 1225 h 1601"/>
                <a:gd name="T42" fmla="*/ 1291 w 2098"/>
                <a:gd name="T43" fmla="*/ 1327 h 1601"/>
                <a:gd name="T44" fmla="*/ 1368 w 2098"/>
                <a:gd name="T45" fmla="*/ 1361 h 1601"/>
                <a:gd name="T46" fmla="*/ 1513 w 2098"/>
                <a:gd name="T47" fmla="*/ 1425 h 1601"/>
                <a:gd name="T48" fmla="*/ 1631 w 2098"/>
                <a:gd name="T49" fmla="*/ 1459 h 1601"/>
                <a:gd name="T50" fmla="*/ 1624 w 2098"/>
                <a:gd name="T51" fmla="*/ 1540 h 1601"/>
                <a:gd name="T52" fmla="*/ 1658 w 2098"/>
                <a:gd name="T53" fmla="*/ 1601 h 1601"/>
                <a:gd name="T54" fmla="*/ 1863 w 2098"/>
                <a:gd name="T55" fmla="*/ 1533 h 1601"/>
                <a:gd name="T56" fmla="*/ 2098 w 2098"/>
                <a:gd name="T57" fmla="*/ 1340 h 1601"/>
                <a:gd name="T58" fmla="*/ 1960 w 2098"/>
                <a:gd name="T59" fmla="*/ 1384 h 1601"/>
                <a:gd name="T60" fmla="*/ 1792 w 2098"/>
                <a:gd name="T61" fmla="*/ 1445 h 1601"/>
                <a:gd name="T62" fmla="*/ 1749 w 2098"/>
                <a:gd name="T63" fmla="*/ 1445 h 1601"/>
                <a:gd name="T64" fmla="*/ 1667 w 2098"/>
                <a:gd name="T65" fmla="*/ 1513 h 1601"/>
                <a:gd name="T66" fmla="*/ 1694 w 2098"/>
                <a:gd name="T67" fmla="*/ 1466 h 1601"/>
                <a:gd name="T68" fmla="*/ 1667 w 2098"/>
                <a:gd name="T69" fmla="*/ 1405 h 1601"/>
                <a:gd name="T70" fmla="*/ 1684 w 2098"/>
                <a:gd name="T71" fmla="*/ 1235 h 1601"/>
                <a:gd name="T72" fmla="*/ 1641 w 2098"/>
                <a:gd name="T73" fmla="*/ 791 h 1601"/>
                <a:gd name="T74" fmla="*/ 1584 w 2098"/>
                <a:gd name="T75" fmla="*/ 523 h 1601"/>
                <a:gd name="T76" fmla="*/ 1526 w 2098"/>
                <a:gd name="T77" fmla="*/ 496 h 1601"/>
                <a:gd name="T78" fmla="*/ 1526 w 2098"/>
                <a:gd name="T79" fmla="*/ 414 h 1601"/>
                <a:gd name="T80" fmla="*/ 1499 w 2098"/>
                <a:gd name="T81" fmla="*/ 275 h 1601"/>
                <a:gd name="T82" fmla="*/ 1449 w 2098"/>
                <a:gd name="T83" fmla="*/ 86 h 1601"/>
                <a:gd name="T84" fmla="*/ 1241 w 2098"/>
                <a:gd name="T85" fmla="*/ 61 h 1601"/>
                <a:gd name="T86" fmla="*/ 1100 w 2098"/>
                <a:gd name="T87" fmla="*/ 79 h 1601"/>
                <a:gd name="T88" fmla="*/ 1009 w 2098"/>
                <a:gd name="T89" fmla="*/ 13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8" h="1601">
                  <a:moveTo>
                    <a:pt x="1009" y="130"/>
                  </a:moveTo>
                  <a:lnTo>
                    <a:pt x="975" y="171"/>
                  </a:lnTo>
                  <a:lnTo>
                    <a:pt x="881" y="306"/>
                  </a:lnTo>
                  <a:lnTo>
                    <a:pt x="858" y="353"/>
                  </a:lnTo>
                  <a:lnTo>
                    <a:pt x="847" y="367"/>
                  </a:lnTo>
                  <a:lnTo>
                    <a:pt x="753" y="455"/>
                  </a:lnTo>
                  <a:lnTo>
                    <a:pt x="753" y="499"/>
                  </a:lnTo>
                  <a:lnTo>
                    <a:pt x="767" y="519"/>
                  </a:lnTo>
                  <a:lnTo>
                    <a:pt x="797" y="530"/>
                  </a:lnTo>
                  <a:lnTo>
                    <a:pt x="827" y="530"/>
                  </a:lnTo>
                  <a:lnTo>
                    <a:pt x="827" y="553"/>
                  </a:lnTo>
                  <a:lnTo>
                    <a:pt x="806" y="588"/>
                  </a:lnTo>
                  <a:lnTo>
                    <a:pt x="814" y="614"/>
                  </a:lnTo>
                  <a:lnTo>
                    <a:pt x="838" y="649"/>
                  </a:lnTo>
                  <a:lnTo>
                    <a:pt x="834" y="686"/>
                  </a:lnTo>
                  <a:lnTo>
                    <a:pt x="800" y="703"/>
                  </a:lnTo>
                  <a:lnTo>
                    <a:pt x="767" y="703"/>
                  </a:lnTo>
                  <a:lnTo>
                    <a:pt x="739" y="736"/>
                  </a:lnTo>
                  <a:lnTo>
                    <a:pt x="712" y="791"/>
                  </a:lnTo>
                  <a:lnTo>
                    <a:pt x="679" y="817"/>
                  </a:lnTo>
                  <a:lnTo>
                    <a:pt x="592" y="825"/>
                  </a:lnTo>
                  <a:lnTo>
                    <a:pt x="518" y="866"/>
                  </a:lnTo>
                  <a:lnTo>
                    <a:pt x="491" y="866"/>
                  </a:lnTo>
                  <a:lnTo>
                    <a:pt x="457" y="842"/>
                  </a:lnTo>
                  <a:lnTo>
                    <a:pt x="353" y="845"/>
                  </a:lnTo>
                  <a:lnTo>
                    <a:pt x="303" y="852"/>
                  </a:lnTo>
                  <a:lnTo>
                    <a:pt x="165" y="899"/>
                  </a:lnTo>
                  <a:lnTo>
                    <a:pt x="118" y="927"/>
                  </a:lnTo>
                  <a:lnTo>
                    <a:pt x="148" y="1028"/>
                  </a:lnTo>
                  <a:lnTo>
                    <a:pt x="178" y="1031"/>
                  </a:lnTo>
                  <a:lnTo>
                    <a:pt x="198" y="1083"/>
                  </a:lnTo>
                  <a:lnTo>
                    <a:pt x="201" y="1096"/>
                  </a:lnTo>
                  <a:lnTo>
                    <a:pt x="148" y="1156"/>
                  </a:lnTo>
                  <a:lnTo>
                    <a:pt x="141" y="1184"/>
                  </a:lnTo>
                  <a:lnTo>
                    <a:pt x="111" y="1214"/>
                  </a:lnTo>
                  <a:lnTo>
                    <a:pt x="80" y="1231"/>
                  </a:lnTo>
                  <a:lnTo>
                    <a:pt x="64" y="1259"/>
                  </a:lnTo>
                  <a:lnTo>
                    <a:pt x="44" y="1279"/>
                  </a:lnTo>
                  <a:lnTo>
                    <a:pt x="0" y="1306"/>
                  </a:lnTo>
                  <a:lnTo>
                    <a:pt x="13" y="1422"/>
                  </a:lnTo>
                  <a:lnTo>
                    <a:pt x="1164" y="1188"/>
                  </a:lnTo>
                  <a:lnTo>
                    <a:pt x="1203" y="1225"/>
                  </a:lnTo>
                  <a:lnTo>
                    <a:pt x="1250" y="1238"/>
                  </a:lnTo>
                  <a:lnTo>
                    <a:pt x="1291" y="1327"/>
                  </a:lnTo>
                  <a:lnTo>
                    <a:pt x="1328" y="1356"/>
                  </a:lnTo>
                  <a:lnTo>
                    <a:pt x="1368" y="1361"/>
                  </a:lnTo>
                  <a:lnTo>
                    <a:pt x="1388" y="1377"/>
                  </a:lnTo>
                  <a:lnTo>
                    <a:pt x="1513" y="1425"/>
                  </a:lnTo>
                  <a:lnTo>
                    <a:pt x="1587" y="1439"/>
                  </a:lnTo>
                  <a:lnTo>
                    <a:pt x="1631" y="1459"/>
                  </a:lnTo>
                  <a:lnTo>
                    <a:pt x="1631" y="1492"/>
                  </a:lnTo>
                  <a:lnTo>
                    <a:pt x="1624" y="1540"/>
                  </a:lnTo>
                  <a:lnTo>
                    <a:pt x="1634" y="1594"/>
                  </a:lnTo>
                  <a:lnTo>
                    <a:pt x="1658" y="1601"/>
                  </a:lnTo>
                  <a:lnTo>
                    <a:pt x="1725" y="1584"/>
                  </a:lnTo>
                  <a:lnTo>
                    <a:pt x="1863" y="1533"/>
                  </a:lnTo>
                  <a:lnTo>
                    <a:pt x="2041" y="1401"/>
                  </a:lnTo>
                  <a:lnTo>
                    <a:pt x="2098" y="1340"/>
                  </a:lnTo>
                  <a:lnTo>
                    <a:pt x="2028" y="1316"/>
                  </a:lnTo>
                  <a:lnTo>
                    <a:pt x="1960" y="1384"/>
                  </a:lnTo>
                  <a:lnTo>
                    <a:pt x="1829" y="1448"/>
                  </a:lnTo>
                  <a:lnTo>
                    <a:pt x="1792" y="1445"/>
                  </a:lnTo>
                  <a:lnTo>
                    <a:pt x="1769" y="1435"/>
                  </a:lnTo>
                  <a:lnTo>
                    <a:pt x="1749" y="1445"/>
                  </a:lnTo>
                  <a:lnTo>
                    <a:pt x="1688" y="1509"/>
                  </a:lnTo>
                  <a:lnTo>
                    <a:pt x="1667" y="1513"/>
                  </a:lnTo>
                  <a:lnTo>
                    <a:pt x="1661" y="1492"/>
                  </a:lnTo>
                  <a:lnTo>
                    <a:pt x="1694" y="1466"/>
                  </a:lnTo>
                  <a:lnTo>
                    <a:pt x="1698" y="1439"/>
                  </a:lnTo>
                  <a:lnTo>
                    <a:pt x="1667" y="1405"/>
                  </a:lnTo>
                  <a:lnTo>
                    <a:pt x="1684" y="1367"/>
                  </a:lnTo>
                  <a:lnTo>
                    <a:pt x="1684" y="1235"/>
                  </a:lnTo>
                  <a:lnTo>
                    <a:pt x="1634" y="967"/>
                  </a:lnTo>
                  <a:lnTo>
                    <a:pt x="1641" y="791"/>
                  </a:lnTo>
                  <a:lnTo>
                    <a:pt x="1634" y="703"/>
                  </a:lnTo>
                  <a:lnTo>
                    <a:pt x="1584" y="523"/>
                  </a:lnTo>
                  <a:lnTo>
                    <a:pt x="1573" y="519"/>
                  </a:lnTo>
                  <a:lnTo>
                    <a:pt x="1526" y="496"/>
                  </a:lnTo>
                  <a:lnTo>
                    <a:pt x="1540" y="449"/>
                  </a:lnTo>
                  <a:lnTo>
                    <a:pt x="1526" y="414"/>
                  </a:lnTo>
                  <a:lnTo>
                    <a:pt x="1482" y="339"/>
                  </a:lnTo>
                  <a:lnTo>
                    <a:pt x="1499" y="275"/>
                  </a:lnTo>
                  <a:lnTo>
                    <a:pt x="1486" y="191"/>
                  </a:lnTo>
                  <a:lnTo>
                    <a:pt x="1449" y="86"/>
                  </a:lnTo>
                  <a:lnTo>
                    <a:pt x="1439" y="0"/>
                  </a:lnTo>
                  <a:lnTo>
                    <a:pt x="1241" y="61"/>
                  </a:lnTo>
                  <a:lnTo>
                    <a:pt x="1187" y="58"/>
                  </a:lnTo>
                  <a:lnTo>
                    <a:pt x="1100" y="79"/>
                  </a:lnTo>
                  <a:lnTo>
                    <a:pt x="1046" y="99"/>
                  </a:lnTo>
                  <a:lnTo>
                    <a:pt x="1009" y="13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8" name="Freeform 105"/>
            <p:cNvSpPr>
              <a:spLocks/>
            </p:cNvSpPr>
            <p:nvPr/>
          </p:nvSpPr>
          <p:spPr bwMode="auto">
            <a:xfrm>
              <a:off x="7526677" y="1011511"/>
              <a:ext cx="492505" cy="791121"/>
            </a:xfrm>
            <a:custGeom>
              <a:avLst/>
              <a:gdLst>
                <a:gd name="T0" fmla="*/ 461 w 1046"/>
                <a:gd name="T1" fmla="*/ 0 h 1675"/>
                <a:gd name="T2" fmla="*/ 367 w 1046"/>
                <a:gd name="T3" fmla="*/ 78 h 1675"/>
                <a:gd name="T4" fmla="*/ 353 w 1046"/>
                <a:gd name="T5" fmla="*/ 106 h 1675"/>
                <a:gd name="T6" fmla="*/ 285 w 1046"/>
                <a:gd name="T7" fmla="*/ 57 h 1675"/>
                <a:gd name="T8" fmla="*/ 265 w 1046"/>
                <a:gd name="T9" fmla="*/ 37 h 1675"/>
                <a:gd name="T10" fmla="*/ 208 w 1046"/>
                <a:gd name="T11" fmla="*/ 106 h 1675"/>
                <a:gd name="T12" fmla="*/ 135 w 1046"/>
                <a:gd name="T13" fmla="*/ 414 h 1675"/>
                <a:gd name="T14" fmla="*/ 124 w 1046"/>
                <a:gd name="T15" fmla="*/ 481 h 1675"/>
                <a:gd name="T16" fmla="*/ 111 w 1046"/>
                <a:gd name="T17" fmla="*/ 596 h 1675"/>
                <a:gd name="T18" fmla="*/ 121 w 1046"/>
                <a:gd name="T19" fmla="*/ 702 h 1675"/>
                <a:gd name="T20" fmla="*/ 64 w 1046"/>
                <a:gd name="T21" fmla="*/ 868 h 1675"/>
                <a:gd name="T22" fmla="*/ 40 w 1046"/>
                <a:gd name="T23" fmla="*/ 905 h 1675"/>
                <a:gd name="T24" fmla="*/ 194 w 1046"/>
                <a:gd name="T25" fmla="*/ 1540 h 1675"/>
                <a:gd name="T26" fmla="*/ 265 w 1046"/>
                <a:gd name="T27" fmla="*/ 1604 h 1675"/>
                <a:gd name="T28" fmla="*/ 312 w 1046"/>
                <a:gd name="T29" fmla="*/ 1675 h 1675"/>
                <a:gd name="T30" fmla="*/ 343 w 1046"/>
                <a:gd name="T31" fmla="*/ 1474 h 1675"/>
                <a:gd name="T32" fmla="*/ 350 w 1046"/>
                <a:gd name="T33" fmla="*/ 1401 h 1675"/>
                <a:gd name="T34" fmla="*/ 427 w 1046"/>
                <a:gd name="T35" fmla="*/ 1366 h 1675"/>
                <a:gd name="T36" fmla="*/ 535 w 1046"/>
                <a:gd name="T37" fmla="*/ 1309 h 1675"/>
                <a:gd name="T38" fmla="*/ 588 w 1046"/>
                <a:gd name="T39" fmla="*/ 1254 h 1675"/>
                <a:gd name="T40" fmla="*/ 605 w 1046"/>
                <a:gd name="T41" fmla="*/ 1132 h 1675"/>
                <a:gd name="T42" fmla="*/ 615 w 1046"/>
                <a:gd name="T43" fmla="*/ 1092 h 1675"/>
                <a:gd name="T44" fmla="*/ 629 w 1046"/>
                <a:gd name="T45" fmla="*/ 1048 h 1675"/>
                <a:gd name="T46" fmla="*/ 679 w 1046"/>
                <a:gd name="T47" fmla="*/ 1095 h 1675"/>
                <a:gd name="T48" fmla="*/ 685 w 1046"/>
                <a:gd name="T49" fmla="*/ 1143 h 1675"/>
                <a:gd name="T50" fmla="*/ 723 w 1046"/>
                <a:gd name="T51" fmla="*/ 1102 h 1675"/>
                <a:gd name="T52" fmla="*/ 706 w 1046"/>
                <a:gd name="T53" fmla="*/ 1065 h 1675"/>
                <a:gd name="T54" fmla="*/ 763 w 1046"/>
                <a:gd name="T55" fmla="*/ 1017 h 1675"/>
                <a:gd name="T56" fmla="*/ 807 w 1046"/>
                <a:gd name="T57" fmla="*/ 990 h 1675"/>
                <a:gd name="T58" fmla="*/ 813 w 1046"/>
                <a:gd name="T59" fmla="*/ 1018 h 1675"/>
                <a:gd name="T60" fmla="*/ 819 w 1046"/>
                <a:gd name="T61" fmla="*/ 1026 h 1675"/>
                <a:gd name="T62" fmla="*/ 844 w 1046"/>
                <a:gd name="T63" fmla="*/ 1027 h 1675"/>
                <a:gd name="T64" fmla="*/ 1011 w 1046"/>
                <a:gd name="T65" fmla="*/ 874 h 1675"/>
                <a:gd name="T66" fmla="*/ 1046 w 1046"/>
                <a:gd name="T67" fmla="*/ 766 h 1675"/>
                <a:gd name="T68" fmla="*/ 978 w 1046"/>
                <a:gd name="T69" fmla="*/ 671 h 1675"/>
                <a:gd name="T70" fmla="*/ 938 w 1046"/>
                <a:gd name="T71" fmla="*/ 692 h 1675"/>
                <a:gd name="T72" fmla="*/ 925 w 1046"/>
                <a:gd name="T73" fmla="*/ 698 h 1675"/>
                <a:gd name="T74" fmla="*/ 870 w 1046"/>
                <a:gd name="T75" fmla="*/ 584 h 1675"/>
                <a:gd name="T76" fmla="*/ 763 w 1046"/>
                <a:gd name="T77" fmla="*/ 553 h 1675"/>
                <a:gd name="T78" fmla="*/ 484 w 1046"/>
                <a:gd name="T79" fmla="*/ 3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6" h="1675">
                  <a:moveTo>
                    <a:pt x="484" y="3"/>
                  </a:moveTo>
                  <a:lnTo>
                    <a:pt x="461" y="0"/>
                  </a:lnTo>
                  <a:lnTo>
                    <a:pt x="430" y="31"/>
                  </a:lnTo>
                  <a:lnTo>
                    <a:pt x="367" y="78"/>
                  </a:lnTo>
                  <a:lnTo>
                    <a:pt x="367" y="92"/>
                  </a:lnTo>
                  <a:lnTo>
                    <a:pt x="353" y="106"/>
                  </a:lnTo>
                  <a:lnTo>
                    <a:pt x="309" y="98"/>
                  </a:lnTo>
                  <a:lnTo>
                    <a:pt x="285" y="57"/>
                  </a:lnTo>
                  <a:lnTo>
                    <a:pt x="285" y="40"/>
                  </a:lnTo>
                  <a:lnTo>
                    <a:pt x="265" y="37"/>
                  </a:lnTo>
                  <a:lnTo>
                    <a:pt x="241" y="37"/>
                  </a:lnTo>
                  <a:lnTo>
                    <a:pt x="208" y="106"/>
                  </a:lnTo>
                  <a:lnTo>
                    <a:pt x="135" y="332"/>
                  </a:lnTo>
                  <a:lnTo>
                    <a:pt x="135" y="414"/>
                  </a:lnTo>
                  <a:lnTo>
                    <a:pt x="138" y="437"/>
                  </a:lnTo>
                  <a:lnTo>
                    <a:pt x="124" y="481"/>
                  </a:lnTo>
                  <a:lnTo>
                    <a:pt x="111" y="498"/>
                  </a:lnTo>
                  <a:lnTo>
                    <a:pt x="111" y="596"/>
                  </a:lnTo>
                  <a:lnTo>
                    <a:pt x="141" y="637"/>
                  </a:lnTo>
                  <a:lnTo>
                    <a:pt x="121" y="702"/>
                  </a:lnTo>
                  <a:lnTo>
                    <a:pt x="77" y="779"/>
                  </a:lnTo>
                  <a:lnTo>
                    <a:pt x="64" y="868"/>
                  </a:lnTo>
                  <a:lnTo>
                    <a:pt x="64" y="912"/>
                  </a:lnTo>
                  <a:lnTo>
                    <a:pt x="40" y="905"/>
                  </a:lnTo>
                  <a:lnTo>
                    <a:pt x="0" y="912"/>
                  </a:lnTo>
                  <a:lnTo>
                    <a:pt x="194" y="1540"/>
                  </a:lnTo>
                  <a:lnTo>
                    <a:pt x="202" y="1583"/>
                  </a:lnTo>
                  <a:lnTo>
                    <a:pt x="265" y="1604"/>
                  </a:lnTo>
                  <a:lnTo>
                    <a:pt x="273" y="1654"/>
                  </a:lnTo>
                  <a:lnTo>
                    <a:pt x="312" y="1675"/>
                  </a:lnTo>
                  <a:lnTo>
                    <a:pt x="340" y="1546"/>
                  </a:lnTo>
                  <a:lnTo>
                    <a:pt x="343" y="1474"/>
                  </a:lnTo>
                  <a:lnTo>
                    <a:pt x="367" y="1454"/>
                  </a:lnTo>
                  <a:lnTo>
                    <a:pt x="350" y="1401"/>
                  </a:lnTo>
                  <a:lnTo>
                    <a:pt x="400" y="1343"/>
                  </a:lnTo>
                  <a:lnTo>
                    <a:pt x="427" y="1366"/>
                  </a:lnTo>
                  <a:lnTo>
                    <a:pt x="447" y="1360"/>
                  </a:lnTo>
                  <a:lnTo>
                    <a:pt x="535" y="1309"/>
                  </a:lnTo>
                  <a:lnTo>
                    <a:pt x="541" y="1262"/>
                  </a:lnTo>
                  <a:lnTo>
                    <a:pt x="588" y="1254"/>
                  </a:lnTo>
                  <a:lnTo>
                    <a:pt x="615" y="1210"/>
                  </a:lnTo>
                  <a:lnTo>
                    <a:pt x="605" y="1132"/>
                  </a:lnTo>
                  <a:lnTo>
                    <a:pt x="618" y="1112"/>
                  </a:lnTo>
                  <a:lnTo>
                    <a:pt x="615" y="1092"/>
                  </a:lnTo>
                  <a:lnTo>
                    <a:pt x="591" y="1071"/>
                  </a:lnTo>
                  <a:lnTo>
                    <a:pt x="629" y="1048"/>
                  </a:lnTo>
                  <a:lnTo>
                    <a:pt x="655" y="1102"/>
                  </a:lnTo>
                  <a:lnTo>
                    <a:pt x="679" y="1095"/>
                  </a:lnTo>
                  <a:lnTo>
                    <a:pt x="685" y="1119"/>
                  </a:lnTo>
                  <a:lnTo>
                    <a:pt x="685" y="1143"/>
                  </a:lnTo>
                  <a:lnTo>
                    <a:pt x="716" y="1146"/>
                  </a:lnTo>
                  <a:lnTo>
                    <a:pt x="723" y="1102"/>
                  </a:lnTo>
                  <a:lnTo>
                    <a:pt x="732" y="1092"/>
                  </a:lnTo>
                  <a:lnTo>
                    <a:pt x="706" y="1065"/>
                  </a:lnTo>
                  <a:lnTo>
                    <a:pt x="723" y="1044"/>
                  </a:lnTo>
                  <a:lnTo>
                    <a:pt x="763" y="1017"/>
                  </a:lnTo>
                  <a:lnTo>
                    <a:pt x="776" y="996"/>
                  </a:lnTo>
                  <a:lnTo>
                    <a:pt x="807" y="990"/>
                  </a:lnTo>
                  <a:lnTo>
                    <a:pt x="808" y="1005"/>
                  </a:lnTo>
                  <a:lnTo>
                    <a:pt x="813" y="1018"/>
                  </a:lnTo>
                  <a:lnTo>
                    <a:pt x="817" y="1024"/>
                  </a:lnTo>
                  <a:lnTo>
                    <a:pt x="819" y="1026"/>
                  </a:lnTo>
                  <a:lnTo>
                    <a:pt x="823" y="1027"/>
                  </a:lnTo>
                  <a:lnTo>
                    <a:pt x="844" y="1027"/>
                  </a:lnTo>
                  <a:lnTo>
                    <a:pt x="978" y="885"/>
                  </a:lnTo>
                  <a:lnTo>
                    <a:pt x="1011" y="874"/>
                  </a:lnTo>
                  <a:lnTo>
                    <a:pt x="1046" y="796"/>
                  </a:lnTo>
                  <a:lnTo>
                    <a:pt x="1046" y="766"/>
                  </a:lnTo>
                  <a:lnTo>
                    <a:pt x="1008" y="705"/>
                  </a:lnTo>
                  <a:lnTo>
                    <a:pt x="978" y="671"/>
                  </a:lnTo>
                  <a:lnTo>
                    <a:pt x="931" y="671"/>
                  </a:lnTo>
                  <a:lnTo>
                    <a:pt x="938" y="692"/>
                  </a:lnTo>
                  <a:lnTo>
                    <a:pt x="938" y="698"/>
                  </a:lnTo>
                  <a:lnTo>
                    <a:pt x="925" y="698"/>
                  </a:lnTo>
                  <a:lnTo>
                    <a:pt x="878" y="662"/>
                  </a:lnTo>
                  <a:lnTo>
                    <a:pt x="870" y="584"/>
                  </a:lnTo>
                  <a:lnTo>
                    <a:pt x="861" y="553"/>
                  </a:lnTo>
                  <a:lnTo>
                    <a:pt x="763" y="553"/>
                  </a:lnTo>
                  <a:lnTo>
                    <a:pt x="615" y="57"/>
                  </a:lnTo>
                  <a:lnTo>
                    <a:pt x="484" y="3"/>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39" name="Freeform 106"/>
            <p:cNvSpPr>
              <a:spLocks/>
            </p:cNvSpPr>
            <p:nvPr/>
          </p:nvSpPr>
          <p:spPr bwMode="auto">
            <a:xfrm>
              <a:off x="7882121" y="1494109"/>
              <a:ext cx="32550" cy="38212"/>
            </a:xfrm>
            <a:custGeom>
              <a:avLst/>
              <a:gdLst>
                <a:gd name="T0" fmla="*/ 0 w 67"/>
                <a:gd name="T1" fmla="*/ 50 h 81"/>
                <a:gd name="T2" fmla="*/ 27 w 67"/>
                <a:gd name="T3" fmla="*/ 81 h 81"/>
                <a:gd name="T4" fmla="*/ 36 w 67"/>
                <a:gd name="T5" fmla="*/ 79 h 81"/>
                <a:gd name="T6" fmla="*/ 36 w 67"/>
                <a:gd name="T7" fmla="*/ 78 h 81"/>
                <a:gd name="T8" fmla="*/ 37 w 67"/>
                <a:gd name="T9" fmla="*/ 78 h 81"/>
                <a:gd name="T10" fmla="*/ 40 w 67"/>
                <a:gd name="T11" fmla="*/ 78 h 81"/>
                <a:gd name="T12" fmla="*/ 44 w 67"/>
                <a:gd name="T13" fmla="*/ 78 h 81"/>
                <a:gd name="T14" fmla="*/ 48 w 67"/>
                <a:gd name="T15" fmla="*/ 76 h 81"/>
                <a:gd name="T16" fmla="*/ 50 w 67"/>
                <a:gd name="T17" fmla="*/ 74 h 81"/>
                <a:gd name="T18" fmla="*/ 50 w 67"/>
                <a:gd name="T19" fmla="*/ 69 h 81"/>
                <a:gd name="T20" fmla="*/ 50 w 67"/>
                <a:gd name="T21" fmla="*/ 63 h 81"/>
                <a:gd name="T22" fmla="*/ 51 w 67"/>
                <a:gd name="T23" fmla="*/ 53 h 81"/>
                <a:gd name="T24" fmla="*/ 54 w 67"/>
                <a:gd name="T25" fmla="*/ 41 h 81"/>
                <a:gd name="T26" fmla="*/ 67 w 67"/>
                <a:gd name="T27" fmla="*/ 27 h 81"/>
                <a:gd name="T28" fmla="*/ 54 w 67"/>
                <a:gd name="T29" fmla="*/ 0 h 81"/>
                <a:gd name="T30" fmla="*/ 24 w 67"/>
                <a:gd name="T31" fmla="*/ 10 h 81"/>
                <a:gd name="T32" fmla="*/ 0 w 67"/>
                <a:gd name="T33"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81">
                  <a:moveTo>
                    <a:pt x="0" y="50"/>
                  </a:moveTo>
                  <a:lnTo>
                    <a:pt x="27" y="81"/>
                  </a:lnTo>
                  <a:lnTo>
                    <a:pt x="36" y="79"/>
                  </a:lnTo>
                  <a:lnTo>
                    <a:pt x="36" y="78"/>
                  </a:lnTo>
                  <a:lnTo>
                    <a:pt x="37" y="78"/>
                  </a:lnTo>
                  <a:lnTo>
                    <a:pt x="40" y="78"/>
                  </a:lnTo>
                  <a:lnTo>
                    <a:pt x="44" y="78"/>
                  </a:lnTo>
                  <a:lnTo>
                    <a:pt x="48" y="76"/>
                  </a:lnTo>
                  <a:lnTo>
                    <a:pt x="50" y="74"/>
                  </a:lnTo>
                  <a:lnTo>
                    <a:pt x="50" y="69"/>
                  </a:lnTo>
                  <a:lnTo>
                    <a:pt x="50" y="63"/>
                  </a:lnTo>
                  <a:lnTo>
                    <a:pt x="51" y="53"/>
                  </a:lnTo>
                  <a:lnTo>
                    <a:pt x="54" y="41"/>
                  </a:lnTo>
                  <a:lnTo>
                    <a:pt x="67" y="27"/>
                  </a:lnTo>
                  <a:lnTo>
                    <a:pt x="54" y="0"/>
                  </a:lnTo>
                  <a:lnTo>
                    <a:pt x="24" y="10"/>
                  </a:lnTo>
                  <a:lnTo>
                    <a:pt x="0" y="50"/>
                  </a:lnTo>
                  <a:close/>
                </a:path>
              </a:pathLst>
            </a:custGeom>
            <a:solidFill>
              <a:schemeClr val="bg1">
                <a:lumMod val="7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0" name="Freeform 107"/>
            <p:cNvSpPr>
              <a:spLocks/>
            </p:cNvSpPr>
            <p:nvPr/>
          </p:nvSpPr>
          <p:spPr bwMode="auto">
            <a:xfrm>
              <a:off x="7829757" y="1549303"/>
              <a:ext cx="28305" cy="35382"/>
            </a:xfrm>
            <a:custGeom>
              <a:avLst/>
              <a:gdLst>
                <a:gd name="T0" fmla="*/ 27 w 58"/>
                <a:gd name="T1" fmla="*/ 0 h 73"/>
                <a:gd name="T2" fmla="*/ 0 w 58"/>
                <a:gd name="T3" fmla="*/ 26 h 73"/>
                <a:gd name="T4" fmla="*/ 30 w 58"/>
                <a:gd name="T5" fmla="*/ 73 h 73"/>
                <a:gd name="T6" fmla="*/ 58 w 58"/>
                <a:gd name="T7" fmla="*/ 56 h 73"/>
                <a:gd name="T8" fmla="*/ 50 w 58"/>
                <a:gd name="T9" fmla="*/ 16 h 73"/>
                <a:gd name="T10" fmla="*/ 27 w 58"/>
                <a:gd name="T11" fmla="*/ 0 h 73"/>
              </a:gdLst>
              <a:ahLst/>
              <a:cxnLst>
                <a:cxn ang="0">
                  <a:pos x="T0" y="T1"/>
                </a:cxn>
                <a:cxn ang="0">
                  <a:pos x="T2" y="T3"/>
                </a:cxn>
                <a:cxn ang="0">
                  <a:pos x="T4" y="T5"/>
                </a:cxn>
                <a:cxn ang="0">
                  <a:pos x="T6" y="T7"/>
                </a:cxn>
                <a:cxn ang="0">
                  <a:pos x="T8" y="T9"/>
                </a:cxn>
                <a:cxn ang="0">
                  <a:pos x="T10" y="T11"/>
                </a:cxn>
              </a:cxnLst>
              <a:rect l="0" t="0" r="r" b="b"/>
              <a:pathLst>
                <a:path w="58" h="73">
                  <a:moveTo>
                    <a:pt x="27" y="0"/>
                  </a:moveTo>
                  <a:lnTo>
                    <a:pt x="0" y="26"/>
                  </a:lnTo>
                  <a:lnTo>
                    <a:pt x="30" y="73"/>
                  </a:lnTo>
                  <a:lnTo>
                    <a:pt x="58" y="56"/>
                  </a:lnTo>
                  <a:lnTo>
                    <a:pt x="50" y="16"/>
                  </a:lnTo>
                  <a:lnTo>
                    <a:pt x="27" y="0"/>
                  </a:lnTo>
                  <a:close/>
                </a:path>
              </a:pathLst>
            </a:custGeom>
            <a:solidFill>
              <a:schemeClr val="bg1">
                <a:lumMod val="7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1" name="Freeform 111"/>
            <p:cNvSpPr>
              <a:spLocks/>
            </p:cNvSpPr>
            <p:nvPr/>
          </p:nvSpPr>
          <p:spPr bwMode="auto">
            <a:xfrm>
              <a:off x="7386786" y="1831964"/>
              <a:ext cx="455708" cy="244837"/>
            </a:xfrm>
            <a:custGeom>
              <a:avLst/>
              <a:gdLst>
                <a:gd name="T0" fmla="*/ 948 w 968"/>
                <a:gd name="T1" fmla="*/ 275 h 519"/>
                <a:gd name="T2" fmla="*/ 915 w 968"/>
                <a:gd name="T3" fmla="*/ 238 h 519"/>
                <a:gd name="T4" fmla="*/ 885 w 968"/>
                <a:gd name="T5" fmla="*/ 225 h 519"/>
                <a:gd name="T6" fmla="*/ 850 w 968"/>
                <a:gd name="T7" fmla="*/ 228 h 519"/>
                <a:gd name="T8" fmla="*/ 844 w 968"/>
                <a:gd name="T9" fmla="*/ 234 h 519"/>
                <a:gd name="T10" fmla="*/ 861 w 968"/>
                <a:gd name="T11" fmla="*/ 255 h 519"/>
                <a:gd name="T12" fmla="*/ 885 w 968"/>
                <a:gd name="T13" fmla="*/ 241 h 519"/>
                <a:gd name="T14" fmla="*/ 918 w 968"/>
                <a:gd name="T15" fmla="*/ 269 h 519"/>
                <a:gd name="T16" fmla="*/ 932 w 968"/>
                <a:gd name="T17" fmla="*/ 316 h 519"/>
                <a:gd name="T18" fmla="*/ 901 w 968"/>
                <a:gd name="T19" fmla="*/ 342 h 519"/>
                <a:gd name="T20" fmla="*/ 864 w 968"/>
                <a:gd name="T21" fmla="*/ 360 h 519"/>
                <a:gd name="T22" fmla="*/ 807 w 968"/>
                <a:gd name="T23" fmla="*/ 350 h 519"/>
                <a:gd name="T24" fmla="*/ 743 w 968"/>
                <a:gd name="T25" fmla="*/ 255 h 519"/>
                <a:gd name="T26" fmla="*/ 706 w 968"/>
                <a:gd name="T27" fmla="*/ 211 h 519"/>
                <a:gd name="T28" fmla="*/ 676 w 968"/>
                <a:gd name="T29" fmla="*/ 211 h 519"/>
                <a:gd name="T30" fmla="*/ 659 w 968"/>
                <a:gd name="T31" fmla="*/ 225 h 519"/>
                <a:gd name="T32" fmla="*/ 629 w 968"/>
                <a:gd name="T33" fmla="*/ 180 h 519"/>
                <a:gd name="T34" fmla="*/ 632 w 968"/>
                <a:gd name="T35" fmla="*/ 156 h 519"/>
                <a:gd name="T36" fmla="*/ 673 w 968"/>
                <a:gd name="T37" fmla="*/ 72 h 519"/>
                <a:gd name="T38" fmla="*/ 626 w 968"/>
                <a:gd name="T39" fmla="*/ 0 h 519"/>
                <a:gd name="T40" fmla="*/ 562 w 968"/>
                <a:gd name="T41" fmla="*/ 28 h 519"/>
                <a:gd name="T42" fmla="*/ 527 w 968"/>
                <a:gd name="T43" fmla="*/ 78 h 519"/>
                <a:gd name="T44" fmla="*/ 491 w 968"/>
                <a:gd name="T45" fmla="*/ 92 h 519"/>
                <a:gd name="T46" fmla="*/ 10 w 968"/>
                <a:gd name="T47" fmla="*/ 197 h 519"/>
                <a:gd name="T48" fmla="*/ 0 w 968"/>
                <a:gd name="T49" fmla="*/ 370 h 519"/>
                <a:gd name="T50" fmla="*/ 16 w 968"/>
                <a:gd name="T51" fmla="*/ 465 h 519"/>
                <a:gd name="T52" fmla="*/ 548 w 968"/>
                <a:gd name="T53" fmla="*/ 342 h 519"/>
                <a:gd name="T54" fmla="*/ 574 w 968"/>
                <a:gd name="T55" fmla="*/ 364 h 519"/>
                <a:gd name="T56" fmla="*/ 632 w 968"/>
                <a:gd name="T57" fmla="*/ 434 h 519"/>
                <a:gd name="T58" fmla="*/ 676 w 968"/>
                <a:gd name="T59" fmla="*/ 509 h 519"/>
                <a:gd name="T60" fmla="*/ 723 w 968"/>
                <a:gd name="T61" fmla="*/ 486 h 519"/>
                <a:gd name="T62" fmla="*/ 716 w 968"/>
                <a:gd name="T63" fmla="*/ 448 h 519"/>
                <a:gd name="T64" fmla="*/ 730 w 968"/>
                <a:gd name="T65" fmla="*/ 425 h 519"/>
                <a:gd name="T66" fmla="*/ 777 w 968"/>
                <a:gd name="T67" fmla="*/ 397 h 519"/>
                <a:gd name="T68" fmla="*/ 791 w 968"/>
                <a:gd name="T69" fmla="*/ 451 h 519"/>
                <a:gd name="T70" fmla="*/ 780 w 968"/>
                <a:gd name="T71" fmla="*/ 478 h 519"/>
                <a:gd name="T72" fmla="*/ 743 w 968"/>
                <a:gd name="T73" fmla="*/ 502 h 519"/>
                <a:gd name="T74" fmla="*/ 743 w 968"/>
                <a:gd name="T75" fmla="*/ 519 h 519"/>
                <a:gd name="T76" fmla="*/ 773 w 968"/>
                <a:gd name="T77" fmla="*/ 495 h 519"/>
                <a:gd name="T78" fmla="*/ 838 w 968"/>
                <a:gd name="T79" fmla="*/ 420 h 519"/>
                <a:gd name="T80" fmla="*/ 968 w 968"/>
                <a:gd name="T81" fmla="*/ 364 h 519"/>
                <a:gd name="T82" fmla="*/ 948 w 968"/>
                <a:gd name="T83" fmla="*/ 27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8" h="519">
                  <a:moveTo>
                    <a:pt x="948" y="275"/>
                  </a:moveTo>
                  <a:lnTo>
                    <a:pt x="915" y="238"/>
                  </a:lnTo>
                  <a:lnTo>
                    <a:pt x="885" y="225"/>
                  </a:lnTo>
                  <a:lnTo>
                    <a:pt x="850" y="228"/>
                  </a:lnTo>
                  <a:lnTo>
                    <a:pt x="844" y="234"/>
                  </a:lnTo>
                  <a:lnTo>
                    <a:pt x="861" y="255"/>
                  </a:lnTo>
                  <a:lnTo>
                    <a:pt x="885" y="241"/>
                  </a:lnTo>
                  <a:lnTo>
                    <a:pt x="918" y="269"/>
                  </a:lnTo>
                  <a:lnTo>
                    <a:pt x="932" y="316"/>
                  </a:lnTo>
                  <a:lnTo>
                    <a:pt x="901" y="342"/>
                  </a:lnTo>
                  <a:lnTo>
                    <a:pt x="864" y="360"/>
                  </a:lnTo>
                  <a:lnTo>
                    <a:pt x="807" y="350"/>
                  </a:lnTo>
                  <a:lnTo>
                    <a:pt x="743" y="255"/>
                  </a:lnTo>
                  <a:lnTo>
                    <a:pt x="706" y="211"/>
                  </a:lnTo>
                  <a:lnTo>
                    <a:pt x="676" y="211"/>
                  </a:lnTo>
                  <a:lnTo>
                    <a:pt x="659" y="225"/>
                  </a:lnTo>
                  <a:lnTo>
                    <a:pt x="629" y="180"/>
                  </a:lnTo>
                  <a:lnTo>
                    <a:pt x="632" y="156"/>
                  </a:lnTo>
                  <a:lnTo>
                    <a:pt x="673" y="72"/>
                  </a:lnTo>
                  <a:lnTo>
                    <a:pt x="626" y="0"/>
                  </a:lnTo>
                  <a:lnTo>
                    <a:pt x="562" y="28"/>
                  </a:lnTo>
                  <a:lnTo>
                    <a:pt x="527" y="78"/>
                  </a:lnTo>
                  <a:lnTo>
                    <a:pt x="491" y="92"/>
                  </a:lnTo>
                  <a:lnTo>
                    <a:pt x="10" y="197"/>
                  </a:lnTo>
                  <a:lnTo>
                    <a:pt x="0" y="370"/>
                  </a:lnTo>
                  <a:lnTo>
                    <a:pt x="16" y="465"/>
                  </a:lnTo>
                  <a:lnTo>
                    <a:pt x="548" y="342"/>
                  </a:lnTo>
                  <a:lnTo>
                    <a:pt x="574" y="364"/>
                  </a:lnTo>
                  <a:lnTo>
                    <a:pt x="632" y="434"/>
                  </a:lnTo>
                  <a:lnTo>
                    <a:pt x="676" y="509"/>
                  </a:lnTo>
                  <a:lnTo>
                    <a:pt x="723" y="486"/>
                  </a:lnTo>
                  <a:lnTo>
                    <a:pt x="716" y="448"/>
                  </a:lnTo>
                  <a:lnTo>
                    <a:pt x="730" y="425"/>
                  </a:lnTo>
                  <a:lnTo>
                    <a:pt x="777" y="397"/>
                  </a:lnTo>
                  <a:lnTo>
                    <a:pt x="791" y="451"/>
                  </a:lnTo>
                  <a:lnTo>
                    <a:pt x="780" y="478"/>
                  </a:lnTo>
                  <a:lnTo>
                    <a:pt x="743" y="502"/>
                  </a:lnTo>
                  <a:lnTo>
                    <a:pt x="743" y="519"/>
                  </a:lnTo>
                  <a:lnTo>
                    <a:pt x="773" y="495"/>
                  </a:lnTo>
                  <a:lnTo>
                    <a:pt x="838" y="420"/>
                  </a:lnTo>
                  <a:lnTo>
                    <a:pt x="968" y="364"/>
                  </a:lnTo>
                  <a:lnTo>
                    <a:pt x="948" y="275"/>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2" name="Freeform 112"/>
            <p:cNvSpPr>
              <a:spLocks/>
            </p:cNvSpPr>
            <p:nvPr/>
          </p:nvSpPr>
          <p:spPr bwMode="auto">
            <a:xfrm>
              <a:off x="7742012" y="2063037"/>
              <a:ext cx="42457" cy="26890"/>
            </a:xfrm>
            <a:custGeom>
              <a:avLst/>
              <a:gdLst>
                <a:gd name="T0" fmla="*/ 61 w 91"/>
                <a:gd name="T1" fmla="*/ 0 h 58"/>
                <a:gd name="T2" fmla="*/ 37 w 91"/>
                <a:gd name="T3" fmla="*/ 0 h 58"/>
                <a:gd name="T4" fmla="*/ 0 w 91"/>
                <a:gd name="T5" fmla="*/ 45 h 58"/>
                <a:gd name="T6" fmla="*/ 17 w 91"/>
                <a:gd name="T7" fmla="*/ 58 h 58"/>
                <a:gd name="T8" fmla="*/ 91 w 91"/>
                <a:gd name="T9" fmla="*/ 24 h 58"/>
                <a:gd name="T10" fmla="*/ 61 w 91"/>
                <a:gd name="T11" fmla="*/ 0 h 58"/>
              </a:gdLst>
              <a:ahLst/>
              <a:cxnLst>
                <a:cxn ang="0">
                  <a:pos x="T0" y="T1"/>
                </a:cxn>
                <a:cxn ang="0">
                  <a:pos x="T2" y="T3"/>
                </a:cxn>
                <a:cxn ang="0">
                  <a:pos x="T4" y="T5"/>
                </a:cxn>
                <a:cxn ang="0">
                  <a:pos x="T6" y="T7"/>
                </a:cxn>
                <a:cxn ang="0">
                  <a:pos x="T8" y="T9"/>
                </a:cxn>
                <a:cxn ang="0">
                  <a:pos x="T10" y="T11"/>
                </a:cxn>
              </a:cxnLst>
              <a:rect l="0" t="0" r="r" b="b"/>
              <a:pathLst>
                <a:path w="91" h="58">
                  <a:moveTo>
                    <a:pt x="61" y="0"/>
                  </a:moveTo>
                  <a:lnTo>
                    <a:pt x="37" y="0"/>
                  </a:lnTo>
                  <a:lnTo>
                    <a:pt x="0" y="45"/>
                  </a:lnTo>
                  <a:lnTo>
                    <a:pt x="17" y="58"/>
                  </a:lnTo>
                  <a:lnTo>
                    <a:pt x="91" y="24"/>
                  </a:lnTo>
                  <a:lnTo>
                    <a:pt x="61" y="0"/>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3" name="Freeform 113"/>
            <p:cNvSpPr>
              <a:spLocks/>
            </p:cNvSpPr>
            <p:nvPr/>
          </p:nvSpPr>
          <p:spPr bwMode="auto">
            <a:xfrm>
              <a:off x="7809944" y="2058791"/>
              <a:ext cx="39627" cy="21229"/>
            </a:xfrm>
            <a:custGeom>
              <a:avLst/>
              <a:gdLst>
                <a:gd name="T0" fmla="*/ 67 w 84"/>
                <a:gd name="T1" fmla="*/ 3 h 47"/>
                <a:gd name="T2" fmla="*/ 50 w 84"/>
                <a:gd name="T3" fmla="*/ 0 h 47"/>
                <a:gd name="T4" fmla="*/ 44 w 84"/>
                <a:gd name="T5" fmla="*/ 26 h 47"/>
                <a:gd name="T6" fmla="*/ 6 w 84"/>
                <a:gd name="T7" fmla="*/ 40 h 47"/>
                <a:gd name="T8" fmla="*/ 0 w 84"/>
                <a:gd name="T9" fmla="*/ 47 h 47"/>
                <a:gd name="T10" fmla="*/ 64 w 84"/>
                <a:gd name="T11" fmla="*/ 47 h 47"/>
                <a:gd name="T12" fmla="*/ 84 w 84"/>
                <a:gd name="T13" fmla="*/ 40 h 47"/>
                <a:gd name="T14" fmla="*/ 67 w 84"/>
                <a:gd name="T15" fmla="*/ 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7">
                  <a:moveTo>
                    <a:pt x="67" y="3"/>
                  </a:moveTo>
                  <a:lnTo>
                    <a:pt x="50" y="0"/>
                  </a:lnTo>
                  <a:lnTo>
                    <a:pt x="44" y="26"/>
                  </a:lnTo>
                  <a:lnTo>
                    <a:pt x="6" y="40"/>
                  </a:lnTo>
                  <a:lnTo>
                    <a:pt x="0" y="47"/>
                  </a:lnTo>
                  <a:lnTo>
                    <a:pt x="64" y="47"/>
                  </a:lnTo>
                  <a:lnTo>
                    <a:pt x="84" y="40"/>
                  </a:lnTo>
                  <a:lnTo>
                    <a:pt x="67" y="3"/>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4" name="Freeform 115"/>
            <p:cNvSpPr>
              <a:spLocks/>
            </p:cNvSpPr>
            <p:nvPr/>
          </p:nvSpPr>
          <p:spPr bwMode="auto">
            <a:xfrm>
              <a:off x="7458964" y="1443160"/>
              <a:ext cx="222193" cy="467030"/>
            </a:xfrm>
            <a:custGeom>
              <a:avLst/>
              <a:gdLst>
                <a:gd name="T0" fmla="*/ 64 w 471"/>
                <a:gd name="T1" fmla="*/ 122 h 990"/>
                <a:gd name="T2" fmla="*/ 70 w 471"/>
                <a:gd name="T3" fmla="*/ 217 h 990"/>
                <a:gd name="T4" fmla="*/ 105 w 471"/>
                <a:gd name="T5" fmla="*/ 265 h 990"/>
                <a:gd name="T6" fmla="*/ 105 w 471"/>
                <a:gd name="T7" fmla="*/ 329 h 990"/>
                <a:gd name="T8" fmla="*/ 44 w 471"/>
                <a:gd name="T9" fmla="*/ 397 h 990"/>
                <a:gd name="T10" fmla="*/ 0 w 471"/>
                <a:gd name="T11" fmla="*/ 414 h 990"/>
                <a:gd name="T12" fmla="*/ 0 w 471"/>
                <a:gd name="T13" fmla="*/ 434 h 990"/>
                <a:gd name="T14" fmla="*/ 17 w 471"/>
                <a:gd name="T15" fmla="*/ 461 h 990"/>
                <a:gd name="T16" fmla="*/ 4 w 471"/>
                <a:gd name="T17" fmla="*/ 834 h 990"/>
                <a:gd name="T18" fmla="*/ 17 w 471"/>
                <a:gd name="T19" fmla="*/ 855 h 990"/>
                <a:gd name="T20" fmla="*/ 17 w 471"/>
                <a:gd name="T21" fmla="*/ 929 h 990"/>
                <a:gd name="T22" fmla="*/ 7 w 471"/>
                <a:gd name="T23" fmla="*/ 960 h 990"/>
                <a:gd name="T24" fmla="*/ 31 w 471"/>
                <a:gd name="T25" fmla="*/ 990 h 990"/>
                <a:gd name="T26" fmla="*/ 313 w 471"/>
                <a:gd name="T27" fmla="*/ 926 h 990"/>
                <a:gd name="T28" fmla="*/ 349 w 471"/>
                <a:gd name="T29" fmla="*/ 912 h 990"/>
                <a:gd name="T30" fmla="*/ 384 w 471"/>
                <a:gd name="T31" fmla="*/ 862 h 990"/>
                <a:gd name="T32" fmla="*/ 448 w 471"/>
                <a:gd name="T33" fmla="*/ 834 h 990"/>
                <a:gd name="T34" fmla="*/ 451 w 471"/>
                <a:gd name="T35" fmla="*/ 807 h 990"/>
                <a:gd name="T36" fmla="*/ 471 w 471"/>
                <a:gd name="T37" fmla="*/ 753 h 990"/>
                <a:gd name="T38" fmla="*/ 428 w 471"/>
                <a:gd name="T39" fmla="*/ 739 h 990"/>
                <a:gd name="T40" fmla="*/ 420 w 471"/>
                <a:gd name="T41" fmla="*/ 689 h 990"/>
                <a:gd name="T42" fmla="*/ 357 w 471"/>
                <a:gd name="T43" fmla="*/ 668 h 990"/>
                <a:gd name="T44" fmla="*/ 349 w 471"/>
                <a:gd name="T45" fmla="*/ 625 h 990"/>
                <a:gd name="T46" fmla="*/ 158 w 471"/>
                <a:gd name="T47" fmla="*/ 0 h 990"/>
                <a:gd name="T48" fmla="*/ 145 w 471"/>
                <a:gd name="T49" fmla="*/ 0 h 990"/>
                <a:gd name="T50" fmla="*/ 131 w 471"/>
                <a:gd name="T51" fmla="*/ 28 h 990"/>
                <a:gd name="T52" fmla="*/ 105 w 471"/>
                <a:gd name="T53" fmla="*/ 0 h 990"/>
                <a:gd name="T54" fmla="*/ 81 w 471"/>
                <a:gd name="T55" fmla="*/ 34 h 990"/>
                <a:gd name="T56" fmla="*/ 64 w 471"/>
                <a:gd name="T57" fmla="*/ 122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1" h="990">
                  <a:moveTo>
                    <a:pt x="64" y="122"/>
                  </a:moveTo>
                  <a:lnTo>
                    <a:pt x="70" y="217"/>
                  </a:lnTo>
                  <a:lnTo>
                    <a:pt x="105" y="265"/>
                  </a:lnTo>
                  <a:lnTo>
                    <a:pt x="105" y="329"/>
                  </a:lnTo>
                  <a:lnTo>
                    <a:pt x="44" y="397"/>
                  </a:lnTo>
                  <a:lnTo>
                    <a:pt x="0" y="414"/>
                  </a:lnTo>
                  <a:lnTo>
                    <a:pt x="0" y="434"/>
                  </a:lnTo>
                  <a:lnTo>
                    <a:pt x="17" y="461"/>
                  </a:lnTo>
                  <a:lnTo>
                    <a:pt x="4" y="834"/>
                  </a:lnTo>
                  <a:lnTo>
                    <a:pt x="17" y="855"/>
                  </a:lnTo>
                  <a:lnTo>
                    <a:pt x="17" y="929"/>
                  </a:lnTo>
                  <a:lnTo>
                    <a:pt x="7" y="960"/>
                  </a:lnTo>
                  <a:lnTo>
                    <a:pt x="31" y="990"/>
                  </a:lnTo>
                  <a:lnTo>
                    <a:pt x="313" y="926"/>
                  </a:lnTo>
                  <a:lnTo>
                    <a:pt x="349" y="912"/>
                  </a:lnTo>
                  <a:lnTo>
                    <a:pt x="384" y="862"/>
                  </a:lnTo>
                  <a:lnTo>
                    <a:pt x="448" y="834"/>
                  </a:lnTo>
                  <a:lnTo>
                    <a:pt x="451" y="807"/>
                  </a:lnTo>
                  <a:lnTo>
                    <a:pt x="471" y="753"/>
                  </a:lnTo>
                  <a:lnTo>
                    <a:pt x="428" y="739"/>
                  </a:lnTo>
                  <a:lnTo>
                    <a:pt x="420" y="689"/>
                  </a:lnTo>
                  <a:lnTo>
                    <a:pt x="357" y="668"/>
                  </a:lnTo>
                  <a:lnTo>
                    <a:pt x="349" y="625"/>
                  </a:lnTo>
                  <a:lnTo>
                    <a:pt x="158" y="0"/>
                  </a:lnTo>
                  <a:lnTo>
                    <a:pt x="145" y="0"/>
                  </a:lnTo>
                  <a:lnTo>
                    <a:pt x="131" y="28"/>
                  </a:lnTo>
                  <a:lnTo>
                    <a:pt x="105" y="0"/>
                  </a:lnTo>
                  <a:lnTo>
                    <a:pt x="81" y="34"/>
                  </a:lnTo>
                  <a:lnTo>
                    <a:pt x="64" y="122"/>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5" name="Freeform 117"/>
            <p:cNvSpPr>
              <a:spLocks/>
            </p:cNvSpPr>
            <p:nvPr/>
          </p:nvSpPr>
          <p:spPr bwMode="auto">
            <a:xfrm>
              <a:off x="7394416" y="2010672"/>
              <a:ext cx="234930" cy="223608"/>
            </a:xfrm>
            <a:custGeom>
              <a:avLst/>
              <a:gdLst>
                <a:gd name="T0" fmla="*/ 499 w 499"/>
                <a:gd name="T1" fmla="*/ 241 h 475"/>
                <a:gd name="T2" fmla="*/ 441 w 499"/>
                <a:gd name="T3" fmla="*/ 0 h 475"/>
                <a:gd name="T4" fmla="*/ 0 w 499"/>
                <a:gd name="T5" fmla="*/ 98 h 475"/>
                <a:gd name="T6" fmla="*/ 34 w 499"/>
                <a:gd name="T7" fmla="*/ 271 h 475"/>
                <a:gd name="T8" fmla="*/ 34 w 499"/>
                <a:gd name="T9" fmla="*/ 403 h 475"/>
                <a:gd name="T10" fmla="*/ 17 w 499"/>
                <a:gd name="T11" fmla="*/ 441 h 475"/>
                <a:gd name="T12" fmla="*/ 48 w 499"/>
                <a:gd name="T13" fmla="*/ 475 h 475"/>
                <a:gd name="T14" fmla="*/ 125 w 499"/>
                <a:gd name="T15" fmla="*/ 420 h 475"/>
                <a:gd name="T16" fmla="*/ 219 w 499"/>
                <a:gd name="T17" fmla="*/ 332 h 475"/>
                <a:gd name="T18" fmla="*/ 229 w 499"/>
                <a:gd name="T19" fmla="*/ 342 h 475"/>
                <a:gd name="T20" fmla="*/ 276 w 499"/>
                <a:gd name="T21" fmla="*/ 319 h 475"/>
                <a:gd name="T22" fmla="*/ 361 w 499"/>
                <a:gd name="T23" fmla="*/ 302 h 475"/>
                <a:gd name="T24" fmla="*/ 499 w 499"/>
                <a:gd name="T25" fmla="*/ 2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475">
                  <a:moveTo>
                    <a:pt x="499" y="241"/>
                  </a:moveTo>
                  <a:lnTo>
                    <a:pt x="441" y="0"/>
                  </a:lnTo>
                  <a:lnTo>
                    <a:pt x="0" y="98"/>
                  </a:lnTo>
                  <a:lnTo>
                    <a:pt x="34" y="271"/>
                  </a:lnTo>
                  <a:lnTo>
                    <a:pt x="34" y="403"/>
                  </a:lnTo>
                  <a:lnTo>
                    <a:pt x="17" y="441"/>
                  </a:lnTo>
                  <a:lnTo>
                    <a:pt x="48" y="475"/>
                  </a:lnTo>
                  <a:lnTo>
                    <a:pt x="125" y="420"/>
                  </a:lnTo>
                  <a:lnTo>
                    <a:pt x="219" y="332"/>
                  </a:lnTo>
                  <a:lnTo>
                    <a:pt x="229" y="342"/>
                  </a:lnTo>
                  <a:lnTo>
                    <a:pt x="276" y="319"/>
                  </a:lnTo>
                  <a:lnTo>
                    <a:pt x="361" y="302"/>
                  </a:lnTo>
                  <a:lnTo>
                    <a:pt x="499" y="241"/>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6" name="Freeform 119"/>
            <p:cNvSpPr>
              <a:spLocks/>
            </p:cNvSpPr>
            <p:nvPr/>
          </p:nvSpPr>
          <p:spPr bwMode="auto">
            <a:xfrm>
              <a:off x="7217610" y="2204561"/>
              <a:ext cx="182566" cy="417497"/>
            </a:xfrm>
            <a:custGeom>
              <a:avLst/>
              <a:gdLst>
                <a:gd name="T0" fmla="*/ 53 w 386"/>
                <a:gd name="T1" fmla="*/ 37 h 885"/>
                <a:gd name="T2" fmla="*/ 53 w 386"/>
                <a:gd name="T3" fmla="*/ 89 h 885"/>
                <a:gd name="T4" fmla="*/ 19 w 386"/>
                <a:gd name="T5" fmla="*/ 139 h 885"/>
                <a:gd name="T6" fmla="*/ 19 w 386"/>
                <a:gd name="T7" fmla="*/ 167 h 885"/>
                <a:gd name="T8" fmla="*/ 39 w 386"/>
                <a:gd name="T9" fmla="*/ 187 h 885"/>
                <a:gd name="T10" fmla="*/ 36 w 386"/>
                <a:gd name="T11" fmla="*/ 228 h 885"/>
                <a:gd name="T12" fmla="*/ 0 w 386"/>
                <a:gd name="T13" fmla="*/ 245 h 885"/>
                <a:gd name="T14" fmla="*/ 12 w 386"/>
                <a:gd name="T15" fmla="*/ 292 h 885"/>
                <a:gd name="T16" fmla="*/ 16 w 386"/>
                <a:gd name="T17" fmla="*/ 312 h 885"/>
                <a:gd name="T18" fmla="*/ 60 w 386"/>
                <a:gd name="T19" fmla="*/ 315 h 885"/>
                <a:gd name="T20" fmla="*/ 77 w 386"/>
                <a:gd name="T21" fmla="*/ 360 h 885"/>
                <a:gd name="T22" fmla="*/ 174 w 386"/>
                <a:gd name="T23" fmla="*/ 424 h 885"/>
                <a:gd name="T24" fmla="*/ 174 w 386"/>
                <a:gd name="T25" fmla="*/ 437 h 885"/>
                <a:gd name="T26" fmla="*/ 120 w 386"/>
                <a:gd name="T27" fmla="*/ 489 h 885"/>
                <a:gd name="T28" fmla="*/ 94 w 386"/>
                <a:gd name="T29" fmla="*/ 526 h 885"/>
                <a:gd name="T30" fmla="*/ 73 w 386"/>
                <a:gd name="T31" fmla="*/ 570 h 885"/>
                <a:gd name="T32" fmla="*/ 33 w 386"/>
                <a:gd name="T33" fmla="*/ 590 h 885"/>
                <a:gd name="T34" fmla="*/ 16 w 386"/>
                <a:gd name="T35" fmla="*/ 604 h 885"/>
                <a:gd name="T36" fmla="*/ 0 w 386"/>
                <a:gd name="T37" fmla="*/ 665 h 885"/>
                <a:gd name="T38" fmla="*/ 19 w 386"/>
                <a:gd name="T39" fmla="*/ 706 h 885"/>
                <a:gd name="T40" fmla="*/ 73 w 386"/>
                <a:gd name="T41" fmla="*/ 753 h 885"/>
                <a:gd name="T42" fmla="*/ 150 w 386"/>
                <a:gd name="T43" fmla="*/ 787 h 885"/>
                <a:gd name="T44" fmla="*/ 218 w 386"/>
                <a:gd name="T45" fmla="*/ 801 h 885"/>
                <a:gd name="T46" fmla="*/ 221 w 386"/>
                <a:gd name="T47" fmla="*/ 824 h 885"/>
                <a:gd name="T48" fmla="*/ 207 w 386"/>
                <a:gd name="T49" fmla="*/ 841 h 885"/>
                <a:gd name="T50" fmla="*/ 211 w 386"/>
                <a:gd name="T51" fmla="*/ 885 h 885"/>
                <a:gd name="T52" fmla="*/ 224 w 386"/>
                <a:gd name="T53" fmla="*/ 885 h 885"/>
                <a:gd name="T54" fmla="*/ 258 w 386"/>
                <a:gd name="T55" fmla="*/ 845 h 885"/>
                <a:gd name="T56" fmla="*/ 271 w 386"/>
                <a:gd name="T57" fmla="*/ 767 h 885"/>
                <a:gd name="T58" fmla="*/ 315 w 386"/>
                <a:gd name="T59" fmla="*/ 699 h 885"/>
                <a:gd name="T60" fmla="*/ 365 w 386"/>
                <a:gd name="T61" fmla="*/ 590 h 885"/>
                <a:gd name="T62" fmla="*/ 386 w 386"/>
                <a:gd name="T63" fmla="*/ 502 h 885"/>
                <a:gd name="T64" fmla="*/ 376 w 386"/>
                <a:gd name="T65" fmla="*/ 482 h 885"/>
                <a:gd name="T66" fmla="*/ 372 w 386"/>
                <a:gd name="T67" fmla="*/ 329 h 885"/>
                <a:gd name="T68" fmla="*/ 345 w 386"/>
                <a:gd name="T69" fmla="*/ 271 h 885"/>
                <a:gd name="T70" fmla="*/ 329 w 386"/>
                <a:gd name="T71" fmla="*/ 285 h 885"/>
                <a:gd name="T72" fmla="*/ 282 w 386"/>
                <a:gd name="T73" fmla="*/ 292 h 885"/>
                <a:gd name="T74" fmla="*/ 274 w 386"/>
                <a:gd name="T75" fmla="*/ 285 h 885"/>
                <a:gd name="T76" fmla="*/ 329 w 386"/>
                <a:gd name="T77" fmla="*/ 237 h 885"/>
                <a:gd name="T78" fmla="*/ 329 w 386"/>
                <a:gd name="T79" fmla="*/ 217 h 885"/>
                <a:gd name="T80" fmla="*/ 322 w 386"/>
                <a:gd name="T81" fmla="*/ 163 h 885"/>
                <a:gd name="T82" fmla="*/ 329 w 386"/>
                <a:gd name="T83" fmla="*/ 115 h 885"/>
                <a:gd name="T84" fmla="*/ 329 w 386"/>
                <a:gd name="T85" fmla="*/ 82 h 885"/>
                <a:gd name="T86" fmla="*/ 285 w 386"/>
                <a:gd name="T87" fmla="*/ 62 h 885"/>
                <a:gd name="T88" fmla="*/ 211 w 386"/>
                <a:gd name="T89" fmla="*/ 48 h 885"/>
                <a:gd name="T90" fmla="*/ 86 w 386"/>
                <a:gd name="T91" fmla="*/ 0 h 885"/>
                <a:gd name="T92" fmla="*/ 53 w 386"/>
                <a:gd name="T93" fmla="*/ 37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6" h="885">
                  <a:moveTo>
                    <a:pt x="53" y="37"/>
                  </a:moveTo>
                  <a:lnTo>
                    <a:pt x="53" y="89"/>
                  </a:lnTo>
                  <a:lnTo>
                    <a:pt x="19" y="139"/>
                  </a:lnTo>
                  <a:lnTo>
                    <a:pt x="19" y="167"/>
                  </a:lnTo>
                  <a:lnTo>
                    <a:pt x="39" y="187"/>
                  </a:lnTo>
                  <a:lnTo>
                    <a:pt x="36" y="228"/>
                  </a:lnTo>
                  <a:lnTo>
                    <a:pt x="0" y="245"/>
                  </a:lnTo>
                  <a:lnTo>
                    <a:pt x="12" y="292"/>
                  </a:lnTo>
                  <a:lnTo>
                    <a:pt x="16" y="312"/>
                  </a:lnTo>
                  <a:lnTo>
                    <a:pt x="60" y="315"/>
                  </a:lnTo>
                  <a:lnTo>
                    <a:pt x="77" y="360"/>
                  </a:lnTo>
                  <a:lnTo>
                    <a:pt x="174" y="424"/>
                  </a:lnTo>
                  <a:lnTo>
                    <a:pt x="174" y="437"/>
                  </a:lnTo>
                  <a:lnTo>
                    <a:pt x="120" y="489"/>
                  </a:lnTo>
                  <a:lnTo>
                    <a:pt x="94" y="526"/>
                  </a:lnTo>
                  <a:lnTo>
                    <a:pt x="73" y="570"/>
                  </a:lnTo>
                  <a:lnTo>
                    <a:pt x="33" y="590"/>
                  </a:lnTo>
                  <a:lnTo>
                    <a:pt x="16" y="604"/>
                  </a:lnTo>
                  <a:lnTo>
                    <a:pt x="0" y="665"/>
                  </a:lnTo>
                  <a:lnTo>
                    <a:pt x="19" y="706"/>
                  </a:lnTo>
                  <a:lnTo>
                    <a:pt x="73" y="753"/>
                  </a:lnTo>
                  <a:lnTo>
                    <a:pt x="150" y="787"/>
                  </a:lnTo>
                  <a:lnTo>
                    <a:pt x="218" y="801"/>
                  </a:lnTo>
                  <a:lnTo>
                    <a:pt x="221" y="824"/>
                  </a:lnTo>
                  <a:lnTo>
                    <a:pt x="207" y="841"/>
                  </a:lnTo>
                  <a:lnTo>
                    <a:pt x="211" y="885"/>
                  </a:lnTo>
                  <a:lnTo>
                    <a:pt x="224" y="885"/>
                  </a:lnTo>
                  <a:lnTo>
                    <a:pt x="258" y="845"/>
                  </a:lnTo>
                  <a:lnTo>
                    <a:pt x="271" y="767"/>
                  </a:lnTo>
                  <a:lnTo>
                    <a:pt x="315" y="699"/>
                  </a:lnTo>
                  <a:lnTo>
                    <a:pt x="365" y="590"/>
                  </a:lnTo>
                  <a:lnTo>
                    <a:pt x="386" y="502"/>
                  </a:lnTo>
                  <a:lnTo>
                    <a:pt x="376" y="482"/>
                  </a:lnTo>
                  <a:lnTo>
                    <a:pt x="372" y="329"/>
                  </a:lnTo>
                  <a:lnTo>
                    <a:pt x="345" y="271"/>
                  </a:lnTo>
                  <a:lnTo>
                    <a:pt x="329" y="285"/>
                  </a:lnTo>
                  <a:lnTo>
                    <a:pt x="282" y="292"/>
                  </a:lnTo>
                  <a:lnTo>
                    <a:pt x="274" y="285"/>
                  </a:lnTo>
                  <a:lnTo>
                    <a:pt x="329" y="237"/>
                  </a:lnTo>
                  <a:lnTo>
                    <a:pt x="329" y="217"/>
                  </a:lnTo>
                  <a:lnTo>
                    <a:pt x="322" y="163"/>
                  </a:lnTo>
                  <a:lnTo>
                    <a:pt x="329" y="115"/>
                  </a:lnTo>
                  <a:lnTo>
                    <a:pt x="329" y="82"/>
                  </a:lnTo>
                  <a:lnTo>
                    <a:pt x="285" y="62"/>
                  </a:lnTo>
                  <a:lnTo>
                    <a:pt x="211" y="48"/>
                  </a:lnTo>
                  <a:lnTo>
                    <a:pt x="86" y="0"/>
                  </a:lnTo>
                  <a:lnTo>
                    <a:pt x="53" y="3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7" name="Freeform 121"/>
            <p:cNvSpPr>
              <a:spLocks/>
            </p:cNvSpPr>
            <p:nvPr/>
          </p:nvSpPr>
          <p:spPr bwMode="auto">
            <a:xfrm>
              <a:off x="6245504" y="2622057"/>
              <a:ext cx="1041619" cy="592987"/>
            </a:xfrm>
            <a:custGeom>
              <a:avLst/>
              <a:gdLst>
                <a:gd name="T0" fmla="*/ 373 w 2209"/>
                <a:gd name="T1" fmla="*/ 933 h 1255"/>
                <a:gd name="T2" fmla="*/ 202 w 2209"/>
                <a:gd name="T3" fmla="*/ 1106 h 1255"/>
                <a:gd name="T4" fmla="*/ 0 w 2209"/>
                <a:gd name="T5" fmla="*/ 1255 h 1255"/>
                <a:gd name="T6" fmla="*/ 488 w 2209"/>
                <a:gd name="T7" fmla="*/ 1205 h 1255"/>
                <a:gd name="T8" fmla="*/ 561 w 2209"/>
                <a:gd name="T9" fmla="*/ 1174 h 1255"/>
                <a:gd name="T10" fmla="*/ 1292 w 2209"/>
                <a:gd name="T11" fmla="*/ 1089 h 1255"/>
                <a:gd name="T12" fmla="*/ 2209 w 2209"/>
                <a:gd name="T13" fmla="*/ 889 h 1255"/>
                <a:gd name="T14" fmla="*/ 2125 w 2209"/>
                <a:gd name="T15" fmla="*/ 777 h 1255"/>
                <a:gd name="T16" fmla="*/ 2031 w 2209"/>
                <a:gd name="T17" fmla="*/ 794 h 1255"/>
                <a:gd name="T18" fmla="*/ 2062 w 2209"/>
                <a:gd name="T19" fmla="*/ 764 h 1255"/>
                <a:gd name="T20" fmla="*/ 2038 w 2209"/>
                <a:gd name="T21" fmla="*/ 699 h 1255"/>
                <a:gd name="T22" fmla="*/ 2012 w 2209"/>
                <a:gd name="T23" fmla="*/ 661 h 1255"/>
                <a:gd name="T24" fmla="*/ 1981 w 2209"/>
                <a:gd name="T25" fmla="*/ 617 h 1255"/>
                <a:gd name="T26" fmla="*/ 2038 w 2209"/>
                <a:gd name="T27" fmla="*/ 608 h 1255"/>
                <a:gd name="T28" fmla="*/ 2012 w 2209"/>
                <a:gd name="T29" fmla="*/ 536 h 1255"/>
                <a:gd name="T30" fmla="*/ 2004 w 2209"/>
                <a:gd name="T31" fmla="*/ 444 h 1255"/>
                <a:gd name="T32" fmla="*/ 1930 w 2209"/>
                <a:gd name="T33" fmla="*/ 414 h 1255"/>
                <a:gd name="T34" fmla="*/ 1806 w 2209"/>
                <a:gd name="T35" fmla="*/ 370 h 1255"/>
                <a:gd name="T36" fmla="*/ 1692 w 2209"/>
                <a:gd name="T37" fmla="*/ 322 h 1255"/>
                <a:gd name="T38" fmla="*/ 1681 w 2209"/>
                <a:gd name="T39" fmla="*/ 258 h 1255"/>
                <a:gd name="T40" fmla="*/ 1715 w 2209"/>
                <a:gd name="T41" fmla="*/ 170 h 1255"/>
                <a:gd name="T42" fmla="*/ 1701 w 2209"/>
                <a:gd name="T43" fmla="*/ 92 h 1255"/>
                <a:gd name="T44" fmla="*/ 1654 w 2209"/>
                <a:gd name="T45" fmla="*/ 102 h 1255"/>
                <a:gd name="T46" fmla="*/ 1563 w 2209"/>
                <a:gd name="T47" fmla="*/ 35 h 1255"/>
                <a:gd name="T48" fmla="*/ 1483 w 2209"/>
                <a:gd name="T49" fmla="*/ 85 h 1255"/>
                <a:gd name="T50" fmla="*/ 1312 w 2209"/>
                <a:gd name="T51" fmla="*/ 92 h 1255"/>
                <a:gd name="T52" fmla="*/ 1278 w 2209"/>
                <a:gd name="T53" fmla="*/ 170 h 1255"/>
                <a:gd name="T54" fmla="*/ 1218 w 2209"/>
                <a:gd name="T55" fmla="*/ 238 h 1255"/>
                <a:gd name="T56" fmla="*/ 1154 w 2209"/>
                <a:gd name="T57" fmla="*/ 282 h 1255"/>
                <a:gd name="T58" fmla="*/ 1130 w 2209"/>
                <a:gd name="T59" fmla="*/ 421 h 1255"/>
                <a:gd name="T60" fmla="*/ 1066 w 2209"/>
                <a:gd name="T61" fmla="*/ 408 h 1255"/>
                <a:gd name="T62" fmla="*/ 1013 w 2209"/>
                <a:gd name="T63" fmla="*/ 363 h 1255"/>
                <a:gd name="T64" fmla="*/ 972 w 2209"/>
                <a:gd name="T65" fmla="*/ 547 h 1255"/>
                <a:gd name="T66" fmla="*/ 902 w 2209"/>
                <a:gd name="T67" fmla="*/ 747 h 1255"/>
                <a:gd name="T68" fmla="*/ 868 w 2209"/>
                <a:gd name="T69" fmla="*/ 825 h 1255"/>
                <a:gd name="T70" fmla="*/ 790 w 2209"/>
                <a:gd name="T71" fmla="*/ 858 h 1255"/>
                <a:gd name="T72" fmla="*/ 717 w 2209"/>
                <a:gd name="T73" fmla="*/ 919 h 1255"/>
                <a:gd name="T74" fmla="*/ 645 w 2209"/>
                <a:gd name="T75" fmla="*/ 932 h 1255"/>
                <a:gd name="T76" fmla="*/ 636 w 2209"/>
                <a:gd name="T77" fmla="*/ 930 h 1255"/>
                <a:gd name="T78" fmla="*/ 621 w 2209"/>
                <a:gd name="T79" fmla="*/ 922 h 1255"/>
                <a:gd name="T80" fmla="*/ 610 w 2209"/>
                <a:gd name="T81" fmla="*/ 913 h 1255"/>
                <a:gd name="T82" fmla="*/ 525 w 2209"/>
                <a:gd name="T83" fmla="*/ 960 h 1255"/>
                <a:gd name="T84" fmla="*/ 455 w 2209"/>
                <a:gd name="T85" fmla="*/ 92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9" h="1255">
                  <a:moveTo>
                    <a:pt x="425" y="869"/>
                  </a:moveTo>
                  <a:lnTo>
                    <a:pt x="373" y="933"/>
                  </a:lnTo>
                  <a:lnTo>
                    <a:pt x="303" y="991"/>
                  </a:lnTo>
                  <a:lnTo>
                    <a:pt x="202" y="1106"/>
                  </a:lnTo>
                  <a:lnTo>
                    <a:pt x="202" y="1139"/>
                  </a:lnTo>
                  <a:lnTo>
                    <a:pt x="0" y="1255"/>
                  </a:lnTo>
                  <a:lnTo>
                    <a:pt x="360" y="1208"/>
                  </a:lnTo>
                  <a:lnTo>
                    <a:pt x="488" y="1205"/>
                  </a:lnTo>
                  <a:lnTo>
                    <a:pt x="528" y="1174"/>
                  </a:lnTo>
                  <a:lnTo>
                    <a:pt x="561" y="1174"/>
                  </a:lnTo>
                  <a:lnTo>
                    <a:pt x="636" y="1184"/>
                  </a:lnTo>
                  <a:lnTo>
                    <a:pt x="1292" y="1089"/>
                  </a:lnTo>
                  <a:lnTo>
                    <a:pt x="2132" y="916"/>
                  </a:lnTo>
                  <a:lnTo>
                    <a:pt x="2209" y="889"/>
                  </a:lnTo>
                  <a:lnTo>
                    <a:pt x="2142" y="770"/>
                  </a:lnTo>
                  <a:lnTo>
                    <a:pt x="2125" y="777"/>
                  </a:lnTo>
                  <a:lnTo>
                    <a:pt x="2071" y="784"/>
                  </a:lnTo>
                  <a:lnTo>
                    <a:pt x="2031" y="794"/>
                  </a:lnTo>
                  <a:lnTo>
                    <a:pt x="2024" y="784"/>
                  </a:lnTo>
                  <a:lnTo>
                    <a:pt x="2062" y="764"/>
                  </a:lnTo>
                  <a:lnTo>
                    <a:pt x="2059" y="722"/>
                  </a:lnTo>
                  <a:lnTo>
                    <a:pt x="2038" y="699"/>
                  </a:lnTo>
                  <a:lnTo>
                    <a:pt x="2012" y="678"/>
                  </a:lnTo>
                  <a:lnTo>
                    <a:pt x="2012" y="661"/>
                  </a:lnTo>
                  <a:lnTo>
                    <a:pt x="1981" y="635"/>
                  </a:lnTo>
                  <a:lnTo>
                    <a:pt x="1981" y="617"/>
                  </a:lnTo>
                  <a:lnTo>
                    <a:pt x="2035" y="635"/>
                  </a:lnTo>
                  <a:lnTo>
                    <a:pt x="2038" y="608"/>
                  </a:lnTo>
                  <a:lnTo>
                    <a:pt x="2018" y="574"/>
                  </a:lnTo>
                  <a:lnTo>
                    <a:pt x="2012" y="536"/>
                  </a:lnTo>
                  <a:lnTo>
                    <a:pt x="1998" y="519"/>
                  </a:lnTo>
                  <a:lnTo>
                    <a:pt x="2004" y="444"/>
                  </a:lnTo>
                  <a:lnTo>
                    <a:pt x="1984" y="424"/>
                  </a:lnTo>
                  <a:lnTo>
                    <a:pt x="1930" y="414"/>
                  </a:lnTo>
                  <a:lnTo>
                    <a:pt x="1890" y="377"/>
                  </a:lnTo>
                  <a:lnTo>
                    <a:pt x="1806" y="370"/>
                  </a:lnTo>
                  <a:lnTo>
                    <a:pt x="1772" y="347"/>
                  </a:lnTo>
                  <a:lnTo>
                    <a:pt x="1692" y="322"/>
                  </a:lnTo>
                  <a:lnTo>
                    <a:pt x="1681" y="296"/>
                  </a:lnTo>
                  <a:lnTo>
                    <a:pt x="1681" y="258"/>
                  </a:lnTo>
                  <a:lnTo>
                    <a:pt x="1712" y="214"/>
                  </a:lnTo>
                  <a:lnTo>
                    <a:pt x="1715" y="170"/>
                  </a:lnTo>
                  <a:lnTo>
                    <a:pt x="1739" y="119"/>
                  </a:lnTo>
                  <a:lnTo>
                    <a:pt x="1701" y="92"/>
                  </a:lnTo>
                  <a:lnTo>
                    <a:pt x="1685" y="122"/>
                  </a:lnTo>
                  <a:lnTo>
                    <a:pt x="1654" y="102"/>
                  </a:lnTo>
                  <a:lnTo>
                    <a:pt x="1563" y="82"/>
                  </a:lnTo>
                  <a:lnTo>
                    <a:pt x="1563" y="35"/>
                  </a:lnTo>
                  <a:lnTo>
                    <a:pt x="1496" y="0"/>
                  </a:lnTo>
                  <a:lnTo>
                    <a:pt x="1483" y="85"/>
                  </a:lnTo>
                  <a:lnTo>
                    <a:pt x="1315" y="4"/>
                  </a:lnTo>
                  <a:lnTo>
                    <a:pt x="1312" y="92"/>
                  </a:lnTo>
                  <a:lnTo>
                    <a:pt x="1305" y="126"/>
                  </a:lnTo>
                  <a:lnTo>
                    <a:pt x="1278" y="170"/>
                  </a:lnTo>
                  <a:lnTo>
                    <a:pt x="1268" y="197"/>
                  </a:lnTo>
                  <a:lnTo>
                    <a:pt x="1218" y="238"/>
                  </a:lnTo>
                  <a:lnTo>
                    <a:pt x="1211" y="275"/>
                  </a:lnTo>
                  <a:lnTo>
                    <a:pt x="1154" y="282"/>
                  </a:lnTo>
                  <a:lnTo>
                    <a:pt x="1151" y="330"/>
                  </a:lnTo>
                  <a:lnTo>
                    <a:pt x="1130" y="421"/>
                  </a:lnTo>
                  <a:lnTo>
                    <a:pt x="1090" y="421"/>
                  </a:lnTo>
                  <a:lnTo>
                    <a:pt x="1066" y="408"/>
                  </a:lnTo>
                  <a:lnTo>
                    <a:pt x="1043" y="363"/>
                  </a:lnTo>
                  <a:lnTo>
                    <a:pt x="1013" y="363"/>
                  </a:lnTo>
                  <a:lnTo>
                    <a:pt x="1005" y="438"/>
                  </a:lnTo>
                  <a:lnTo>
                    <a:pt x="972" y="547"/>
                  </a:lnTo>
                  <a:lnTo>
                    <a:pt x="888" y="722"/>
                  </a:lnTo>
                  <a:lnTo>
                    <a:pt x="902" y="747"/>
                  </a:lnTo>
                  <a:lnTo>
                    <a:pt x="902" y="791"/>
                  </a:lnTo>
                  <a:lnTo>
                    <a:pt x="868" y="825"/>
                  </a:lnTo>
                  <a:lnTo>
                    <a:pt x="841" y="817"/>
                  </a:lnTo>
                  <a:lnTo>
                    <a:pt x="790" y="858"/>
                  </a:lnTo>
                  <a:lnTo>
                    <a:pt x="746" y="841"/>
                  </a:lnTo>
                  <a:lnTo>
                    <a:pt x="717" y="919"/>
                  </a:lnTo>
                  <a:lnTo>
                    <a:pt x="649" y="933"/>
                  </a:lnTo>
                  <a:lnTo>
                    <a:pt x="645" y="932"/>
                  </a:lnTo>
                  <a:lnTo>
                    <a:pt x="642" y="932"/>
                  </a:lnTo>
                  <a:lnTo>
                    <a:pt x="636" y="930"/>
                  </a:lnTo>
                  <a:lnTo>
                    <a:pt x="632" y="929"/>
                  </a:lnTo>
                  <a:lnTo>
                    <a:pt x="621" y="922"/>
                  </a:lnTo>
                  <a:lnTo>
                    <a:pt x="615" y="917"/>
                  </a:lnTo>
                  <a:lnTo>
                    <a:pt x="610" y="913"/>
                  </a:lnTo>
                  <a:lnTo>
                    <a:pt x="569" y="950"/>
                  </a:lnTo>
                  <a:lnTo>
                    <a:pt x="525" y="960"/>
                  </a:lnTo>
                  <a:lnTo>
                    <a:pt x="478" y="947"/>
                  </a:lnTo>
                  <a:lnTo>
                    <a:pt x="455" y="927"/>
                  </a:lnTo>
                  <a:lnTo>
                    <a:pt x="425" y="869"/>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8" name="Freeform 123"/>
            <p:cNvSpPr>
              <a:spLocks/>
            </p:cNvSpPr>
            <p:nvPr/>
          </p:nvSpPr>
          <p:spPr bwMode="auto">
            <a:xfrm>
              <a:off x="6716132" y="2514357"/>
              <a:ext cx="611385" cy="442972"/>
            </a:xfrm>
            <a:custGeom>
              <a:avLst/>
              <a:gdLst>
                <a:gd name="T0" fmla="*/ 347 w 1294"/>
                <a:gd name="T1" fmla="*/ 156 h 939"/>
                <a:gd name="T2" fmla="*/ 451 w 1294"/>
                <a:gd name="T3" fmla="*/ 190 h 939"/>
                <a:gd name="T4" fmla="*/ 504 w 1294"/>
                <a:gd name="T5" fmla="*/ 244 h 939"/>
                <a:gd name="T6" fmla="*/ 571 w 1294"/>
                <a:gd name="T7" fmla="*/ 322 h 939"/>
                <a:gd name="T8" fmla="*/ 693 w 1294"/>
                <a:gd name="T9" fmla="*/ 362 h 939"/>
                <a:gd name="T10" fmla="*/ 747 w 1294"/>
                <a:gd name="T11" fmla="*/ 359 h 939"/>
                <a:gd name="T12" fmla="*/ 720 w 1294"/>
                <a:gd name="T13" fmla="*/ 454 h 939"/>
                <a:gd name="T14" fmla="*/ 689 w 1294"/>
                <a:gd name="T15" fmla="*/ 536 h 939"/>
                <a:gd name="T16" fmla="*/ 780 w 1294"/>
                <a:gd name="T17" fmla="*/ 587 h 939"/>
                <a:gd name="T18" fmla="*/ 901 w 1294"/>
                <a:gd name="T19" fmla="*/ 600 h 939"/>
                <a:gd name="T20" fmla="*/ 952 w 1294"/>
                <a:gd name="T21" fmla="*/ 570 h 939"/>
                <a:gd name="T22" fmla="*/ 929 w 1294"/>
                <a:gd name="T23" fmla="*/ 509 h 939"/>
                <a:gd name="T24" fmla="*/ 854 w 1294"/>
                <a:gd name="T25" fmla="*/ 383 h 939"/>
                <a:gd name="T26" fmla="*/ 874 w 1294"/>
                <a:gd name="T27" fmla="*/ 261 h 939"/>
                <a:gd name="T28" fmla="*/ 861 w 1294"/>
                <a:gd name="T29" fmla="*/ 223 h 939"/>
                <a:gd name="T30" fmla="*/ 872 w 1294"/>
                <a:gd name="T31" fmla="*/ 208 h 939"/>
                <a:gd name="T32" fmla="*/ 877 w 1294"/>
                <a:gd name="T33" fmla="*/ 200 h 939"/>
                <a:gd name="T34" fmla="*/ 878 w 1294"/>
                <a:gd name="T35" fmla="*/ 186 h 939"/>
                <a:gd name="T36" fmla="*/ 885 w 1294"/>
                <a:gd name="T37" fmla="*/ 166 h 939"/>
                <a:gd name="T38" fmla="*/ 955 w 1294"/>
                <a:gd name="T39" fmla="*/ 136 h 939"/>
                <a:gd name="T40" fmla="*/ 912 w 1294"/>
                <a:gd name="T41" fmla="*/ 223 h 939"/>
                <a:gd name="T42" fmla="*/ 945 w 1294"/>
                <a:gd name="T43" fmla="*/ 247 h 939"/>
                <a:gd name="T44" fmla="*/ 918 w 1294"/>
                <a:gd name="T45" fmla="*/ 353 h 939"/>
                <a:gd name="T46" fmla="*/ 932 w 1294"/>
                <a:gd name="T47" fmla="*/ 407 h 939"/>
                <a:gd name="T48" fmla="*/ 976 w 1294"/>
                <a:gd name="T49" fmla="*/ 407 h 939"/>
                <a:gd name="T50" fmla="*/ 945 w 1294"/>
                <a:gd name="T51" fmla="*/ 481 h 939"/>
                <a:gd name="T52" fmla="*/ 1053 w 1294"/>
                <a:gd name="T53" fmla="*/ 550 h 939"/>
                <a:gd name="T54" fmla="*/ 1130 w 1294"/>
                <a:gd name="T55" fmla="*/ 617 h 939"/>
                <a:gd name="T56" fmla="*/ 1161 w 1294"/>
                <a:gd name="T57" fmla="*/ 684 h 939"/>
                <a:gd name="T58" fmla="*/ 1114 w 1294"/>
                <a:gd name="T59" fmla="*/ 878 h 939"/>
                <a:gd name="T60" fmla="*/ 1161 w 1294"/>
                <a:gd name="T61" fmla="*/ 939 h 939"/>
                <a:gd name="T62" fmla="*/ 1208 w 1294"/>
                <a:gd name="T63" fmla="*/ 810 h 939"/>
                <a:gd name="T64" fmla="*/ 1261 w 1294"/>
                <a:gd name="T65" fmla="*/ 614 h 939"/>
                <a:gd name="T66" fmla="*/ 1294 w 1294"/>
                <a:gd name="T67" fmla="*/ 407 h 939"/>
                <a:gd name="T68" fmla="*/ 1114 w 1294"/>
                <a:gd name="T69" fmla="*/ 431 h 939"/>
                <a:gd name="T70" fmla="*/ 1012 w 1294"/>
                <a:gd name="T71" fmla="*/ 75 h 939"/>
                <a:gd name="T72" fmla="*/ 0 w 1294"/>
                <a:gd name="T73" fmla="*/ 200 h 939"/>
                <a:gd name="T74" fmla="*/ 41 w 1294"/>
                <a:gd name="T75" fmla="*/ 370 h 939"/>
                <a:gd name="T76" fmla="*/ 151 w 1294"/>
                <a:gd name="T77" fmla="*/ 275 h 939"/>
                <a:gd name="T78" fmla="*/ 206 w 1294"/>
                <a:gd name="T79" fmla="*/ 211 h 939"/>
                <a:gd name="T80" fmla="*/ 273 w 1294"/>
                <a:gd name="T81" fmla="*/ 21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4" h="939">
                  <a:moveTo>
                    <a:pt x="273" y="214"/>
                  </a:moveTo>
                  <a:lnTo>
                    <a:pt x="347" y="156"/>
                  </a:lnTo>
                  <a:lnTo>
                    <a:pt x="377" y="150"/>
                  </a:lnTo>
                  <a:lnTo>
                    <a:pt x="451" y="190"/>
                  </a:lnTo>
                  <a:lnTo>
                    <a:pt x="485" y="220"/>
                  </a:lnTo>
                  <a:lnTo>
                    <a:pt x="504" y="244"/>
                  </a:lnTo>
                  <a:lnTo>
                    <a:pt x="571" y="275"/>
                  </a:lnTo>
                  <a:lnTo>
                    <a:pt x="571" y="322"/>
                  </a:lnTo>
                  <a:lnTo>
                    <a:pt x="662" y="342"/>
                  </a:lnTo>
                  <a:lnTo>
                    <a:pt x="693" y="362"/>
                  </a:lnTo>
                  <a:lnTo>
                    <a:pt x="709" y="332"/>
                  </a:lnTo>
                  <a:lnTo>
                    <a:pt x="747" y="359"/>
                  </a:lnTo>
                  <a:lnTo>
                    <a:pt x="723" y="410"/>
                  </a:lnTo>
                  <a:lnTo>
                    <a:pt x="720" y="454"/>
                  </a:lnTo>
                  <a:lnTo>
                    <a:pt x="689" y="498"/>
                  </a:lnTo>
                  <a:lnTo>
                    <a:pt x="689" y="536"/>
                  </a:lnTo>
                  <a:lnTo>
                    <a:pt x="700" y="562"/>
                  </a:lnTo>
                  <a:lnTo>
                    <a:pt x="780" y="587"/>
                  </a:lnTo>
                  <a:lnTo>
                    <a:pt x="851" y="583"/>
                  </a:lnTo>
                  <a:lnTo>
                    <a:pt x="901" y="600"/>
                  </a:lnTo>
                  <a:lnTo>
                    <a:pt x="938" y="603"/>
                  </a:lnTo>
                  <a:lnTo>
                    <a:pt x="952" y="570"/>
                  </a:lnTo>
                  <a:lnTo>
                    <a:pt x="929" y="536"/>
                  </a:lnTo>
                  <a:lnTo>
                    <a:pt x="929" y="509"/>
                  </a:lnTo>
                  <a:lnTo>
                    <a:pt x="888" y="475"/>
                  </a:lnTo>
                  <a:lnTo>
                    <a:pt x="854" y="383"/>
                  </a:lnTo>
                  <a:lnTo>
                    <a:pt x="877" y="295"/>
                  </a:lnTo>
                  <a:lnTo>
                    <a:pt x="874" y="261"/>
                  </a:lnTo>
                  <a:lnTo>
                    <a:pt x="851" y="237"/>
                  </a:lnTo>
                  <a:lnTo>
                    <a:pt x="861" y="223"/>
                  </a:lnTo>
                  <a:lnTo>
                    <a:pt x="870" y="214"/>
                  </a:lnTo>
                  <a:lnTo>
                    <a:pt x="872" y="208"/>
                  </a:lnTo>
                  <a:lnTo>
                    <a:pt x="875" y="205"/>
                  </a:lnTo>
                  <a:lnTo>
                    <a:pt x="877" y="200"/>
                  </a:lnTo>
                  <a:lnTo>
                    <a:pt x="877" y="193"/>
                  </a:lnTo>
                  <a:lnTo>
                    <a:pt x="878" y="186"/>
                  </a:lnTo>
                  <a:lnTo>
                    <a:pt x="881" y="176"/>
                  </a:lnTo>
                  <a:lnTo>
                    <a:pt x="885" y="166"/>
                  </a:lnTo>
                  <a:lnTo>
                    <a:pt x="948" y="119"/>
                  </a:lnTo>
                  <a:lnTo>
                    <a:pt x="955" y="136"/>
                  </a:lnTo>
                  <a:lnTo>
                    <a:pt x="932" y="162"/>
                  </a:lnTo>
                  <a:lnTo>
                    <a:pt x="912" y="223"/>
                  </a:lnTo>
                  <a:lnTo>
                    <a:pt x="915" y="240"/>
                  </a:lnTo>
                  <a:lnTo>
                    <a:pt x="945" y="247"/>
                  </a:lnTo>
                  <a:lnTo>
                    <a:pt x="952" y="339"/>
                  </a:lnTo>
                  <a:lnTo>
                    <a:pt x="918" y="353"/>
                  </a:lnTo>
                  <a:lnTo>
                    <a:pt x="924" y="410"/>
                  </a:lnTo>
                  <a:lnTo>
                    <a:pt x="932" y="407"/>
                  </a:lnTo>
                  <a:lnTo>
                    <a:pt x="952" y="376"/>
                  </a:lnTo>
                  <a:lnTo>
                    <a:pt x="976" y="407"/>
                  </a:lnTo>
                  <a:lnTo>
                    <a:pt x="952" y="428"/>
                  </a:lnTo>
                  <a:lnTo>
                    <a:pt x="945" y="481"/>
                  </a:lnTo>
                  <a:lnTo>
                    <a:pt x="985" y="539"/>
                  </a:lnTo>
                  <a:lnTo>
                    <a:pt x="1053" y="550"/>
                  </a:lnTo>
                  <a:lnTo>
                    <a:pt x="1076" y="536"/>
                  </a:lnTo>
                  <a:lnTo>
                    <a:pt x="1130" y="617"/>
                  </a:lnTo>
                  <a:lnTo>
                    <a:pt x="1161" y="628"/>
                  </a:lnTo>
                  <a:lnTo>
                    <a:pt x="1161" y="684"/>
                  </a:lnTo>
                  <a:lnTo>
                    <a:pt x="1120" y="767"/>
                  </a:lnTo>
                  <a:lnTo>
                    <a:pt x="1114" y="878"/>
                  </a:lnTo>
                  <a:lnTo>
                    <a:pt x="1140" y="936"/>
                  </a:lnTo>
                  <a:lnTo>
                    <a:pt x="1161" y="939"/>
                  </a:lnTo>
                  <a:lnTo>
                    <a:pt x="1194" y="868"/>
                  </a:lnTo>
                  <a:lnTo>
                    <a:pt x="1208" y="810"/>
                  </a:lnTo>
                  <a:lnTo>
                    <a:pt x="1208" y="692"/>
                  </a:lnTo>
                  <a:lnTo>
                    <a:pt x="1261" y="614"/>
                  </a:lnTo>
                  <a:lnTo>
                    <a:pt x="1294" y="498"/>
                  </a:lnTo>
                  <a:lnTo>
                    <a:pt x="1294" y="407"/>
                  </a:lnTo>
                  <a:lnTo>
                    <a:pt x="1194" y="428"/>
                  </a:lnTo>
                  <a:lnTo>
                    <a:pt x="1114" y="431"/>
                  </a:lnTo>
                  <a:lnTo>
                    <a:pt x="1053" y="166"/>
                  </a:lnTo>
                  <a:lnTo>
                    <a:pt x="1012" y="75"/>
                  </a:lnTo>
                  <a:lnTo>
                    <a:pt x="992" y="0"/>
                  </a:lnTo>
                  <a:lnTo>
                    <a:pt x="0" y="200"/>
                  </a:lnTo>
                  <a:lnTo>
                    <a:pt x="37" y="373"/>
                  </a:lnTo>
                  <a:lnTo>
                    <a:pt x="41" y="370"/>
                  </a:lnTo>
                  <a:lnTo>
                    <a:pt x="112" y="278"/>
                  </a:lnTo>
                  <a:lnTo>
                    <a:pt x="151" y="275"/>
                  </a:lnTo>
                  <a:lnTo>
                    <a:pt x="175" y="251"/>
                  </a:lnTo>
                  <a:lnTo>
                    <a:pt x="206" y="211"/>
                  </a:lnTo>
                  <a:lnTo>
                    <a:pt x="226" y="220"/>
                  </a:lnTo>
                  <a:lnTo>
                    <a:pt x="273" y="214"/>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49" name="Freeform 124"/>
            <p:cNvSpPr>
              <a:spLocks/>
            </p:cNvSpPr>
            <p:nvPr/>
          </p:nvSpPr>
          <p:spPr bwMode="auto">
            <a:xfrm>
              <a:off x="7198559" y="2774903"/>
              <a:ext cx="25474" cy="50949"/>
            </a:xfrm>
            <a:custGeom>
              <a:avLst/>
              <a:gdLst>
                <a:gd name="T0" fmla="*/ 30 w 53"/>
                <a:gd name="T1" fmla="*/ 0 h 109"/>
                <a:gd name="T2" fmla="*/ 0 w 53"/>
                <a:gd name="T3" fmla="*/ 8 h 109"/>
                <a:gd name="T4" fmla="*/ 17 w 53"/>
                <a:gd name="T5" fmla="*/ 51 h 109"/>
                <a:gd name="T6" fmla="*/ 20 w 53"/>
                <a:gd name="T7" fmla="*/ 78 h 109"/>
                <a:gd name="T8" fmla="*/ 36 w 53"/>
                <a:gd name="T9" fmla="*/ 109 h 109"/>
                <a:gd name="T10" fmla="*/ 44 w 53"/>
                <a:gd name="T11" fmla="*/ 102 h 109"/>
                <a:gd name="T12" fmla="*/ 49 w 53"/>
                <a:gd name="T13" fmla="*/ 96 h 109"/>
                <a:gd name="T14" fmla="*/ 52 w 53"/>
                <a:gd name="T15" fmla="*/ 92 h 109"/>
                <a:gd name="T16" fmla="*/ 53 w 53"/>
                <a:gd name="T17" fmla="*/ 89 h 109"/>
                <a:gd name="T18" fmla="*/ 52 w 53"/>
                <a:gd name="T19" fmla="*/ 87 h 109"/>
                <a:gd name="T20" fmla="*/ 52 w 53"/>
                <a:gd name="T21" fmla="*/ 84 h 109"/>
                <a:gd name="T22" fmla="*/ 50 w 53"/>
                <a:gd name="T23" fmla="*/ 79 h 109"/>
                <a:gd name="T24" fmla="*/ 50 w 53"/>
                <a:gd name="T25" fmla="*/ 74 h 109"/>
                <a:gd name="T26" fmla="*/ 48 w 53"/>
                <a:gd name="T27" fmla="*/ 66 h 109"/>
                <a:gd name="T28" fmla="*/ 47 w 53"/>
                <a:gd name="T29" fmla="*/ 58 h 109"/>
                <a:gd name="T30" fmla="*/ 45 w 53"/>
                <a:gd name="T31" fmla="*/ 48 h 109"/>
                <a:gd name="T32" fmla="*/ 44 w 53"/>
                <a:gd name="T33" fmla="*/ 38 h 109"/>
                <a:gd name="T34" fmla="*/ 30 w 53"/>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09">
                  <a:moveTo>
                    <a:pt x="30" y="0"/>
                  </a:moveTo>
                  <a:lnTo>
                    <a:pt x="0" y="8"/>
                  </a:lnTo>
                  <a:lnTo>
                    <a:pt x="17" y="51"/>
                  </a:lnTo>
                  <a:lnTo>
                    <a:pt x="20" y="78"/>
                  </a:lnTo>
                  <a:lnTo>
                    <a:pt x="36" y="109"/>
                  </a:lnTo>
                  <a:lnTo>
                    <a:pt x="44" y="102"/>
                  </a:lnTo>
                  <a:lnTo>
                    <a:pt x="49" y="96"/>
                  </a:lnTo>
                  <a:lnTo>
                    <a:pt x="52" y="92"/>
                  </a:lnTo>
                  <a:lnTo>
                    <a:pt x="53" y="89"/>
                  </a:lnTo>
                  <a:lnTo>
                    <a:pt x="52" y="87"/>
                  </a:lnTo>
                  <a:lnTo>
                    <a:pt x="52" y="84"/>
                  </a:lnTo>
                  <a:lnTo>
                    <a:pt x="50" y="79"/>
                  </a:lnTo>
                  <a:lnTo>
                    <a:pt x="50" y="74"/>
                  </a:lnTo>
                  <a:lnTo>
                    <a:pt x="48" y="66"/>
                  </a:lnTo>
                  <a:lnTo>
                    <a:pt x="47" y="58"/>
                  </a:lnTo>
                  <a:lnTo>
                    <a:pt x="45" y="48"/>
                  </a:lnTo>
                  <a:lnTo>
                    <a:pt x="44" y="38"/>
                  </a:lnTo>
                  <a:lnTo>
                    <a:pt x="30" y="0"/>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0" name="Freeform 126"/>
            <p:cNvSpPr>
              <a:spLocks/>
            </p:cNvSpPr>
            <p:nvPr/>
          </p:nvSpPr>
          <p:spPr bwMode="auto">
            <a:xfrm>
              <a:off x="7183162" y="2490440"/>
              <a:ext cx="144355" cy="223608"/>
            </a:xfrm>
            <a:custGeom>
              <a:avLst/>
              <a:gdLst>
                <a:gd name="T0" fmla="*/ 57 w 305"/>
                <a:gd name="T1" fmla="*/ 0 h 475"/>
                <a:gd name="T2" fmla="*/ 23 w 305"/>
                <a:gd name="T3" fmla="*/ 24 h 475"/>
                <a:gd name="T4" fmla="*/ 0 w 305"/>
                <a:gd name="T5" fmla="*/ 47 h 475"/>
                <a:gd name="T6" fmla="*/ 64 w 305"/>
                <a:gd name="T7" fmla="*/ 210 h 475"/>
                <a:gd name="T8" fmla="*/ 125 w 305"/>
                <a:gd name="T9" fmla="*/ 475 h 475"/>
                <a:gd name="T10" fmla="*/ 205 w 305"/>
                <a:gd name="T11" fmla="*/ 472 h 475"/>
                <a:gd name="T12" fmla="*/ 305 w 305"/>
                <a:gd name="T13" fmla="*/ 451 h 475"/>
                <a:gd name="T14" fmla="*/ 269 w 305"/>
                <a:gd name="T15" fmla="*/ 328 h 475"/>
                <a:gd name="T16" fmla="*/ 252 w 305"/>
                <a:gd name="T17" fmla="*/ 339 h 475"/>
                <a:gd name="T18" fmla="*/ 195 w 305"/>
                <a:gd name="T19" fmla="*/ 298 h 475"/>
                <a:gd name="T20" fmla="*/ 164 w 305"/>
                <a:gd name="T21" fmla="*/ 220 h 475"/>
                <a:gd name="T22" fmla="*/ 131 w 305"/>
                <a:gd name="T23" fmla="*/ 163 h 475"/>
                <a:gd name="T24" fmla="*/ 97 w 305"/>
                <a:gd name="T25" fmla="*/ 149 h 475"/>
                <a:gd name="T26" fmla="*/ 64 w 305"/>
                <a:gd name="T27" fmla="*/ 88 h 475"/>
                <a:gd name="T28" fmla="*/ 94 w 305"/>
                <a:gd name="T29" fmla="*/ 0 h 475"/>
                <a:gd name="T30" fmla="*/ 57 w 305"/>
                <a:gd name="T31"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475">
                  <a:moveTo>
                    <a:pt x="57" y="0"/>
                  </a:moveTo>
                  <a:lnTo>
                    <a:pt x="23" y="24"/>
                  </a:lnTo>
                  <a:lnTo>
                    <a:pt x="0" y="47"/>
                  </a:lnTo>
                  <a:lnTo>
                    <a:pt x="64" y="210"/>
                  </a:lnTo>
                  <a:lnTo>
                    <a:pt x="125" y="475"/>
                  </a:lnTo>
                  <a:lnTo>
                    <a:pt x="205" y="472"/>
                  </a:lnTo>
                  <a:lnTo>
                    <a:pt x="305" y="451"/>
                  </a:lnTo>
                  <a:lnTo>
                    <a:pt x="269" y="328"/>
                  </a:lnTo>
                  <a:lnTo>
                    <a:pt x="252" y="339"/>
                  </a:lnTo>
                  <a:lnTo>
                    <a:pt x="195" y="298"/>
                  </a:lnTo>
                  <a:lnTo>
                    <a:pt x="164" y="220"/>
                  </a:lnTo>
                  <a:lnTo>
                    <a:pt x="131" y="163"/>
                  </a:lnTo>
                  <a:lnTo>
                    <a:pt x="97" y="149"/>
                  </a:lnTo>
                  <a:lnTo>
                    <a:pt x="64" y="88"/>
                  </a:lnTo>
                  <a:lnTo>
                    <a:pt x="94" y="0"/>
                  </a:lnTo>
                  <a:lnTo>
                    <a:pt x="57" y="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1" name="Freeform 128"/>
            <p:cNvSpPr>
              <a:spLocks/>
            </p:cNvSpPr>
            <p:nvPr/>
          </p:nvSpPr>
          <p:spPr bwMode="auto">
            <a:xfrm>
              <a:off x="6348434" y="2473914"/>
              <a:ext cx="609969" cy="607140"/>
            </a:xfrm>
            <a:custGeom>
              <a:avLst/>
              <a:gdLst>
                <a:gd name="T0" fmla="*/ 417 w 1291"/>
                <a:gd name="T1" fmla="*/ 349 h 1288"/>
                <a:gd name="T2" fmla="*/ 329 w 1291"/>
                <a:gd name="T3" fmla="*/ 467 h 1288"/>
                <a:gd name="T4" fmla="*/ 258 w 1291"/>
                <a:gd name="T5" fmla="*/ 488 h 1288"/>
                <a:gd name="T6" fmla="*/ 185 w 1291"/>
                <a:gd name="T7" fmla="*/ 586 h 1288"/>
                <a:gd name="T8" fmla="*/ 202 w 1291"/>
                <a:gd name="T9" fmla="*/ 658 h 1288"/>
                <a:gd name="T10" fmla="*/ 164 w 1291"/>
                <a:gd name="T11" fmla="*/ 698 h 1288"/>
                <a:gd name="T12" fmla="*/ 137 w 1291"/>
                <a:gd name="T13" fmla="*/ 650 h 1288"/>
                <a:gd name="T14" fmla="*/ 101 w 1291"/>
                <a:gd name="T15" fmla="*/ 725 h 1288"/>
                <a:gd name="T16" fmla="*/ 70 w 1291"/>
                <a:gd name="T17" fmla="*/ 834 h 1288"/>
                <a:gd name="T18" fmla="*/ 37 w 1291"/>
                <a:gd name="T19" fmla="*/ 888 h 1288"/>
                <a:gd name="T20" fmla="*/ 7 w 1291"/>
                <a:gd name="T21" fmla="*/ 977 h 1288"/>
                <a:gd name="T22" fmla="*/ 60 w 1291"/>
                <a:gd name="T23" fmla="*/ 1030 h 1288"/>
                <a:gd name="T24" fmla="*/ 161 w 1291"/>
                <a:gd name="T25" fmla="*/ 1173 h 1288"/>
                <a:gd name="T26" fmla="*/ 246 w 1291"/>
                <a:gd name="T27" fmla="*/ 1255 h 1288"/>
                <a:gd name="T28" fmla="*/ 316 w 1291"/>
                <a:gd name="T29" fmla="*/ 1288 h 1288"/>
                <a:gd name="T30" fmla="*/ 401 w 1291"/>
                <a:gd name="T31" fmla="*/ 1241 h 1288"/>
                <a:gd name="T32" fmla="*/ 412 w 1291"/>
                <a:gd name="T33" fmla="*/ 1250 h 1288"/>
                <a:gd name="T34" fmla="*/ 427 w 1291"/>
                <a:gd name="T35" fmla="*/ 1258 h 1288"/>
                <a:gd name="T36" fmla="*/ 436 w 1291"/>
                <a:gd name="T37" fmla="*/ 1260 h 1288"/>
                <a:gd name="T38" fmla="*/ 441 w 1291"/>
                <a:gd name="T39" fmla="*/ 1259 h 1288"/>
                <a:gd name="T40" fmla="*/ 459 w 1291"/>
                <a:gd name="T41" fmla="*/ 1256 h 1288"/>
                <a:gd name="T42" fmla="*/ 491 w 1291"/>
                <a:gd name="T43" fmla="*/ 1249 h 1288"/>
                <a:gd name="T44" fmla="*/ 537 w 1291"/>
                <a:gd name="T45" fmla="*/ 1169 h 1288"/>
                <a:gd name="T46" fmla="*/ 632 w 1291"/>
                <a:gd name="T47" fmla="*/ 1145 h 1288"/>
                <a:gd name="T48" fmla="*/ 693 w 1291"/>
                <a:gd name="T49" fmla="*/ 1119 h 1288"/>
                <a:gd name="T50" fmla="*/ 679 w 1291"/>
                <a:gd name="T51" fmla="*/ 1050 h 1288"/>
                <a:gd name="T52" fmla="*/ 796 w 1291"/>
                <a:gd name="T53" fmla="*/ 766 h 1288"/>
                <a:gd name="T54" fmla="*/ 834 w 1291"/>
                <a:gd name="T55" fmla="*/ 691 h 1288"/>
                <a:gd name="T56" fmla="*/ 881 w 1291"/>
                <a:gd name="T57" fmla="*/ 749 h 1288"/>
                <a:gd name="T58" fmla="*/ 942 w 1291"/>
                <a:gd name="T59" fmla="*/ 658 h 1288"/>
                <a:gd name="T60" fmla="*/ 1002 w 1291"/>
                <a:gd name="T61" fmla="*/ 603 h 1288"/>
                <a:gd name="T62" fmla="*/ 1059 w 1291"/>
                <a:gd name="T63" fmla="*/ 525 h 1288"/>
                <a:gd name="T64" fmla="*/ 1096 w 1291"/>
                <a:gd name="T65" fmla="*/ 454 h 1288"/>
                <a:gd name="T66" fmla="*/ 1106 w 1291"/>
                <a:gd name="T67" fmla="*/ 332 h 1288"/>
                <a:gd name="T68" fmla="*/ 1291 w 1291"/>
                <a:gd name="T69" fmla="*/ 328 h 1288"/>
                <a:gd name="T70" fmla="*/ 1160 w 1291"/>
                <a:gd name="T71" fmla="*/ 238 h 1288"/>
                <a:gd name="T72" fmla="*/ 1056 w 1291"/>
                <a:gd name="T73" fmla="*/ 302 h 1288"/>
                <a:gd name="T74" fmla="*/ 989 w 1291"/>
                <a:gd name="T75" fmla="*/ 299 h 1288"/>
                <a:gd name="T76" fmla="*/ 934 w 1291"/>
                <a:gd name="T77" fmla="*/ 363 h 1288"/>
                <a:gd name="T78" fmla="*/ 824 w 1291"/>
                <a:gd name="T79" fmla="*/ 458 h 1288"/>
                <a:gd name="T80" fmla="*/ 783 w 1291"/>
                <a:gd name="T81" fmla="*/ 288 h 1288"/>
                <a:gd name="T82" fmla="*/ 448 w 1291"/>
                <a:gd name="T83" fmla="*/ 0 h 1288"/>
                <a:gd name="T84" fmla="*/ 413 w 1291"/>
                <a:gd name="T85" fmla="*/ 4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1" h="1288">
                  <a:moveTo>
                    <a:pt x="431" y="94"/>
                  </a:moveTo>
                  <a:lnTo>
                    <a:pt x="417" y="349"/>
                  </a:lnTo>
                  <a:lnTo>
                    <a:pt x="380" y="413"/>
                  </a:lnTo>
                  <a:lnTo>
                    <a:pt x="329" y="467"/>
                  </a:lnTo>
                  <a:lnTo>
                    <a:pt x="293" y="495"/>
                  </a:lnTo>
                  <a:lnTo>
                    <a:pt x="258" y="488"/>
                  </a:lnTo>
                  <a:lnTo>
                    <a:pt x="239" y="508"/>
                  </a:lnTo>
                  <a:lnTo>
                    <a:pt x="185" y="586"/>
                  </a:lnTo>
                  <a:lnTo>
                    <a:pt x="185" y="627"/>
                  </a:lnTo>
                  <a:lnTo>
                    <a:pt x="202" y="658"/>
                  </a:lnTo>
                  <a:lnTo>
                    <a:pt x="195" y="685"/>
                  </a:lnTo>
                  <a:lnTo>
                    <a:pt x="164" y="698"/>
                  </a:lnTo>
                  <a:lnTo>
                    <a:pt x="158" y="671"/>
                  </a:lnTo>
                  <a:lnTo>
                    <a:pt x="137" y="650"/>
                  </a:lnTo>
                  <a:lnTo>
                    <a:pt x="114" y="661"/>
                  </a:lnTo>
                  <a:lnTo>
                    <a:pt x="101" y="725"/>
                  </a:lnTo>
                  <a:lnTo>
                    <a:pt x="98" y="806"/>
                  </a:lnTo>
                  <a:lnTo>
                    <a:pt x="70" y="834"/>
                  </a:lnTo>
                  <a:lnTo>
                    <a:pt x="67" y="878"/>
                  </a:lnTo>
                  <a:lnTo>
                    <a:pt x="37" y="888"/>
                  </a:lnTo>
                  <a:lnTo>
                    <a:pt x="0" y="891"/>
                  </a:lnTo>
                  <a:lnTo>
                    <a:pt x="7" y="977"/>
                  </a:lnTo>
                  <a:lnTo>
                    <a:pt x="17" y="1003"/>
                  </a:lnTo>
                  <a:lnTo>
                    <a:pt x="60" y="1030"/>
                  </a:lnTo>
                  <a:lnTo>
                    <a:pt x="70" y="1064"/>
                  </a:lnTo>
                  <a:lnTo>
                    <a:pt x="161" y="1173"/>
                  </a:lnTo>
                  <a:lnTo>
                    <a:pt x="211" y="1206"/>
                  </a:lnTo>
                  <a:lnTo>
                    <a:pt x="246" y="1255"/>
                  </a:lnTo>
                  <a:lnTo>
                    <a:pt x="269" y="1275"/>
                  </a:lnTo>
                  <a:lnTo>
                    <a:pt x="316" y="1288"/>
                  </a:lnTo>
                  <a:lnTo>
                    <a:pt x="360" y="1278"/>
                  </a:lnTo>
                  <a:lnTo>
                    <a:pt x="401" y="1241"/>
                  </a:lnTo>
                  <a:lnTo>
                    <a:pt x="406" y="1245"/>
                  </a:lnTo>
                  <a:lnTo>
                    <a:pt x="412" y="1250"/>
                  </a:lnTo>
                  <a:lnTo>
                    <a:pt x="423" y="1257"/>
                  </a:lnTo>
                  <a:lnTo>
                    <a:pt x="427" y="1258"/>
                  </a:lnTo>
                  <a:lnTo>
                    <a:pt x="433" y="1260"/>
                  </a:lnTo>
                  <a:lnTo>
                    <a:pt x="436" y="1260"/>
                  </a:lnTo>
                  <a:lnTo>
                    <a:pt x="440" y="1261"/>
                  </a:lnTo>
                  <a:lnTo>
                    <a:pt x="441" y="1259"/>
                  </a:lnTo>
                  <a:lnTo>
                    <a:pt x="445" y="1258"/>
                  </a:lnTo>
                  <a:lnTo>
                    <a:pt x="459" y="1256"/>
                  </a:lnTo>
                  <a:lnTo>
                    <a:pt x="480" y="1251"/>
                  </a:lnTo>
                  <a:lnTo>
                    <a:pt x="491" y="1249"/>
                  </a:lnTo>
                  <a:lnTo>
                    <a:pt x="508" y="1247"/>
                  </a:lnTo>
                  <a:lnTo>
                    <a:pt x="537" y="1169"/>
                  </a:lnTo>
                  <a:lnTo>
                    <a:pt x="581" y="1186"/>
                  </a:lnTo>
                  <a:lnTo>
                    <a:pt x="632" y="1145"/>
                  </a:lnTo>
                  <a:lnTo>
                    <a:pt x="659" y="1153"/>
                  </a:lnTo>
                  <a:lnTo>
                    <a:pt x="693" y="1119"/>
                  </a:lnTo>
                  <a:lnTo>
                    <a:pt x="693" y="1075"/>
                  </a:lnTo>
                  <a:lnTo>
                    <a:pt x="679" y="1050"/>
                  </a:lnTo>
                  <a:lnTo>
                    <a:pt x="763" y="875"/>
                  </a:lnTo>
                  <a:lnTo>
                    <a:pt x="796" y="766"/>
                  </a:lnTo>
                  <a:lnTo>
                    <a:pt x="804" y="691"/>
                  </a:lnTo>
                  <a:lnTo>
                    <a:pt x="834" y="691"/>
                  </a:lnTo>
                  <a:lnTo>
                    <a:pt x="857" y="736"/>
                  </a:lnTo>
                  <a:lnTo>
                    <a:pt x="881" y="749"/>
                  </a:lnTo>
                  <a:lnTo>
                    <a:pt x="921" y="749"/>
                  </a:lnTo>
                  <a:lnTo>
                    <a:pt x="942" y="658"/>
                  </a:lnTo>
                  <a:lnTo>
                    <a:pt x="945" y="610"/>
                  </a:lnTo>
                  <a:lnTo>
                    <a:pt x="1002" y="603"/>
                  </a:lnTo>
                  <a:lnTo>
                    <a:pt x="1009" y="566"/>
                  </a:lnTo>
                  <a:lnTo>
                    <a:pt x="1059" y="525"/>
                  </a:lnTo>
                  <a:lnTo>
                    <a:pt x="1069" y="498"/>
                  </a:lnTo>
                  <a:lnTo>
                    <a:pt x="1096" y="454"/>
                  </a:lnTo>
                  <a:lnTo>
                    <a:pt x="1103" y="420"/>
                  </a:lnTo>
                  <a:lnTo>
                    <a:pt x="1106" y="332"/>
                  </a:lnTo>
                  <a:lnTo>
                    <a:pt x="1274" y="413"/>
                  </a:lnTo>
                  <a:lnTo>
                    <a:pt x="1291" y="328"/>
                  </a:lnTo>
                  <a:lnTo>
                    <a:pt x="1234" y="278"/>
                  </a:lnTo>
                  <a:lnTo>
                    <a:pt x="1160" y="238"/>
                  </a:lnTo>
                  <a:lnTo>
                    <a:pt x="1130" y="244"/>
                  </a:lnTo>
                  <a:lnTo>
                    <a:pt x="1056" y="302"/>
                  </a:lnTo>
                  <a:lnTo>
                    <a:pt x="1009" y="308"/>
                  </a:lnTo>
                  <a:lnTo>
                    <a:pt x="989" y="299"/>
                  </a:lnTo>
                  <a:lnTo>
                    <a:pt x="958" y="339"/>
                  </a:lnTo>
                  <a:lnTo>
                    <a:pt x="934" y="363"/>
                  </a:lnTo>
                  <a:lnTo>
                    <a:pt x="895" y="366"/>
                  </a:lnTo>
                  <a:lnTo>
                    <a:pt x="824" y="458"/>
                  </a:lnTo>
                  <a:lnTo>
                    <a:pt x="820" y="461"/>
                  </a:lnTo>
                  <a:lnTo>
                    <a:pt x="783" y="288"/>
                  </a:lnTo>
                  <a:lnTo>
                    <a:pt x="504" y="325"/>
                  </a:lnTo>
                  <a:lnTo>
                    <a:pt x="448" y="0"/>
                  </a:lnTo>
                  <a:lnTo>
                    <a:pt x="427" y="24"/>
                  </a:lnTo>
                  <a:lnTo>
                    <a:pt x="413" y="44"/>
                  </a:lnTo>
                  <a:lnTo>
                    <a:pt x="431" y="94"/>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2" name="Freeform 130"/>
            <p:cNvSpPr>
              <a:spLocks/>
            </p:cNvSpPr>
            <p:nvPr/>
          </p:nvSpPr>
          <p:spPr bwMode="auto">
            <a:xfrm>
              <a:off x="2698087" y="3137206"/>
              <a:ext cx="936891" cy="979348"/>
            </a:xfrm>
            <a:custGeom>
              <a:avLst/>
              <a:gdLst>
                <a:gd name="T0" fmla="*/ 275 w 1987"/>
                <a:gd name="T1" fmla="*/ 1909 h 2075"/>
                <a:gd name="T2" fmla="*/ 770 w 1987"/>
                <a:gd name="T3" fmla="*/ 1984 h 2075"/>
                <a:gd name="T4" fmla="*/ 757 w 1987"/>
                <a:gd name="T5" fmla="*/ 1903 h 2075"/>
                <a:gd name="T6" fmla="*/ 1839 w 1987"/>
                <a:gd name="T7" fmla="*/ 1984 h 2075"/>
                <a:gd name="T8" fmla="*/ 1963 w 1987"/>
                <a:gd name="T9" fmla="*/ 373 h 2075"/>
                <a:gd name="T10" fmla="*/ 1987 w 1987"/>
                <a:gd name="T11" fmla="*/ 373 h 2075"/>
                <a:gd name="T12" fmla="*/ 1987 w 1987"/>
                <a:gd name="T13" fmla="*/ 180 h 2075"/>
                <a:gd name="T14" fmla="*/ 1445 w 1987"/>
                <a:gd name="T15" fmla="*/ 142 h 2075"/>
                <a:gd name="T16" fmla="*/ 279 w 1987"/>
                <a:gd name="T17" fmla="*/ 0 h 2075"/>
                <a:gd name="T18" fmla="*/ 0 w 1987"/>
                <a:gd name="T19" fmla="*/ 2042 h 2075"/>
                <a:gd name="T20" fmla="*/ 255 w 1987"/>
                <a:gd name="T21" fmla="*/ 2075 h 2075"/>
                <a:gd name="T22" fmla="*/ 275 w 1987"/>
                <a:gd name="T23" fmla="*/ 190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7" h="2075">
                  <a:moveTo>
                    <a:pt x="275" y="1909"/>
                  </a:moveTo>
                  <a:lnTo>
                    <a:pt x="770" y="1984"/>
                  </a:lnTo>
                  <a:lnTo>
                    <a:pt x="757" y="1903"/>
                  </a:lnTo>
                  <a:lnTo>
                    <a:pt x="1839" y="1984"/>
                  </a:lnTo>
                  <a:lnTo>
                    <a:pt x="1963" y="373"/>
                  </a:lnTo>
                  <a:lnTo>
                    <a:pt x="1987" y="373"/>
                  </a:lnTo>
                  <a:lnTo>
                    <a:pt x="1987" y="180"/>
                  </a:lnTo>
                  <a:lnTo>
                    <a:pt x="1445" y="142"/>
                  </a:lnTo>
                  <a:lnTo>
                    <a:pt x="279" y="0"/>
                  </a:lnTo>
                  <a:lnTo>
                    <a:pt x="0" y="2042"/>
                  </a:lnTo>
                  <a:lnTo>
                    <a:pt x="255" y="2075"/>
                  </a:lnTo>
                  <a:lnTo>
                    <a:pt x="275" y="1909"/>
                  </a:lnTo>
                  <a:close/>
                </a:path>
              </a:pathLst>
            </a:custGeom>
            <a:solidFill>
              <a:schemeClr val="tx2"/>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3" name="Freeform 132"/>
            <p:cNvSpPr>
              <a:spLocks/>
            </p:cNvSpPr>
            <p:nvPr/>
          </p:nvSpPr>
          <p:spPr bwMode="auto">
            <a:xfrm>
              <a:off x="3766595" y="2719709"/>
              <a:ext cx="1000576" cy="536378"/>
            </a:xfrm>
            <a:custGeom>
              <a:avLst/>
              <a:gdLst>
                <a:gd name="T0" fmla="*/ 1960 w 2121"/>
                <a:gd name="T1" fmla="*/ 88 h 1136"/>
                <a:gd name="T2" fmla="*/ 1910 w 2121"/>
                <a:gd name="T3" fmla="*/ 45 h 1136"/>
                <a:gd name="T4" fmla="*/ 70 w 2121"/>
                <a:gd name="T5" fmla="*/ 0 h 1136"/>
                <a:gd name="T6" fmla="*/ 0 w 2121"/>
                <a:gd name="T7" fmla="*/ 1082 h 1136"/>
                <a:gd name="T8" fmla="*/ 1133 w 2121"/>
                <a:gd name="T9" fmla="*/ 1136 h 1136"/>
                <a:gd name="T10" fmla="*/ 2109 w 2121"/>
                <a:gd name="T11" fmla="*/ 1132 h 1136"/>
                <a:gd name="T12" fmla="*/ 2121 w 2121"/>
                <a:gd name="T13" fmla="*/ 546 h 1136"/>
                <a:gd name="T14" fmla="*/ 2098 w 2121"/>
                <a:gd name="T15" fmla="*/ 356 h 1136"/>
                <a:gd name="T16" fmla="*/ 2057 w 2121"/>
                <a:gd name="T17" fmla="*/ 326 h 1136"/>
                <a:gd name="T18" fmla="*/ 2018 w 2121"/>
                <a:gd name="T19" fmla="*/ 278 h 1136"/>
                <a:gd name="T20" fmla="*/ 1980 w 2121"/>
                <a:gd name="T21" fmla="*/ 220 h 1136"/>
                <a:gd name="T22" fmla="*/ 1991 w 2121"/>
                <a:gd name="T23" fmla="*/ 184 h 1136"/>
                <a:gd name="T24" fmla="*/ 2021 w 2121"/>
                <a:gd name="T25" fmla="*/ 156 h 1136"/>
                <a:gd name="T26" fmla="*/ 2021 w 2121"/>
                <a:gd name="T27" fmla="*/ 109 h 1136"/>
                <a:gd name="T28" fmla="*/ 1997 w 2121"/>
                <a:gd name="T29" fmla="*/ 92 h 1136"/>
                <a:gd name="T30" fmla="*/ 1960 w 2121"/>
                <a:gd name="T31" fmla="*/ 88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1" h="1136">
                  <a:moveTo>
                    <a:pt x="1960" y="88"/>
                  </a:moveTo>
                  <a:lnTo>
                    <a:pt x="1910" y="45"/>
                  </a:lnTo>
                  <a:lnTo>
                    <a:pt x="70" y="0"/>
                  </a:lnTo>
                  <a:lnTo>
                    <a:pt x="0" y="1082"/>
                  </a:lnTo>
                  <a:lnTo>
                    <a:pt x="1133" y="1136"/>
                  </a:lnTo>
                  <a:lnTo>
                    <a:pt x="2109" y="1132"/>
                  </a:lnTo>
                  <a:lnTo>
                    <a:pt x="2121" y="546"/>
                  </a:lnTo>
                  <a:lnTo>
                    <a:pt x="2098" y="356"/>
                  </a:lnTo>
                  <a:lnTo>
                    <a:pt x="2057" y="326"/>
                  </a:lnTo>
                  <a:lnTo>
                    <a:pt x="2018" y="278"/>
                  </a:lnTo>
                  <a:lnTo>
                    <a:pt x="1980" y="220"/>
                  </a:lnTo>
                  <a:lnTo>
                    <a:pt x="1991" y="184"/>
                  </a:lnTo>
                  <a:lnTo>
                    <a:pt x="2021" y="156"/>
                  </a:lnTo>
                  <a:lnTo>
                    <a:pt x="2021" y="109"/>
                  </a:lnTo>
                  <a:lnTo>
                    <a:pt x="1997" y="92"/>
                  </a:lnTo>
                  <a:lnTo>
                    <a:pt x="1960" y="88"/>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4" name="Freeform 134"/>
            <p:cNvSpPr>
              <a:spLocks/>
            </p:cNvSpPr>
            <p:nvPr/>
          </p:nvSpPr>
          <p:spPr bwMode="auto">
            <a:xfrm>
              <a:off x="4617156" y="2622057"/>
              <a:ext cx="894434" cy="789706"/>
            </a:xfrm>
            <a:custGeom>
              <a:avLst/>
              <a:gdLst>
                <a:gd name="T0" fmla="*/ 1512 w 1896"/>
                <a:gd name="T1" fmla="*/ 597 h 1672"/>
                <a:gd name="T2" fmla="*/ 1408 w 1896"/>
                <a:gd name="T3" fmla="*/ 591 h 1672"/>
                <a:gd name="T4" fmla="*/ 1394 w 1896"/>
                <a:gd name="T5" fmla="*/ 566 h 1672"/>
                <a:gd name="T6" fmla="*/ 1397 w 1896"/>
                <a:gd name="T7" fmla="*/ 495 h 1672"/>
                <a:gd name="T8" fmla="*/ 1308 w 1896"/>
                <a:gd name="T9" fmla="*/ 434 h 1672"/>
                <a:gd name="T10" fmla="*/ 1189 w 1896"/>
                <a:gd name="T11" fmla="*/ 313 h 1672"/>
                <a:gd name="T12" fmla="*/ 1149 w 1896"/>
                <a:gd name="T13" fmla="*/ 191 h 1672"/>
                <a:gd name="T14" fmla="*/ 1142 w 1896"/>
                <a:gd name="T15" fmla="*/ 133 h 1672"/>
                <a:gd name="T16" fmla="*/ 1159 w 1896"/>
                <a:gd name="T17" fmla="*/ 88 h 1672"/>
                <a:gd name="T18" fmla="*/ 1105 w 1896"/>
                <a:gd name="T19" fmla="*/ 38 h 1672"/>
                <a:gd name="T20" fmla="*/ 1088 w 1896"/>
                <a:gd name="T21" fmla="*/ 0 h 1672"/>
                <a:gd name="T22" fmla="*/ 36 w 1896"/>
                <a:gd name="T23" fmla="*/ 38 h 1672"/>
                <a:gd name="T24" fmla="*/ 0 w 1896"/>
                <a:gd name="T25" fmla="*/ 41 h 1672"/>
                <a:gd name="T26" fmla="*/ 16 w 1896"/>
                <a:gd name="T27" fmla="*/ 82 h 1672"/>
                <a:gd name="T28" fmla="*/ 13 w 1896"/>
                <a:gd name="T29" fmla="*/ 119 h 1672"/>
                <a:gd name="T30" fmla="*/ 107 w 1896"/>
                <a:gd name="T31" fmla="*/ 252 h 1672"/>
                <a:gd name="T32" fmla="*/ 157 w 1896"/>
                <a:gd name="T33" fmla="*/ 295 h 1672"/>
                <a:gd name="T34" fmla="*/ 194 w 1896"/>
                <a:gd name="T35" fmla="*/ 299 h 1672"/>
                <a:gd name="T36" fmla="*/ 218 w 1896"/>
                <a:gd name="T37" fmla="*/ 316 h 1672"/>
                <a:gd name="T38" fmla="*/ 218 w 1896"/>
                <a:gd name="T39" fmla="*/ 363 h 1672"/>
                <a:gd name="T40" fmla="*/ 188 w 1896"/>
                <a:gd name="T41" fmla="*/ 391 h 1672"/>
                <a:gd name="T42" fmla="*/ 177 w 1896"/>
                <a:gd name="T43" fmla="*/ 427 h 1672"/>
                <a:gd name="T44" fmla="*/ 215 w 1896"/>
                <a:gd name="T45" fmla="*/ 485 h 1672"/>
                <a:gd name="T46" fmla="*/ 254 w 1896"/>
                <a:gd name="T47" fmla="*/ 533 h 1672"/>
                <a:gd name="T48" fmla="*/ 295 w 1896"/>
                <a:gd name="T49" fmla="*/ 563 h 1672"/>
                <a:gd name="T50" fmla="*/ 318 w 1896"/>
                <a:gd name="T51" fmla="*/ 753 h 1672"/>
                <a:gd name="T52" fmla="*/ 306 w 1896"/>
                <a:gd name="T53" fmla="*/ 1336 h 1672"/>
                <a:gd name="T54" fmla="*/ 318 w 1896"/>
                <a:gd name="T55" fmla="*/ 1523 h 1672"/>
                <a:gd name="T56" fmla="*/ 1600 w 1896"/>
                <a:gd name="T57" fmla="*/ 1486 h 1672"/>
                <a:gd name="T58" fmla="*/ 1630 w 1896"/>
                <a:gd name="T59" fmla="*/ 1533 h 1672"/>
                <a:gd name="T60" fmla="*/ 1623 w 1896"/>
                <a:gd name="T61" fmla="*/ 1570 h 1672"/>
                <a:gd name="T62" fmla="*/ 1570 w 1896"/>
                <a:gd name="T63" fmla="*/ 1617 h 1672"/>
                <a:gd name="T64" fmla="*/ 1559 w 1896"/>
                <a:gd name="T65" fmla="*/ 1665 h 1672"/>
                <a:gd name="T66" fmla="*/ 1661 w 1896"/>
                <a:gd name="T67" fmla="*/ 1672 h 1672"/>
                <a:gd name="T68" fmla="*/ 1741 w 1896"/>
                <a:gd name="T69" fmla="*/ 1658 h 1672"/>
                <a:gd name="T70" fmla="*/ 1775 w 1896"/>
                <a:gd name="T71" fmla="*/ 1553 h 1672"/>
                <a:gd name="T72" fmla="*/ 1771 w 1896"/>
                <a:gd name="T73" fmla="*/ 1461 h 1672"/>
                <a:gd name="T74" fmla="*/ 1818 w 1896"/>
                <a:gd name="T75" fmla="*/ 1438 h 1672"/>
                <a:gd name="T76" fmla="*/ 1841 w 1896"/>
                <a:gd name="T77" fmla="*/ 1411 h 1672"/>
                <a:gd name="T78" fmla="*/ 1875 w 1896"/>
                <a:gd name="T79" fmla="*/ 1394 h 1672"/>
                <a:gd name="T80" fmla="*/ 1882 w 1896"/>
                <a:gd name="T81" fmla="*/ 1339 h 1672"/>
                <a:gd name="T82" fmla="*/ 1896 w 1896"/>
                <a:gd name="T83" fmla="*/ 1309 h 1672"/>
                <a:gd name="T84" fmla="*/ 1872 w 1896"/>
                <a:gd name="T85" fmla="*/ 1272 h 1672"/>
                <a:gd name="T86" fmla="*/ 1825 w 1896"/>
                <a:gd name="T87" fmla="*/ 1278 h 1672"/>
                <a:gd name="T88" fmla="*/ 1794 w 1896"/>
                <a:gd name="T89" fmla="*/ 1245 h 1672"/>
                <a:gd name="T90" fmla="*/ 1767 w 1896"/>
                <a:gd name="T91" fmla="*/ 1173 h 1672"/>
                <a:gd name="T92" fmla="*/ 1785 w 1896"/>
                <a:gd name="T93" fmla="*/ 1126 h 1672"/>
                <a:gd name="T94" fmla="*/ 1751 w 1896"/>
                <a:gd name="T95" fmla="*/ 1072 h 1672"/>
                <a:gd name="T96" fmla="*/ 1714 w 1896"/>
                <a:gd name="T97" fmla="*/ 991 h 1672"/>
                <a:gd name="T98" fmla="*/ 1640 w 1896"/>
                <a:gd name="T99" fmla="*/ 980 h 1672"/>
                <a:gd name="T100" fmla="*/ 1535 w 1896"/>
                <a:gd name="T101" fmla="*/ 892 h 1672"/>
                <a:gd name="T102" fmla="*/ 1499 w 1896"/>
                <a:gd name="T103" fmla="*/ 831 h 1672"/>
                <a:gd name="T104" fmla="*/ 1509 w 1896"/>
                <a:gd name="T105" fmla="*/ 777 h 1672"/>
                <a:gd name="T106" fmla="*/ 1549 w 1896"/>
                <a:gd name="T107" fmla="*/ 678 h 1672"/>
                <a:gd name="T108" fmla="*/ 1559 w 1896"/>
                <a:gd name="T109" fmla="*/ 617 h 1672"/>
                <a:gd name="T110" fmla="*/ 1512 w 1896"/>
                <a:gd name="T111" fmla="*/ 59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6" h="1672">
                  <a:moveTo>
                    <a:pt x="1512" y="597"/>
                  </a:moveTo>
                  <a:lnTo>
                    <a:pt x="1408" y="591"/>
                  </a:lnTo>
                  <a:lnTo>
                    <a:pt x="1394" y="566"/>
                  </a:lnTo>
                  <a:lnTo>
                    <a:pt x="1397" y="495"/>
                  </a:lnTo>
                  <a:lnTo>
                    <a:pt x="1308" y="434"/>
                  </a:lnTo>
                  <a:lnTo>
                    <a:pt x="1189" y="313"/>
                  </a:lnTo>
                  <a:lnTo>
                    <a:pt x="1149" y="191"/>
                  </a:lnTo>
                  <a:lnTo>
                    <a:pt x="1142" y="133"/>
                  </a:lnTo>
                  <a:lnTo>
                    <a:pt x="1159" y="88"/>
                  </a:lnTo>
                  <a:lnTo>
                    <a:pt x="1105" y="38"/>
                  </a:lnTo>
                  <a:lnTo>
                    <a:pt x="1088" y="0"/>
                  </a:lnTo>
                  <a:lnTo>
                    <a:pt x="36" y="38"/>
                  </a:lnTo>
                  <a:lnTo>
                    <a:pt x="0" y="41"/>
                  </a:lnTo>
                  <a:lnTo>
                    <a:pt x="16" y="82"/>
                  </a:lnTo>
                  <a:lnTo>
                    <a:pt x="13" y="119"/>
                  </a:lnTo>
                  <a:lnTo>
                    <a:pt x="107" y="252"/>
                  </a:lnTo>
                  <a:lnTo>
                    <a:pt x="157" y="295"/>
                  </a:lnTo>
                  <a:lnTo>
                    <a:pt x="194" y="299"/>
                  </a:lnTo>
                  <a:lnTo>
                    <a:pt x="218" y="316"/>
                  </a:lnTo>
                  <a:lnTo>
                    <a:pt x="218" y="363"/>
                  </a:lnTo>
                  <a:lnTo>
                    <a:pt x="188" y="391"/>
                  </a:lnTo>
                  <a:lnTo>
                    <a:pt x="177" y="427"/>
                  </a:lnTo>
                  <a:lnTo>
                    <a:pt x="215" y="485"/>
                  </a:lnTo>
                  <a:lnTo>
                    <a:pt x="254" y="533"/>
                  </a:lnTo>
                  <a:lnTo>
                    <a:pt x="295" y="563"/>
                  </a:lnTo>
                  <a:lnTo>
                    <a:pt x="318" y="753"/>
                  </a:lnTo>
                  <a:lnTo>
                    <a:pt x="306" y="1336"/>
                  </a:lnTo>
                  <a:lnTo>
                    <a:pt x="318" y="1523"/>
                  </a:lnTo>
                  <a:lnTo>
                    <a:pt x="1600" y="1486"/>
                  </a:lnTo>
                  <a:lnTo>
                    <a:pt x="1630" y="1533"/>
                  </a:lnTo>
                  <a:lnTo>
                    <a:pt x="1623" y="1570"/>
                  </a:lnTo>
                  <a:lnTo>
                    <a:pt x="1570" y="1617"/>
                  </a:lnTo>
                  <a:lnTo>
                    <a:pt x="1559" y="1665"/>
                  </a:lnTo>
                  <a:lnTo>
                    <a:pt x="1661" y="1672"/>
                  </a:lnTo>
                  <a:lnTo>
                    <a:pt x="1741" y="1658"/>
                  </a:lnTo>
                  <a:lnTo>
                    <a:pt x="1775" y="1553"/>
                  </a:lnTo>
                  <a:lnTo>
                    <a:pt x="1771" y="1461"/>
                  </a:lnTo>
                  <a:lnTo>
                    <a:pt x="1818" y="1438"/>
                  </a:lnTo>
                  <a:lnTo>
                    <a:pt x="1841" y="1411"/>
                  </a:lnTo>
                  <a:lnTo>
                    <a:pt x="1875" y="1394"/>
                  </a:lnTo>
                  <a:lnTo>
                    <a:pt x="1882" y="1339"/>
                  </a:lnTo>
                  <a:lnTo>
                    <a:pt x="1896" y="1309"/>
                  </a:lnTo>
                  <a:lnTo>
                    <a:pt x="1872" y="1272"/>
                  </a:lnTo>
                  <a:lnTo>
                    <a:pt x="1825" y="1278"/>
                  </a:lnTo>
                  <a:lnTo>
                    <a:pt x="1794" y="1245"/>
                  </a:lnTo>
                  <a:lnTo>
                    <a:pt x="1767" y="1173"/>
                  </a:lnTo>
                  <a:lnTo>
                    <a:pt x="1785" y="1126"/>
                  </a:lnTo>
                  <a:lnTo>
                    <a:pt x="1751" y="1072"/>
                  </a:lnTo>
                  <a:lnTo>
                    <a:pt x="1714" y="991"/>
                  </a:lnTo>
                  <a:lnTo>
                    <a:pt x="1640" y="980"/>
                  </a:lnTo>
                  <a:lnTo>
                    <a:pt x="1535" y="892"/>
                  </a:lnTo>
                  <a:lnTo>
                    <a:pt x="1499" y="831"/>
                  </a:lnTo>
                  <a:lnTo>
                    <a:pt x="1509" y="777"/>
                  </a:lnTo>
                  <a:lnTo>
                    <a:pt x="1549" y="678"/>
                  </a:lnTo>
                  <a:lnTo>
                    <a:pt x="1559" y="617"/>
                  </a:lnTo>
                  <a:lnTo>
                    <a:pt x="1512" y="59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5" name="Freeform 136"/>
            <p:cNvSpPr>
              <a:spLocks/>
            </p:cNvSpPr>
            <p:nvPr/>
          </p:nvSpPr>
          <p:spPr bwMode="auto">
            <a:xfrm>
              <a:off x="6183942" y="3044322"/>
              <a:ext cx="1164744" cy="529301"/>
            </a:xfrm>
            <a:custGeom>
              <a:avLst/>
              <a:gdLst>
                <a:gd name="T0" fmla="*/ 454 w 2468"/>
                <a:gd name="T1" fmla="*/ 540 h 1122"/>
                <a:gd name="T2" fmla="*/ 447 w 2468"/>
                <a:gd name="T3" fmla="*/ 529 h 1122"/>
                <a:gd name="T4" fmla="*/ 438 w 2468"/>
                <a:gd name="T5" fmla="*/ 525 h 1122"/>
                <a:gd name="T6" fmla="*/ 364 w 2468"/>
                <a:gd name="T7" fmla="*/ 641 h 1122"/>
                <a:gd name="T8" fmla="*/ 223 w 2468"/>
                <a:gd name="T9" fmla="*/ 733 h 1122"/>
                <a:gd name="T10" fmla="*/ 91 w 2468"/>
                <a:gd name="T11" fmla="*/ 803 h 1122"/>
                <a:gd name="T12" fmla="*/ 34 w 2468"/>
                <a:gd name="T13" fmla="*/ 875 h 1122"/>
                <a:gd name="T14" fmla="*/ 0 w 2468"/>
                <a:gd name="T15" fmla="*/ 980 h 1122"/>
                <a:gd name="T16" fmla="*/ 347 w 2468"/>
                <a:gd name="T17" fmla="*/ 936 h 1122"/>
                <a:gd name="T18" fmla="*/ 985 w 2468"/>
                <a:gd name="T19" fmla="*/ 797 h 1122"/>
                <a:gd name="T20" fmla="*/ 1049 w 2468"/>
                <a:gd name="T21" fmla="*/ 881 h 1122"/>
                <a:gd name="T22" fmla="*/ 1372 w 2468"/>
                <a:gd name="T23" fmla="*/ 864 h 1122"/>
                <a:gd name="T24" fmla="*/ 1742 w 2468"/>
                <a:gd name="T25" fmla="*/ 1122 h 1122"/>
                <a:gd name="T26" fmla="*/ 1913 w 2468"/>
                <a:gd name="T27" fmla="*/ 1078 h 1122"/>
                <a:gd name="T28" fmla="*/ 2011 w 2468"/>
                <a:gd name="T29" fmla="*/ 855 h 1122"/>
                <a:gd name="T30" fmla="*/ 2199 w 2468"/>
                <a:gd name="T31" fmla="*/ 728 h 1122"/>
                <a:gd name="T32" fmla="*/ 2263 w 2468"/>
                <a:gd name="T33" fmla="*/ 725 h 1122"/>
                <a:gd name="T34" fmla="*/ 2368 w 2468"/>
                <a:gd name="T35" fmla="*/ 589 h 1122"/>
                <a:gd name="T36" fmla="*/ 2307 w 2468"/>
                <a:gd name="T37" fmla="*/ 631 h 1122"/>
                <a:gd name="T38" fmla="*/ 2230 w 2468"/>
                <a:gd name="T39" fmla="*/ 606 h 1122"/>
                <a:gd name="T40" fmla="*/ 2246 w 2468"/>
                <a:gd name="T41" fmla="*/ 481 h 1122"/>
                <a:gd name="T42" fmla="*/ 2216 w 2468"/>
                <a:gd name="T43" fmla="*/ 464 h 1122"/>
                <a:gd name="T44" fmla="*/ 2240 w 2468"/>
                <a:gd name="T45" fmla="*/ 464 h 1122"/>
                <a:gd name="T46" fmla="*/ 2360 w 2468"/>
                <a:gd name="T47" fmla="*/ 447 h 1122"/>
                <a:gd name="T48" fmla="*/ 2395 w 2468"/>
                <a:gd name="T49" fmla="*/ 366 h 1122"/>
                <a:gd name="T50" fmla="*/ 2442 w 2468"/>
                <a:gd name="T51" fmla="*/ 271 h 1122"/>
                <a:gd name="T52" fmla="*/ 2468 w 2468"/>
                <a:gd name="T53" fmla="*/ 261 h 1122"/>
                <a:gd name="T54" fmla="*/ 2418 w 2468"/>
                <a:gd name="T55" fmla="*/ 183 h 1122"/>
                <a:gd name="T56" fmla="*/ 2330 w 2468"/>
                <a:gd name="T57" fmla="*/ 0 h 1122"/>
                <a:gd name="T58" fmla="*/ 757 w 2468"/>
                <a:gd name="T59" fmla="*/ 295 h 1122"/>
                <a:gd name="T60" fmla="*/ 682 w 2468"/>
                <a:gd name="T61" fmla="*/ 346 h 1122"/>
                <a:gd name="T62" fmla="*/ 629 w 2468"/>
                <a:gd name="T63" fmla="*/ 427 h 1122"/>
                <a:gd name="T64" fmla="*/ 562 w 2468"/>
                <a:gd name="T65" fmla="*/ 478 h 1122"/>
                <a:gd name="T66" fmla="*/ 494 w 2468"/>
                <a:gd name="T67" fmla="*/ 549 h 1122"/>
                <a:gd name="T68" fmla="*/ 461 w 2468"/>
                <a:gd name="T69" fmla="*/ 542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68" h="1122">
                  <a:moveTo>
                    <a:pt x="461" y="542"/>
                  </a:moveTo>
                  <a:lnTo>
                    <a:pt x="454" y="540"/>
                  </a:lnTo>
                  <a:lnTo>
                    <a:pt x="450" y="537"/>
                  </a:lnTo>
                  <a:lnTo>
                    <a:pt x="447" y="529"/>
                  </a:lnTo>
                  <a:lnTo>
                    <a:pt x="447" y="522"/>
                  </a:lnTo>
                  <a:lnTo>
                    <a:pt x="438" y="525"/>
                  </a:lnTo>
                  <a:lnTo>
                    <a:pt x="373" y="589"/>
                  </a:lnTo>
                  <a:lnTo>
                    <a:pt x="364" y="641"/>
                  </a:lnTo>
                  <a:lnTo>
                    <a:pt x="293" y="675"/>
                  </a:lnTo>
                  <a:lnTo>
                    <a:pt x="223" y="733"/>
                  </a:lnTo>
                  <a:lnTo>
                    <a:pt x="162" y="759"/>
                  </a:lnTo>
                  <a:lnTo>
                    <a:pt x="91" y="803"/>
                  </a:lnTo>
                  <a:lnTo>
                    <a:pt x="81" y="864"/>
                  </a:lnTo>
                  <a:lnTo>
                    <a:pt x="34" y="875"/>
                  </a:lnTo>
                  <a:lnTo>
                    <a:pt x="8" y="898"/>
                  </a:lnTo>
                  <a:lnTo>
                    <a:pt x="0" y="980"/>
                  </a:lnTo>
                  <a:lnTo>
                    <a:pt x="323" y="942"/>
                  </a:lnTo>
                  <a:lnTo>
                    <a:pt x="347" y="936"/>
                  </a:lnTo>
                  <a:lnTo>
                    <a:pt x="596" y="820"/>
                  </a:lnTo>
                  <a:lnTo>
                    <a:pt x="985" y="797"/>
                  </a:lnTo>
                  <a:lnTo>
                    <a:pt x="1023" y="831"/>
                  </a:lnTo>
                  <a:lnTo>
                    <a:pt x="1049" y="881"/>
                  </a:lnTo>
                  <a:lnTo>
                    <a:pt x="1325" y="851"/>
                  </a:lnTo>
                  <a:lnTo>
                    <a:pt x="1372" y="864"/>
                  </a:lnTo>
                  <a:lnTo>
                    <a:pt x="1578" y="990"/>
                  </a:lnTo>
                  <a:lnTo>
                    <a:pt x="1742" y="1122"/>
                  </a:lnTo>
                  <a:lnTo>
                    <a:pt x="1840" y="1089"/>
                  </a:lnTo>
                  <a:lnTo>
                    <a:pt x="1913" y="1078"/>
                  </a:lnTo>
                  <a:lnTo>
                    <a:pt x="1954" y="933"/>
                  </a:lnTo>
                  <a:lnTo>
                    <a:pt x="2011" y="855"/>
                  </a:lnTo>
                  <a:lnTo>
                    <a:pt x="2115" y="766"/>
                  </a:lnTo>
                  <a:lnTo>
                    <a:pt x="2199" y="728"/>
                  </a:lnTo>
                  <a:lnTo>
                    <a:pt x="2246" y="719"/>
                  </a:lnTo>
                  <a:lnTo>
                    <a:pt x="2263" y="725"/>
                  </a:lnTo>
                  <a:lnTo>
                    <a:pt x="2287" y="725"/>
                  </a:lnTo>
                  <a:lnTo>
                    <a:pt x="2368" y="589"/>
                  </a:lnTo>
                  <a:lnTo>
                    <a:pt x="2348" y="597"/>
                  </a:lnTo>
                  <a:lnTo>
                    <a:pt x="2307" y="631"/>
                  </a:lnTo>
                  <a:lnTo>
                    <a:pt x="2300" y="606"/>
                  </a:lnTo>
                  <a:lnTo>
                    <a:pt x="2230" y="606"/>
                  </a:lnTo>
                  <a:lnTo>
                    <a:pt x="2260" y="502"/>
                  </a:lnTo>
                  <a:lnTo>
                    <a:pt x="2246" y="481"/>
                  </a:lnTo>
                  <a:lnTo>
                    <a:pt x="2216" y="481"/>
                  </a:lnTo>
                  <a:lnTo>
                    <a:pt x="2216" y="464"/>
                  </a:lnTo>
                  <a:lnTo>
                    <a:pt x="2213" y="444"/>
                  </a:lnTo>
                  <a:lnTo>
                    <a:pt x="2240" y="464"/>
                  </a:lnTo>
                  <a:lnTo>
                    <a:pt x="2300" y="475"/>
                  </a:lnTo>
                  <a:lnTo>
                    <a:pt x="2360" y="447"/>
                  </a:lnTo>
                  <a:lnTo>
                    <a:pt x="2384" y="400"/>
                  </a:lnTo>
                  <a:lnTo>
                    <a:pt x="2395" y="366"/>
                  </a:lnTo>
                  <a:lnTo>
                    <a:pt x="2434" y="342"/>
                  </a:lnTo>
                  <a:lnTo>
                    <a:pt x="2442" y="271"/>
                  </a:lnTo>
                  <a:lnTo>
                    <a:pt x="2428" y="264"/>
                  </a:lnTo>
                  <a:lnTo>
                    <a:pt x="2468" y="261"/>
                  </a:lnTo>
                  <a:lnTo>
                    <a:pt x="2458" y="224"/>
                  </a:lnTo>
                  <a:lnTo>
                    <a:pt x="2418" y="183"/>
                  </a:lnTo>
                  <a:lnTo>
                    <a:pt x="2360" y="78"/>
                  </a:lnTo>
                  <a:lnTo>
                    <a:pt x="2330" y="0"/>
                  </a:lnTo>
                  <a:lnTo>
                    <a:pt x="2253" y="27"/>
                  </a:lnTo>
                  <a:lnTo>
                    <a:pt x="757" y="295"/>
                  </a:lnTo>
                  <a:lnTo>
                    <a:pt x="682" y="281"/>
                  </a:lnTo>
                  <a:lnTo>
                    <a:pt x="682" y="346"/>
                  </a:lnTo>
                  <a:lnTo>
                    <a:pt x="676" y="383"/>
                  </a:lnTo>
                  <a:lnTo>
                    <a:pt x="629" y="427"/>
                  </a:lnTo>
                  <a:lnTo>
                    <a:pt x="602" y="485"/>
                  </a:lnTo>
                  <a:lnTo>
                    <a:pt x="562" y="478"/>
                  </a:lnTo>
                  <a:lnTo>
                    <a:pt x="528" y="488"/>
                  </a:lnTo>
                  <a:lnTo>
                    <a:pt x="494" y="549"/>
                  </a:lnTo>
                  <a:lnTo>
                    <a:pt x="475" y="543"/>
                  </a:lnTo>
                  <a:lnTo>
                    <a:pt x="461" y="542"/>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6" name="Freeform 137"/>
            <p:cNvSpPr>
              <a:spLocks/>
            </p:cNvSpPr>
            <p:nvPr/>
          </p:nvSpPr>
          <p:spPr bwMode="auto">
            <a:xfrm>
              <a:off x="7320270" y="3157019"/>
              <a:ext cx="66516" cy="144355"/>
            </a:xfrm>
            <a:custGeom>
              <a:avLst/>
              <a:gdLst>
                <a:gd name="T0" fmla="*/ 90 w 141"/>
                <a:gd name="T1" fmla="*/ 0 h 305"/>
                <a:gd name="T2" fmla="*/ 77 w 141"/>
                <a:gd name="T3" fmla="*/ 3 h 305"/>
                <a:gd name="T4" fmla="*/ 86 w 141"/>
                <a:gd name="T5" fmla="*/ 34 h 305"/>
                <a:gd name="T6" fmla="*/ 110 w 141"/>
                <a:gd name="T7" fmla="*/ 71 h 305"/>
                <a:gd name="T8" fmla="*/ 120 w 141"/>
                <a:gd name="T9" fmla="*/ 173 h 305"/>
                <a:gd name="T10" fmla="*/ 120 w 141"/>
                <a:gd name="T11" fmla="*/ 206 h 305"/>
                <a:gd name="T12" fmla="*/ 94 w 141"/>
                <a:gd name="T13" fmla="*/ 217 h 305"/>
                <a:gd name="T14" fmla="*/ 0 w 141"/>
                <a:gd name="T15" fmla="*/ 301 h 305"/>
                <a:gd name="T16" fmla="*/ 20 w 141"/>
                <a:gd name="T17" fmla="*/ 305 h 305"/>
                <a:gd name="T18" fmla="*/ 36 w 141"/>
                <a:gd name="T19" fmla="*/ 284 h 305"/>
                <a:gd name="T20" fmla="*/ 83 w 141"/>
                <a:gd name="T21" fmla="*/ 244 h 305"/>
                <a:gd name="T22" fmla="*/ 138 w 141"/>
                <a:gd name="T23" fmla="*/ 220 h 305"/>
                <a:gd name="T24" fmla="*/ 141 w 141"/>
                <a:gd name="T25" fmla="*/ 162 h 305"/>
                <a:gd name="T26" fmla="*/ 133 w 141"/>
                <a:gd name="T27" fmla="*/ 87 h 305"/>
                <a:gd name="T28" fmla="*/ 90 w 141"/>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305">
                  <a:moveTo>
                    <a:pt x="90" y="0"/>
                  </a:moveTo>
                  <a:lnTo>
                    <a:pt x="77" y="3"/>
                  </a:lnTo>
                  <a:lnTo>
                    <a:pt x="86" y="34"/>
                  </a:lnTo>
                  <a:lnTo>
                    <a:pt x="110" y="71"/>
                  </a:lnTo>
                  <a:lnTo>
                    <a:pt x="120" y="173"/>
                  </a:lnTo>
                  <a:lnTo>
                    <a:pt x="120" y="206"/>
                  </a:lnTo>
                  <a:lnTo>
                    <a:pt x="94" y="217"/>
                  </a:lnTo>
                  <a:lnTo>
                    <a:pt x="0" y="301"/>
                  </a:lnTo>
                  <a:lnTo>
                    <a:pt x="20" y="305"/>
                  </a:lnTo>
                  <a:lnTo>
                    <a:pt x="36" y="284"/>
                  </a:lnTo>
                  <a:lnTo>
                    <a:pt x="83" y="244"/>
                  </a:lnTo>
                  <a:lnTo>
                    <a:pt x="138" y="220"/>
                  </a:lnTo>
                  <a:lnTo>
                    <a:pt x="141" y="162"/>
                  </a:lnTo>
                  <a:lnTo>
                    <a:pt x="133" y="87"/>
                  </a:lnTo>
                  <a:lnTo>
                    <a:pt x="90" y="0"/>
                  </a:lnTo>
                  <a:close/>
                </a:path>
              </a:pathLst>
            </a:custGeom>
            <a:solidFill>
              <a:schemeClr val="bg1">
                <a:lumMod val="7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7" name="Freeform 139"/>
            <p:cNvSpPr>
              <a:spLocks/>
            </p:cNvSpPr>
            <p:nvPr/>
          </p:nvSpPr>
          <p:spPr bwMode="auto">
            <a:xfrm>
              <a:off x="6318891" y="3420821"/>
              <a:ext cx="680731" cy="519395"/>
            </a:xfrm>
            <a:custGeom>
              <a:avLst/>
              <a:gdLst>
                <a:gd name="T0" fmla="*/ 44 w 1442"/>
                <a:gd name="T1" fmla="*/ 139 h 1101"/>
                <a:gd name="T2" fmla="*/ 50 w 1442"/>
                <a:gd name="T3" fmla="*/ 173 h 1101"/>
                <a:gd name="T4" fmla="*/ 14 w 1442"/>
                <a:gd name="T5" fmla="*/ 189 h 1101"/>
                <a:gd name="T6" fmla="*/ 0 w 1442"/>
                <a:gd name="T7" fmla="*/ 220 h 1101"/>
                <a:gd name="T8" fmla="*/ 7 w 1442"/>
                <a:gd name="T9" fmla="*/ 251 h 1101"/>
                <a:gd name="T10" fmla="*/ 27 w 1442"/>
                <a:gd name="T11" fmla="*/ 271 h 1101"/>
                <a:gd name="T12" fmla="*/ 91 w 1442"/>
                <a:gd name="T13" fmla="*/ 312 h 1101"/>
                <a:gd name="T14" fmla="*/ 148 w 1442"/>
                <a:gd name="T15" fmla="*/ 308 h 1101"/>
                <a:gd name="T16" fmla="*/ 202 w 1442"/>
                <a:gd name="T17" fmla="*/ 393 h 1101"/>
                <a:gd name="T18" fmla="*/ 212 w 1442"/>
                <a:gd name="T19" fmla="*/ 417 h 1101"/>
                <a:gd name="T20" fmla="*/ 252 w 1442"/>
                <a:gd name="T21" fmla="*/ 467 h 1101"/>
                <a:gd name="T22" fmla="*/ 259 w 1442"/>
                <a:gd name="T23" fmla="*/ 487 h 1101"/>
                <a:gd name="T24" fmla="*/ 332 w 1442"/>
                <a:gd name="T25" fmla="*/ 518 h 1101"/>
                <a:gd name="T26" fmla="*/ 384 w 1442"/>
                <a:gd name="T27" fmla="*/ 556 h 1101"/>
                <a:gd name="T28" fmla="*/ 420 w 1442"/>
                <a:gd name="T29" fmla="*/ 603 h 1101"/>
                <a:gd name="T30" fmla="*/ 458 w 1442"/>
                <a:gd name="T31" fmla="*/ 623 h 1101"/>
                <a:gd name="T32" fmla="*/ 491 w 1442"/>
                <a:gd name="T33" fmla="*/ 657 h 1101"/>
                <a:gd name="T34" fmla="*/ 514 w 1442"/>
                <a:gd name="T35" fmla="*/ 698 h 1101"/>
                <a:gd name="T36" fmla="*/ 548 w 1442"/>
                <a:gd name="T37" fmla="*/ 732 h 1101"/>
                <a:gd name="T38" fmla="*/ 616 w 1442"/>
                <a:gd name="T39" fmla="*/ 762 h 1101"/>
                <a:gd name="T40" fmla="*/ 686 w 1442"/>
                <a:gd name="T41" fmla="*/ 942 h 1101"/>
                <a:gd name="T42" fmla="*/ 729 w 1442"/>
                <a:gd name="T43" fmla="*/ 953 h 1101"/>
                <a:gd name="T44" fmla="*/ 767 w 1442"/>
                <a:gd name="T45" fmla="*/ 987 h 1101"/>
                <a:gd name="T46" fmla="*/ 797 w 1442"/>
                <a:gd name="T47" fmla="*/ 1078 h 1101"/>
                <a:gd name="T48" fmla="*/ 840 w 1442"/>
                <a:gd name="T49" fmla="*/ 1101 h 1101"/>
                <a:gd name="T50" fmla="*/ 905 w 1442"/>
                <a:gd name="T51" fmla="*/ 1064 h 1101"/>
                <a:gd name="T52" fmla="*/ 985 w 1442"/>
                <a:gd name="T53" fmla="*/ 973 h 1101"/>
                <a:gd name="T54" fmla="*/ 969 w 1442"/>
                <a:gd name="T55" fmla="*/ 918 h 1101"/>
                <a:gd name="T56" fmla="*/ 1016 w 1442"/>
                <a:gd name="T57" fmla="*/ 918 h 1101"/>
                <a:gd name="T58" fmla="*/ 1076 w 1442"/>
                <a:gd name="T59" fmla="*/ 861 h 1101"/>
                <a:gd name="T60" fmla="*/ 1102 w 1442"/>
                <a:gd name="T61" fmla="*/ 848 h 1101"/>
                <a:gd name="T62" fmla="*/ 1140 w 1442"/>
                <a:gd name="T63" fmla="*/ 793 h 1101"/>
                <a:gd name="T64" fmla="*/ 1184 w 1442"/>
                <a:gd name="T65" fmla="*/ 745 h 1101"/>
                <a:gd name="T66" fmla="*/ 1217 w 1442"/>
                <a:gd name="T67" fmla="*/ 689 h 1101"/>
                <a:gd name="T68" fmla="*/ 1257 w 1442"/>
                <a:gd name="T69" fmla="*/ 678 h 1101"/>
                <a:gd name="T70" fmla="*/ 1275 w 1442"/>
                <a:gd name="T71" fmla="*/ 634 h 1101"/>
                <a:gd name="T72" fmla="*/ 1301 w 1442"/>
                <a:gd name="T73" fmla="*/ 620 h 1101"/>
                <a:gd name="T74" fmla="*/ 1311 w 1442"/>
                <a:gd name="T75" fmla="*/ 515 h 1101"/>
                <a:gd name="T76" fmla="*/ 1355 w 1442"/>
                <a:gd name="T77" fmla="*/ 414 h 1101"/>
                <a:gd name="T78" fmla="*/ 1442 w 1442"/>
                <a:gd name="T79" fmla="*/ 325 h 1101"/>
                <a:gd name="T80" fmla="*/ 1275 w 1442"/>
                <a:gd name="T81" fmla="*/ 189 h 1101"/>
                <a:gd name="T82" fmla="*/ 1069 w 1442"/>
                <a:gd name="T83" fmla="*/ 67 h 1101"/>
                <a:gd name="T84" fmla="*/ 1022 w 1442"/>
                <a:gd name="T85" fmla="*/ 54 h 1101"/>
                <a:gd name="T86" fmla="*/ 746 w 1442"/>
                <a:gd name="T87" fmla="*/ 84 h 1101"/>
                <a:gd name="T88" fmla="*/ 720 w 1442"/>
                <a:gd name="T89" fmla="*/ 34 h 1101"/>
                <a:gd name="T90" fmla="*/ 682 w 1442"/>
                <a:gd name="T91" fmla="*/ 0 h 1101"/>
                <a:gd name="T92" fmla="*/ 293 w 1442"/>
                <a:gd name="T93" fmla="*/ 20 h 1101"/>
                <a:gd name="T94" fmla="*/ 44 w 1442"/>
                <a:gd name="T95" fmla="*/ 139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2" h="1101">
                  <a:moveTo>
                    <a:pt x="44" y="139"/>
                  </a:moveTo>
                  <a:lnTo>
                    <a:pt x="50" y="173"/>
                  </a:lnTo>
                  <a:lnTo>
                    <a:pt x="14" y="189"/>
                  </a:lnTo>
                  <a:lnTo>
                    <a:pt x="0" y="220"/>
                  </a:lnTo>
                  <a:lnTo>
                    <a:pt x="7" y="251"/>
                  </a:lnTo>
                  <a:lnTo>
                    <a:pt x="27" y="271"/>
                  </a:lnTo>
                  <a:lnTo>
                    <a:pt x="91" y="312"/>
                  </a:lnTo>
                  <a:lnTo>
                    <a:pt x="148" y="308"/>
                  </a:lnTo>
                  <a:lnTo>
                    <a:pt x="202" y="393"/>
                  </a:lnTo>
                  <a:lnTo>
                    <a:pt x="212" y="417"/>
                  </a:lnTo>
                  <a:lnTo>
                    <a:pt x="252" y="467"/>
                  </a:lnTo>
                  <a:lnTo>
                    <a:pt x="259" y="487"/>
                  </a:lnTo>
                  <a:lnTo>
                    <a:pt x="332" y="518"/>
                  </a:lnTo>
                  <a:lnTo>
                    <a:pt x="384" y="556"/>
                  </a:lnTo>
                  <a:lnTo>
                    <a:pt x="420" y="603"/>
                  </a:lnTo>
                  <a:lnTo>
                    <a:pt x="458" y="623"/>
                  </a:lnTo>
                  <a:lnTo>
                    <a:pt x="491" y="657"/>
                  </a:lnTo>
                  <a:lnTo>
                    <a:pt x="514" y="698"/>
                  </a:lnTo>
                  <a:lnTo>
                    <a:pt x="548" y="732"/>
                  </a:lnTo>
                  <a:lnTo>
                    <a:pt x="616" y="762"/>
                  </a:lnTo>
                  <a:lnTo>
                    <a:pt x="686" y="942"/>
                  </a:lnTo>
                  <a:lnTo>
                    <a:pt x="729" y="953"/>
                  </a:lnTo>
                  <a:lnTo>
                    <a:pt x="767" y="987"/>
                  </a:lnTo>
                  <a:lnTo>
                    <a:pt x="797" y="1078"/>
                  </a:lnTo>
                  <a:lnTo>
                    <a:pt x="840" y="1101"/>
                  </a:lnTo>
                  <a:lnTo>
                    <a:pt x="905" y="1064"/>
                  </a:lnTo>
                  <a:lnTo>
                    <a:pt x="985" y="973"/>
                  </a:lnTo>
                  <a:lnTo>
                    <a:pt x="969" y="918"/>
                  </a:lnTo>
                  <a:lnTo>
                    <a:pt x="1016" y="918"/>
                  </a:lnTo>
                  <a:lnTo>
                    <a:pt x="1076" y="861"/>
                  </a:lnTo>
                  <a:lnTo>
                    <a:pt x="1102" y="848"/>
                  </a:lnTo>
                  <a:lnTo>
                    <a:pt x="1140" y="793"/>
                  </a:lnTo>
                  <a:lnTo>
                    <a:pt x="1184" y="745"/>
                  </a:lnTo>
                  <a:lnTo>
                    <a:pt x="1217" y="689"/>
                  </a:lnTo>
                  <a:lnTo>
                    <a:pt x="1257" y="678"/>
                  </a:lnTo>
                  <a:lnTo>
                    <a:pt x="1275" y="634"/>
                  </a:lnTo>
                  <a:lnTo>
                    <a:pt x="1301" y="620"/>
                  </a:lnTo>
                  <a:lnTo>
                    <a:pt x="1311" y="515"/>
                  </a:lnTo>
                  <a:lnTo>
                    <a:pt x="1355" y="414"/>
                  </a:lnTo>
                  <a:lnTo>
                    <a:pt x="1442" y="325"/>
                  </a:lnTo>
                  <a:lnTo>
                    <a:pt x="1275" y="189"/>
                  </a:lnTo>
                  <a:lnTo>
                    <a:pt x="1069" y="67"/>
                  </a:lnTo>
                  <a:lnTo>
                    <a:pt x="1022" y="54"/>
                  </a:lnTo>
                  <a:lnTo>
                    <a:pt x="746" y="84"/>
                  </a:lnTo>
                  <a:lnTo>
                    <a:pt x="720" y="34"/>
                  </a:lnTo>
                  <a:lnTo>
                    <a:pt x="682" y="0"/>
                  </a:lnTo>
                  <a:lnTo>
                    <a:pt x="293" y="20"/>
                  </a:lnTo>
                  <a:lnTo>
                    <a:pt x="44" y="139"/>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58" name="Freeform 141"/>
            <p:cNvSpPr>
              <a:spLocks/>
            </p:cNvSpPr>
            <p:nvPr/>
          </p:nvSpPr>
          <p:spPr bwMode="auto">
            <a:xfrm>
              <a:off x="6014000" y="3485356"/>
              <a:ext cx="726019" cy="765647"/>
            </a:xfrm>
            <a:custGeom>
              <a:avLst/>
              <a:gdLst>
                <a:gd name="T0" fmla="*/ 3 w 1540"/>
                <a:gd name="T1" fmla="*/ 162 h 1623"/>
                <a:gd name="T2" fmla="*/ 14 w 1540"/>
                <a:gd name="T3" fmla="*/ 217 h 1623"/>
                <a:gd name="T4" fmla="*/ 71 w 1540"/>
                <a:gd name="T5" fmla="*/ 348 h 1623"/>
                <a:gd name="T6" fmla="*/ 132 w 1540"/>
                <a:gd name="T7" fmla="*/ 609 h 1623"/>
                <a:gd name="T8" fmla="*/ 158 w 1540"/>
                <a:gd name="T9" fmla="*/ 692 h 1623"/>
                <a:gd name="T10" fmla="*/ 182 w 1540"/>
                <a:gd name="T11" fmla="*/ 806 h 1623"/>
                <a:gd name="T12" fmla="*/ 218 w 1540"/>
                <a:gd name="T13" fmla="*/ 908 h 1623"/>
                <a:gd name="T14" fmla="*/ 259 w 1540"/>
                <a:gd name="T15" fmla="*/ 965 h 1623"/>
                <a:gd name="T16" fmla="*/ 270 w 1540"/>
                <a:gd name="T17" fmla="*/ 1020 h 1623"/>
                <a:gd name="T18" fmla="*/ 299 w 1540"/>
                <a:gd name="T19" fmla="*/ 1034 h 1623"/>
                <a:gd name="T20" fmla="*/ 303 w 1540"/>
                <a:gd name="T21" fmla="*/ 1067 h 1623"/>
                <a:gd name="T22" fmla="*/ 273 w 1540"/>
                <a:gd name="T23" fmla="*/ 1149 h 1623"/>
                <a:gd name="T24" fmla="*/ 262 w 1540"/>
                <a:gd name="T25" fmla="*/ 1234 h 1623"/>
                <a:gd name="T26" fmla="*/ 289 w 1540"/>
                <a:gd name="T27" fmla="*/ 1304 h 1623"/>
                <a:gd name="T28" fmla="*/ 293 w 1540"/>
                <a:gd name="T29" fmla="*/ 1393 h 1623"/>
                <a:gd name="T30" fmla="*/ 279 w 1540"/>
                <a:gd name="T31" fmla="*/ 1434 h 1623"/>
                <a:gd name="T32" fmla="*/ 293 w 1540"/>
                <a:gd name="T33" fmla="*/ 1448 h 1623"/>
                <a:gd name="T34" fmla="*/ 317 w 1540"/>
                <a:gd name="T35" fmla="*/ 1460 h 1623"/>
                <a:gd name="T36" fmla="*/ 326 w 1540"/>
                <a:gd name="T37" fmla="*/ 1515 h 1623"/>
                <a:gd name="T38" fmla="*/ 367 w 1540"/>
                <a:gd name="T39" fmla="*/ 1579 h 1623"/>
                <a:gd name="T40" fmla="*/ 390 w 1540"/>
                <a:gd name="T41" fmla="*/ 1603 h 1623"/>
                <a:gd name="T42" fmla="*/ 1214 w 1540"/>
                <a:gd name="T43" fmla="*/ 1562 h 1623"/>
                <a:gd name="T44" fmla="*/ 1217 w 1540"/>
                <a:gd name="T45" fmla="*/ 1610 h 1623"/>
                <a:gd name="T46" fmla="*/ 1258 w 1540"/>
                <a:gd name="T47" fmla="*/ 1623 h 1623"/>
                <a:gd name="T48" fmla="*/ 1264 w 1540"/>
                <a:gd name="T49" fmla="*/ 1552 h 1623"/>
                <a:gd name="T50" fmla="*/ 1237 w 1540"/>
                <a:gd name="T51" fmla="*/ 1478 h 1623"/>
                <a:gd name="T52" fmla="*/ 1258 w 1540"/>
                <a:gd name="T53" fmla="*/ 1451 h 1623"/>
                <a:gd name="T54" fmla="*/ 1432 w 1540"/>
                <a:gd name="T55" fmla="*/ 1468 h 1623"/>
                <a:gd name="T56" fmla="*/ 1419 w 1540"/>
                <a:gd name="T57" fmla="*/ 1365 h 1623"/>
                <a:gd name="T58" fmla="*/ 1456 w 1540"/>
                <a:gd name="T59" fmla="*/ 1203 h 1623"/>
                <a:gd name="T60" fmla="*/ 1479 w 1540"/>
                <a:gd name="T61" fmla="*/ 1132 h 1623"/>
                <a:gd name="T62" fmla="*/ 1473 w 1540"/>
                <a:gd name="T63" fmla="*/ 1087 h 1623"/>
                <a:gd name="T64" fmla="*/ 1540 w 1540"/>
                <a:gd name="T65" fmla="*/ 976 h 1623"/>
                <a:gd name="T66" fmla="*/ 1530 w 1540"/>
                <a:gd name="T67" fmla="*/ 948 h 1623"/>
                <a:gd name="T68" fmla="*/ 1499 w 1540"/>
                <a:gd name="T69" fmla="*/ 965 h 1623"/>
                <a:gd name="T70" fmla="*/ 1456 w 1540"/>
                <a:gd name="T71" fmla="*/ 942 h 1623"/>
                <a:gd name="T72" fmla="*/ 1426 w 1540"/>
                <a:gd name="T73" fmla="*/ 851 h 1623"/>
                <a:gd name="T74" fmla="*/ 1388 w 1540"/>
                <a:gd name="T75" fmla="*/ 817 h 1623"/>
                <a:gd name="T76" fmla="*/ 1345 w 1540"/>
                <a:gd name="T77" fmla="*/ 806 h 1623"/>
                <a:gd name="T78" fmla="*/ 1275 w 1540"/>
                <a:gd name="T79" fmla="*/ 626 h 1623"/>
                <a:gd name="T80" fmla="*/ 1207 w 1540"/>
                <a:gd name="T81" fmla="*/ 596 h 1623"/>
                <a:gd name="T82" fmla="*/ 1173 w 1540"/>
                <a:gd name="T83" fmla="*/ 562 h 1623"/>
                <a:gd name="T84" fmla="*/ 1150 w 1540"/>
                <a:gd name="T85" fmla="*/ 521 h 1623"/>
                <a:gd name="T86" fmla="*/ 1117 w 1540"/>
                <a:gd name="T87" fmla="*/ 487 h 1623"/>
                <a:gd name="T88" fmla="*/ 1079 w 1540"/>
                <a:gd name="T89" fmla="*/ 467 h 1623"/>
                <a:gd name="T90" fmla="*/ 1043 w 1540"/>
                <a:gd name="T91" fmla="*/ 420 h 1623"/>
                <a:gd name="T92" fmla="*/ 991 w 1540"/>
                <a:gd name="T93" fmla="*/ 382 h 1623"/>
                <a:gd name="T94" fmla="*/ 918 w 1540"/>
                <a:gd name="T95" fmla="*/ 351 h 1623"/>
                <a:gd name="T96" fmla="*/ 911 w 1540"/>
                <a:gd name="T97" fmla="*/ 331 h 1623"/>
                <a:gd name="T98" fmla="*/ 871 w 1540"/>
                <a:gd name="T99" fmla="*/ 281 h 1623"/>
                <a:gd name="T100" fmla="*/ 861 w 1540"/>
                <a:gd name="T101" fmla="*/ 257 h 1623"/>
                <a:gd name="T102" fmla="*/ 807 w 1540"/>
                <a:gd name="T103" fmla="*/ 172 h 1623"/>
                <a:gd name="T104" fmla="*/ 750 w 1540"/>
                <a:gd name="T105" fmla="*/ 176 h 1623"/>
                <a:gd name="T106" fmla="*/ 686 w 1540"/>
                <a:gd name="T107" fmla="*/ 135 h 1623"/>
                <a:gd name="T108" fmla="*/ 666 w 1540"/>
                <a:gd name="T109" fmla="*/ 115 h 1623"/>
                <a:gd name="T110" fmla="*/ 659 w 1540"/>
                <a:gd name="T111" fmla="*/ 84 h 1623"/>
                <a:gd name="T112" fmla="*/ 673 w 1540"/>
                <a:gd name="T113" fmla="*/ 53 h 1623"/>
                <a:gd name="T114" fmla="*/ 709 w 1540"/>
                <a:gd name="T115" fmla="*/ 37 h 1623"/>
                <a:gd name="T116" fmla="*/ 706 w 1540"/>
                <a:gd name="T117" fmla="*/ 0 h 1623"/>
                <a:gd name="T118" fmla="*/ 679 w 1540"/>
                <a:gd name="T119" fmla="*/ 6 h 1623"/>
                <a:gd name="T120" fmla="*/ 0 w 1540"/>
                <a:gd name="T121" fmla="*/ 91 h 1623"/>
                <a:gd name="T122" fmla="*/ 3 w 1540"/>
                <a:gd name="T123" fmla="*/ 162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0" h="1623">
                  <a:moveTo>
                    <a:pt x="3" y="162"/>
                  </a:moveTo>
                  <a:lnTo>
                    <a:pt x="14" y="217"/>
                  </a:lnTo>
                  <a:lnTo>
                    <a:pt x="71" y="348"/>
                  </a:lnTo>
                  <a:lnTo>
                    <a:pt x="132" y="609"/>
                  </a:lnTo>
                  <a:lnTo>
                    <a:pt x="158" y="692"/>
                  </a:lnTo>
                  <a:lnTo>
                    <a:pt x="182" y="806"/>
                  </a:lnTo>
                  <a:lnTo>
                    <a:pt x="218" y="908"/>
                  </a:lnTo>
                  <a:lnTo>
                    <a:pt x="259" y="965"/>
                  </a:lnTo>
                  <a:lnTo>
                    <a:pt x="270" y="1020"/>
                  </a:lnTo>
                  <a:lnTo>
                    <a:pt x="299" y="1034"/>
                  </a:lnTo>
                  <a:lnTo>
                    <a:pt x="303" y="1067"/>
                  </a:lnTo>
                  <a:lnTo>
                    <a:pt x="273" y="1149"/>
                  </a:lnTo>
                  <a:lnTo>
                    <a:pt x="262" y="1234"/>
                  </a:lnTo>
                  <a:lnTo>
                    <a:pt x="289" y="1304"/>
                  </a:lnTo>
                  <a:lnTo>
                    <a:pt x="293" y="1393"/>
                  </a:lnTo>
                  <a:lnTo>
                    <a:pt x="279" y="1434"/>
                  </a:lnTo>
                  <a:lnTo>
                    <a:pt x="293" y="1448"/>
                  </a:lnTo>
                  <a:lnTo>
                    <a:pt x="317" y="1460"/>
                  </a:lnTo>
                  <a:lnTo>
                    <a:pt x="326" y="1515"/>
                  </a:lnTo>
                  <a:lnTo>
                    <a:pt x="367" y="1579"/>
                  </a:lnTo>
                  <a:lnTo>
                    <a:pt x="390" y="1603"/>
                  </a:lnTo>
                  <a:lnTo>
                    <a:pt x="1214" y="1562"/>
                  </a:lnTo>
                  <a:lnTo>
                    <a:pt x="1217" y="1610"/>
                  </a:lnTo>
                  <a:lnTo>
                    <a:pt x="1258" y="1623"/>
                  </a:lnTo>
                  <a:lnTo>
                    <a:pt x="1264" y="1552"/>
                  </a:lnTo>
                  <a:lnTo>
                    <a:pt x="1237" y="1478"/>
                  </a:lnTo>
                  <a:lnTo>
                    <a:pt x="1258" y="1451"/>
                  </a:lnTo>
                  <a:lnTo>
                    <a:pt x="1432" y="1468"/>
                  </a:lnTo>
                  <a:lnTo>
                    <a:pt x="1419" y="1365"/>
                  </a:lnTo>
                  <a:lnTo>
                    <a:pt x="1456" y="1203"/>
                  </a:lnTo>
                  <a:lnTo>
                    <a:pt x="1479" y="1132"/>
                  </a:lnTo>
                  <a:lnTo>
                    <a:pt x="1473" y="1087"/>
                  </a:lnTo>
                  <a:lnTo>
                    <a:pt x="1540" y="976"/>
                  </a:lnTo>
                  <a:lnTo>
                    <a:pt x="1530" y="948"/>
                  </a:lnTo>
                  <a:lnTo>
                    <a:pt x="1499" y="965"/>
                  </a:lnTo>
                  <a:lnTo>
                    <a:pt x="1456" y="942"/>
                  </a:lnTo>
                  <a:lnTo>
                    <a:pt x="1426" y="851"/>
                  </a:lnTo>
                  <a:lnTo>
                    <a:pt x="1388" y="817"/>
                  </a:lnTo>
                  <a:lnTo>
                    <a:pt x="1345" y="806"/>
                  </a:lnTo>
                  <a:lnTo>
                    <a:pt x="1275" y="626"/>
                  </a:lnTo>
                  <a:lnTo>
                    <a:pt x="1207" y="596"/>
                  </a:lnTo>
                  <a:lnTo>
                    <a:pt x="1173" y="562"/>
                  </a:lnTo>
                  <a:lnTo>
                    <a:pt x="1150" y="521"/>
                  </a:lnTo>
                  <a:lnTo>
                    <a:pt x="1117" y="487"/>
                  </a:lnTo>
                  <a:lnTo>
                    <a:pt x="1079" y="467"/>
                  </a:lnTo>
                  <a:lnTo>
                    <a:pt x="1043" y="420"/>
                  </a:lnTo>
                  <a:lnTo>
                    <a:pt x="991" y="382"/>
                  </a:lnTo>
                  <a:lnTo>
                    <a:pt x="918" y="351"/>
                  </a:lnTo>
                  <a:lnTo>
                    <a:pt x="911" y="331"/>
                  </a:lnTo>
                  <a:lnTo>
                    <a:pt x="871" y="281"/>
                  </a:lnTo>
                  <a:lnTo>
                    <a:pt x="861" y="257"/>
                  </a:lnTo>
                  <a:lnTo>
                    <a:pt x="807" y="172"/>
                  </a:lnTo>
                  <a:lnTo>
                    <a:pt x="750" y="176"/>
                  </a:lnTo>
                  <a:lnTo>
                    <a:pt x="686" y="135"/>
                  </a:lnTo>
                  <a:lnTo>
                    <a:pt x="666" y="115"/>
                  </a:lnTo>
                  <a:lnTo>
                    <a:pt x="659" y="84"/>
                  </a:lnTo>
                  <a:lnTo>
                    <a:pt x="673" y="53"/>
                  </a:lnTo>
                  <a:lnTo>
                    <a:pt x="709" y="37"/>
                  </a:lnTo>
                  <a:lnTo>
                    <a:pt x="706" y="0"/>
                  </a:lnTo>
                  <a:lnTo>
                    <a:pt x="679" y="6"/>
                  </a:lnTo>
                  <a:lnTo>
                    <a:pt x="0" y="91"/>
                  </a:lnTo>
                  <a:lnTo>
                    <a:pt x="3" y="162"/>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59" name="Freeform 143"/>
            <p:cNvSpPr>
              <a:spLocks/>
            </p:cNvSpPr>
            <p:nvPr/>
          </p:nvSpPr>
          <p:spPr bwMode="auto">
            <a:xfrm>
              <a:off x="5793394" y="4167503"/>
              <a:ext cx="1228431" cy="939721"/>
            </a:xfrm>
            <a:custGeom>
              <a:avLst/>
              <a:gdLst>
                <a:gd name="T0" fmla="*/ 2565 w 2605"/>
                <a:gd name="T1" fmla="*/ 1301 h 1990"/>
                <a:gd name="T2" fmla="*/ 2343 w 2605"/>
                <a:gd name="T3" fmla="*/ 936 h 1990"/>
                <a:gd name="T4" fmla="*/ 2326 w 2605"/>
                <a:gd name="T5" fmla="*/ 773 h 1990"/>
                <a:gd name="T6" fmla="*/ 2235 w 2605"/>
                <a:gd name="T7" fmla="*/ 661 h 1990"/>
                <a:gd name="T8" fmla="*/ 2011 w 2605"/>
                <a:gd name="T9" fmla="*/ 315 h 1990"/>
                <a:gd name="T10" fmla="*/ 1912 w 2605"/>
                <a:gd name="T11" fmla="*/ 17 h 1990"/>
                <a:gd name="T12" fmla="*/ 1714 w 2605"/>
                <a:gd name="T13" fmla="*/ 27 h 1990"/>
                <a:gd name="T14" fmla="*/ 1735 w 2605"/>
                <a:gd name="T15" fmla="*/ 172 h 1990"/>
                <a:gd name="T16" fmla="*/ 1691 w 2605"/>
                <a:gd name="T17" fmla="*/ 111 h 1990"/>
                <a:gd name="T18" fmla="*/ 844 w 2605"/>
                <a:gd name="T19" fmla="*/ 128 h 1990"/>
                <a:gd name="T20" fmla="*/ 6 w 2605"/>
                <a:gd name="T21" fmla="*/ 145 h 1990"/>
                <a:gd name="T22" fmla="*/ 30 w 2605"/>
                <a:gd name="T23" fmla="*/ 227 h 1990"/>
                <a:gd name="T24" fmla="*/ 77 w 2605"/>
                <a:gd name="T25" fmla="*/ 389 h 1990"/>
                <a:gd name="T26" fmla="*/ 232 w 2605"/>
                <a:gd name="T27" fmla="*/ 345 h 1990"/>
                <a:gd name="T28" fmla="*/ 524 w 2605"/>
                <a:gd name="T29" fmla="*/ 356 h 1990"/>
                <a:gd name="T30" fmla="*/ 682 w 2605"/>
                <a:gd name="T31" fmla="*/ 444 h 1990"/>
                <a:gd name="T32" fmla="*/ 756 w 2605"/>
                <a:gd name="T33" fmla="*/ 495 h 1990"/>
                <a:gd name="T34" fmla="*/ 813 w 2605"/>
                <a:gd name="T35" fmla="*/ 518 h 1990"/>
                <a:gd name="T36" fmla="*/ 938 w 2605"/>
                <a:gd name="T37" fmla="*/ 487 h 1990"/>
                <a:gd name="T38" fmla="*/ 1048 w 2605"/>
                <a:gd name="T39" fmla="*/ 430 h 1990"/>
                <a:gd name="T40" fmla="*/ 1042 w 2605"/>
                <a:gd name="T41" fmla="*/ 397 h 1990"/>
                <a:gd name="T42" fmla="*/ 1112 w 2605"/>
                <a:gd name="T43" fmla="*/ 352 h 1990"/>
                <a:gd name="T44" fmla="*/ 1271 w 2605"/>
                <a:gd name="T45" fmla="*/ 400 h 1990"/>
                <a:gd name="T46" fmla="*/ 1355 w 2605"/>
                <a:gd name="T47" fmla="*/ 475 h 1990"/>
                <a:gd name="T48" fmla="*/ 1429 w 2605"/>
                <a:gd name="T49" fmla="*/ 559 h 1990"/>
                <a:gd name="T50" fmla="*/ 1570 w 2605"/>
                <a:gd name="T51" fmla="*/ 634 h 1990"/>
                <a:gd name="T52" fmla="*/ 1644 w 2605"/>
                <a:gd name="T53" fmla="*/ 745 h 1990"/>
                <a:gd name="T54" fmla="*/ 1620 w 2605"/>
                <a:gd name="T55" fmla="*/ 976 h 1990"/>
                <a:gd name="T56" fmla="*/ 1674 w 2605"/>
                <a:gd name="T57" fmla="*/ 1170 h 1990"/>
                <a:gd name="T58" fmla="*/ 1711 w 2605"/>
                <a:gd name="T59" fmla="*/ 1087 h 1990"/>
                <a:gd name="T60" fmla="*/ 1664 w 2605"/>
                <a:gd name="T61" fmla="*/ 1061 h 1990"/>
                <a:gd name="T62" fmla="*/ 1765 w 2605"/>
                <a:gd name="T63" fmla="*/ 1064 h 1990"/>
                <a:gd name="T64" fmla="*/ 1714 w 2605"/>
                <a:gd name="T65" fmla="*/ 1183 h 1990"/>
                <a:gd name="T66" fmla="*/ 1782 w 2605"/>
                <a:gd name="T67" fmla="*/ 1335 h 1990"/>
                <a:gd name="T68" fmla="*/ 1876 w 2605"/>
                <a:gd name="T69" fmla="*/ 1484 h 1990"/>
                <a:gd name="T70" fmla="*/ 1940 w 2605"/>
                <a:gd name="T71" fmla="*/ 1573 h 1990"/>
                <a:gd name="T72" fmla="*/ 1997 w 2605"/>
                <a:gd name="T73" fmla="*/ 1556 h 1990"/>
                <a:gd name="T74" fmla="*/ 2047 w 2605"/>
                <a:gd name="T75" fmla="*/ 1681 h 1990"/>
                <a:gd name="T76" fmla="*/ 2111 w 2605"/>
                <a:gd name="T77" fmla="*/ 1732 h 1990"/>
                <a:gd name="T78" fmla="*/ 2232 w 2605"/>
                <a:gd name="T79" fmla="*/ 1776 h 1990"/>
                <a:gd name="T80" fmla="*/ 2303 w 2605"/>
                <a:gd name="T81" fmla="*/ 1915 h 1990"/>
                <a:gd name="T82" fmla="*/ 2326 w 2605"/>
                <a:gd name="T83" fmla="*/ 1979 h 1990"/>
                <a:gd name="T84" fmla="*/ 2384 w 2605"/>
                <a:gd name="T85" fmla="*/ 1973 h 1990"/>
                <a:gd name="T86" fmla="*/ 2470 w 2605"/>
                <a:gd name="T87" fmla="*/ 1942 h 1990"/>
                <a:gd name="T88" fmla="*/ 2569 w 2605"/>
                <a:gd name="T89" fmla="*/ 1868 h 1990"/>
                <a:gd name="T90" fmla="*/ 2555 w 2605"/>
                <a:gd name="T91" fmla="*/ 1793 h 1990"/>
                <a:gd name="T92" fmla="*/ 2558 w 2605"/>
                <a:gd name="T93" fmla="*/ 1732 h 1990"/>
                <a:gd name="T94" fmla="*/ 2605 w 2605"/>
                <a:gd name="T95" fmla="*/ 1651 h 1990"/>
                <a:gd name="T96" fmla="*/ 2585 w 2605"/>
                <a:gd name="T97" fmla="*/ 1426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5" h="1990">
                  <a:moveTo>
                    <a:pt x="2585" y="1426"/>
                  </a:moveTo>
                  <a:lnTo>
                    <a:pt x="2565" y="1301"/>
                  </a:lnTo>
                  <a:lnTo>
                    <a:pt x="2390" y="983"/>
                  </a:lnTo>
                  <a:lnTo>
                    <a:pt x="2343" y="936"/>
                  </a:lnTo>
                  <a:lnTo>
                    <a:pt x="2296" y="814"/>
                  </a:lnTo>
                  <a:lnTo>
                    <a:pt x="2326" y="773"/>
                  </a:lnTo>
                  <a:lnTo>
                    <a:pt x="2303" y="722"/>
                  </a:lnTo>
                  <a:lnTo>
                    <a:pt x="2235" y="661"/>
                  </a:lnTo>
                  <a:lnTo>
                    <a:pt x="2158" y="569"/>
                  </a:lnTo>
                  <a:lnTo>
                    <a:pt x="2011" y="315"/>
                  </a:lnTo>
                  <a:lnTo>
                    <a:pt x="1946" y="156"/>
                  </a:lnTo>
                  <a:lnTo>
                    <a:pt x="1912" y="17"/>
                  </a:lnTo>
                  <a:lnTo>
                    <a:pt x="1735" y="0"/>
                  </a:lnTo>
                  <a:lnTo>
                    <a:pt x="1714" y="27"/>
                  </a:lnTo>
                  <a:lnTo>
                    <a:pt x="1741" y="101"/>
                  </a:lnTo>
                  <a:lnTo>
                    <a:pt x="1735" y="172"/>
                  </a:lnTo>
                  <a:lnTo>
                    <a:pt x="1694" y="159"/>
                  </a:lnTo>
                  <a:lnTo>
                    <a:pt x="1691" y="111"/>
                  </a:lnTo>
                  <a:lnTo>
                    <a:pt x="867" y="152"/>
                  </a:lnTo>
                  <a:lnTo>
                    <a:pt x="844" y="128"/>
                  </a:lnTo>
                  <a:lnTo>
                    <a:pt x="803" y="64"/>
                  </a:lnTo>
                  <a:lnTo>
                    <a:pt x="6" y="145"/>
                  </a:lnTo>
                  <a:lnTo>
                    <a:pt x="0" y="197"/>
                  </a:lnTo>
                  <a:lnTo>
                    <a:pt x="30" y="227"/>
                  </a:lnTo>
                  <a:lnTo>
                    <a:pt x="74" y="261"/>
                  </a:lnTo>
                  <a:lnTo>
                    <a:pt x="77" y="389"/>
                  </a:lnTo>
                  <a:lnTo>
                    <a:pt x="134" y="379"/>
                  </a:lnTo>
                  <a:lnTo>
                    <a:pt x="232" y="345"/>
                  </a:lnTo>
                  <a:lnTo>
                    <a:pt x="400" y="328"/>
                  </a:lnTo>
                  <a:lnTo>
                    <a:pt x="524" y="356"/>
                  </a:lnTo>
                  <a:lnTo>
                    <a:pt x="656" y="420"/>
                  </a:lnTo>
                  <a:lnTo>
                    <a:pt x="682" y="444"/>
                  </a:lnTo>
                  <a:lnTo>
                    <a:pt x="733" y="464"/>
                  </a:lnTo>
                  <a:lnTo>
                    <a:pt x="756" y="495"/>
                  </a:lnTo>
                  <a:lnTo>
                    <a:pt x="763" y="539"/>
                  </a:lnTo>
                  <a:lnTo>
                    <a:pt x="813" y="518"/>
                  </a:lnTo>
                  <a:lnTo>
                    <a:pt x="880" y="518"/>
                  </a:lnTo>
                  <a:lnTo>
                    <a:pt x="938" y="487"/>
                  </a:lnTo>
                  <a:lnTo>
                    <a:pt x="998" y="426"/>
                  </a:lnTo>
                  <a:lnTo>
                    <a:pt x="1048" y="430"/>
                  </a:lnTo>
                  <a:lnTo>
                    <a:pt x="1056" y="414"/>
                  </a:lnTo>
                  <a:lnTo>
                    <a:pt x="1042" y="397"/>
                  </a:lnTo>
                  <a:lnTo>
                    <a:pt x="1045" y="366"/>
                  </a:lnTo>
                  <a:lnTo>
                    <a:pt x="1112" y="352"/>
                  </a:lnTo>
                  <a:lnTo>
                    <a:pt x="1153" y="352"/>
                  </a:lnTo>
                  <a:lnTo>
                    <a:pt x="1271" y="400"/>
                  </a:lnTo>
                  <a:lnTo>
                    <a:pt x="1311" y="461"/>
                  </a:lnTo>
                  <a:lnTo>
                    <a:pt x="1355" y="475"/>
                  </a:lnTo>
                  <a:lnTo>
                    <a:pt x="1374" y="531"/>
                  </a:lnTo>
                  <a:lnTo>
                    <a:pt x="1429" y="559"/>
                  </a:lnTo>
                  <a:lnTo>
                    <a:pt x="1456" y="600"/>
                  </a:lnTo>
                  <a:lnTo>
                    <a:pt x="1570" y="634"/>
                  </a:lnTo>
                  <a:lnTo>
                    <a:pt x="1594" y="684"/>
                  </a:lnTo>
                  <a:lnTo>
                    <a:pt x="1644" y="745"/>
                  </a:lnTo>
                  <a:lnTo>
                    <a:pt x="1644" y="901"/>
                  </a:lnTo>
                  <a:lnTo>
                    <a:pt x="1620" y="976"/>
                  </a:lnTo>
                  <a:lnTo>
                    <a:pt x="1623" y="1023"/>
                  </a:lnTo>
                  <a:lnTo>
                    <a:pt x="1674" y="1170"/>
                  </a:lnTo>
                  <a:lnTo>
                    <a:pt x="1688" y="1162"/>
                  </a:lnTo>
                  <a:lnTo>
                    <a:pt x="1711" y="1087"/>
                  </a:lnTo>
                  <a:lnTo>
                    <a:pt x="1671" y="1071"/>
                  </a:lnTo>
                  <a:lnTo>
                    <a:pt x="1664" y="1061"/>
                  </a:lnTo>
                  <a:lnTo>
                    <a:pt x="1691" y="1051"/>
                  </a:lnTo>
                  <a:lnTo>
                    <a:pt x="1765" y="1064"/>
                  </a:lnTo>
                  <a:lnTo>
                    <a:pt x="1768" y="1092"/>
                  </a:lnTo>
                  <a:lnTo>
                    <a:pt x="1714" y="1183"/>
                  </a:lnTo>
                  <a:lnTo>
                    <a:pt x="1681" y="1223"/>
                  </a:lnTo>
                  <a:lnTo>
                    <a:pt x="1782" y="1335"/>
                  </a:lnTo>
                  <a:lnTo>
                    <a:pt x="1829" y="1423"/>
                  </a:lnTo>
                  <a:lnTo>
                    <a:pt x="1876" y="1484"/>
                  </a:lnTo>
                  <a:lnTo>
                    <a:pt x="1909" y="1570"/>
                  </a:lnTo>
                  <a:lnTo>
                    <a:pt x="1940" y="1573"/>
                  </a:lnTo>
                  <a:lnTo>
                    <a:pt x="1967" y="1539"/>
                  </a:lnTo>
                  <a:lnTo>
                    <a:pt x="1997" y="1556"/>
                  </a:lnTo>
                  <a:lnTo>
                    <a:pt x="2037" y="1623"/>
                  </a:lnTo>
                  <a:lnTo>
                    <a:pt x="2047" y="1681"/>
                  </a:lnTo>
                  <a:lnTo>
                    <a:pt x="2097" y="1753"/>
                  </a:lnTo>
                  <a:lnTo>
                    <a:pt x="2111" y="1732"/>
                  </a:lnTo>
                  <a:lnTo>
                    <a:pt x="2175" y="1739"/>
                  </a:lnTo>
                  <a:lnTo>
                    <a:pt x="2232" y="1776"/>
                  </a:lnTo>
                  <a:lnTo>
                    <a:pt x="2290" y="1861"/>
                  </a:lnTo>
                  <a:lnTo>
                    <a:pt x="2303" y="1915"/>
                  </a:lnTo>
                  <a:lnTo>
                    <a:pt x="2306" y="1962"/>
                  </a:lnTo>
                  <a:lnTo>
                    <a:pt x="2326" y="1979"/>
                  </a:lnTo>
                  <a:lnTo>
                    <a:pt x="2346" y="1990"/>
                  </a:lnTo>
                  <a:lnTo>
                    <a:pt x="2384" y="1973"/>
                  </a:lnTo>
                  <a:lnTo>
                    <a:pt x="2411" y="1946"/>
                  </a:lnTo>
                  <a:lnTo>
                    <a:pt x="2470" y="1942"/>
                  </a:lnTo>
                  <a:lnTo>
                    <a:pt x="2525" y="1918"/>
                  </a:lnTo>
                  <a:lnTo>
                    <a:pt x="2569" y="1868"/>
                  </a:lnTo>
                  <a:lnTo>
                    <a:pt x="2558" y="1834"/>
                  </a:lnTo>
                  <a:lnTo>
                    <a:pt x="2555" y="1793"/>
                  </a:lnTo>
                  <a:lnTo>
                    <a:pt x="2565" y="1762"/>
                  </a:lnTo>
                  <a:lnTo>
                    <a:pt x="2558" y="1732"/>
                  </a:lnTo>
                  <a:lnTo>
                    <a:pt x="2599" y="1709"/>
                  </a:lnTo>
                  <a:lnTo>
                    <a:pt x="2605" y="1651"/>
                  </a:lnTo>
                  <a:lnTo>
                    <a:pt x="2596" y="1623"/>
                  </a:lnTo>
                  <a:lnTo>
                    <a:pt x="2585" y="1426"/>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0" name="Freeform 144"/>
            <p:cNvSpPr>
              <a:spLocks/>
            </p:cNvSpPr>
            <p:nvPr/>
          </p:nvSpPr>
          <p:spPr bwMode="auto">
            <a:xfrm>
              <a:off x="6899942" y="5008157"/>
              <a:ext cx="127372" cy="172660"/>
            </a:xfrm>
            <a:custGeom>
              <a:avLst/>
              <a:gdLst>
                <a:gd name="T0" fmla="*/ 268 w 271"/>
                <a:gd name="T1" fmla="*/ 58 h 364"/>
                <a:gd name="T2" fmla="*/ 271 w 271"/>
                <a:gd name="T3" fmla="*/ 0 h 364"/>
                <a:gd name="T4" fmla="*/ 259 w 271"/>
                <a:gd name="T5" fmla="*/ 11 h 364"/>
                <a:gd name="T6" fmla="*/ 218 w 271"/>
                <a:gd name="T7" fmla="*/ 133 h 364"/>
                <a:gd name="T8" fmla="*/ 168 w 271"/>
                <a:gd name="T9" fmla="*/ 221 h 364"/>
                <a:gd name="T10" fmla="*/ 97 w 271"/>
                <a:gd name="T11" fmla="*/ 289 h 364"/>
                <a:gd name="T12" fmla="*/ 0 w 271"/>
                <a:gd name="T13" fmla="*/ 347 h 364"/>
                <a:gd name="T14" fmla="*/ 19 w 271"/>
                <a:gd name="T15" fmla="*/ 364 h 364"/>
                <a:gd name="T16" fmla="*/ 151 w 271"/>
                <a:gd name="T17" fmla="*/ 258 h 364"/>
                <a:gd name="T18" fmla="*/ 212 w 271"/>
                <a:gd name="T19" fmla="*/ 194 h 364"/>
                <a:gd name="T20" fmla="*/ 268 w 271"/>
                <a:gd name="T21"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364">
                  <a:moveTo>
                    <a:pt x="268" y="58"/>
                  </a:moveTo>
                  <a:lnTo>
                    <a:pt x="271" y="0"/>
                  </a:lnTo>
                  <a:lnTo>
                    <a:pt x="259" y="11"/>
                  </a:lnTo>
                  <a:lnTo>
                    <a:pt x="218" y="133"/>
                  </a:lnTo>
                  <a:lnTo>
                    <a:pt x="168" y="221"/>
                  </a:lnTo>
                  <a:lnTo>
                    <a:pt x="97" y="289"/>
                  </a:lnTo>
                  <a:lnTo>
                    <a:pt x="0" y="347"/>
                  </a:lnTo>
                  <a:lnTo>
                    <a:pt x="19" y="364"/>
                  </a:lnTo>
                  <a:lnTo>
                    <a:pt x="151" y="258"/>
                  </a:lnTo>
                  <a:lnTo>
                    <a:pt x="212" y="194"/>
                  </a:lnTo>
                  <a:lnTo>
                    <a:pt x="268" y="58"/>
                  </a:lnTo>
                  <a:close/>
                </a:path>
              </a:pathLst>
            </a:custGeom>
            <a:solidFill>
              <a:schemeClr val="bg1">
                <a:lumMod val="7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1" name="Freeform 145"/>
            <p:cNvSpPr>
              <a:spLocks/>
            </p:cNvSpPr>
            <p:nvPr/>
          </p:nvSpPr>
          <p:spPr bwMode="auto">
            <a:xfrm>
              <a:off x="6793800" y="5172325"/>
              <a:ext cx="84915" cy="45288"/>
            </a:xfrm>
            <a:custGeom>
              <a:avLst/>
              <a:gdLst>
                <a:gd name="T0" fmla="*/ 124 w 179"/>
                <a:gd name="T1" fmla="*/ 0 h 95"/>
                <a:gd name="T2" fmla="*/ 85 w 179"/>
                <a:gd name="T3" fmla="*/ 27 h 95"/>
                <a:gd name="T4" fmla="*/ 61 w 179"/>
                <a:gd name="T5" fmla="*/ 67 h 95"/>
                <a:gd name="T6" fmla="*/ 0 w 179"/>
                <a:gd name="T7" fmla="*/ 81 h 95"/>
                <a:gd name="T8" fmla="*/ 17 w 179"/>
                <a:gd name="T9" fmla="*/ 95 h 95"/>
                <a:gd name="T10" fmla="*/ 54 w 179"/>
                <a:gd name="T11" fmla="*/ 75 h 95"/>
                <a:gd name="T12" fmla="*/ 179 w 179"/>
                <a:gd name="T13" fmla="*/ 30 h 95"/>
                <a:gd name="T14" fmla="*/ 171 w 179"/>
                <a:gd name="T15" fmla="*/ 13 h 95"/>
                <a:gd name="T16" fmla="*/ 145 w 179"/>
                <a:gd name="T17" fmla="*/ 10 h 95"/>
                <a:gd name="T18" fmla="*/ 124 w 17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95">
                  <a:moveTo>
                    <a:pt x="124" y="0"/>
                  </a:moveTo>
                  <a:lnTo>
                    <a:pt x="85" y="27"/>
                  </a:lnTo>
                  <a:lnTo>
                    <a:pt x="61" y="67"/>
                  </a:lnTo>
                  <a:lnTo>
                    <a:pt x="0" y="81"/>
                  </a:lnTo>
                  <a:lnTo>
                    <a:pt x="17" y="95"/>
                  </a:lnTo>
                  <a:lnTo>
                    <a:pt x="54" y="75"/>
                  </a:lnTo>
                  <a:lnTo>
                    <a:pt x="179" y="30"/>
                  </a:lnTo>
                  <a:lnTo>
                    <a:pt x="171" y="13"/>
                  </a:lnTo>
                  <a:lnTo>
                    <a:pt x="145" y="10"/>
                  </a:lnTo>
                  <a:lnTo>
                    <a:pt x="124" y="0"/>
                  </a:lnTo>
                  <a:close/>
                </a:path>
              </a:pathLst>
            </a:custGeom>
            <a:solidFill>
              <a:schemeClr val="bg1">
                <a:lumMod val="7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2" name="Freeform 147"/>
            <p:cNvSpPr>
              <a:spLocks/>
            </p:cNvSpPr>
            <p:nvPr/>
          </p:nvSpPr>
          <p:spPr bwMode="auto">
            <a:xfrm>
              <a:off x="5460794" y="2811700"/>
              <a:ext cx="985009" cy="506657"/>
            </a:xfrm>
            <a:custGeom>
              <a:avLst/>
              <a:gdLst>
                <a:gd name="T0" fmla="*/ 1722 w 2089"/>
                <a:gd name="T1" fmla="*/ 103 h 1075"/>
                <a:gd name="T2" fmla="*/ 1654 w 2089"/>
                <a:gd name="T3" fmla="*/ 123 h 1075"/>
                <a:gd name="T4" fmla="*/ 1563 w 2089"/>
                <a:gd name="T5" fmla="*/ 136 h 1075"/>
                <a:gd name="T6" fmla="*/ 1504 w 2089"/>
                <a:gd name="T7" fmla="*/ 106 h 1075"/>
                <a:gd name="T8" fmla="*/ 1378 w 2089"/>
                <a:gd name="T9" fmla="*/ 28 h 1075"/>
                <a:gd name="T10" fmla="*/ 1291 w 2089"/>
                <a:gd name="T11" fmla="*/ 14 h 1075"/>
                <a:gd name="T12" fmla="*/ 1217 w 2089"/>
                <a:gd name="T13" fmla="*/ 55 h 1075"/>
                <a:gd name="T14" fmla="*/ 1244 w 2089"/>
                <a:gd name="T15" fmla="*/ 109 h 1075"/>
                <a:gd name="T16" fmla="*/ 1137 w 2089"/>
                <a:gd name="T17" fmla="*/ 170 h 1075"/>
                <a:gd name="T18" fmla="*/ 1083 w 2089"/>
                <a:gd name="T19" fmla="*/ 252 h 1075"/>
                <a:gd name="T20" fmla="*/ 958 w 2089"/>
                <a:gd name="T21" fmla="*/ 374 h 1075"/>
                <a:gd name="T22" fmla="*/ 952 w 2089"/>
                <a:gd name="T23" fmla="*/ 445 h 1075"/>
                <a:gd name="T24" fmla="*/ 858 w 2089"/>
                <a:gd name="T25" fmla="*/ 417 h 1075"/>
                <a:gd name="T26" fmla="*/ 793 w 2089"/>
                <a:gd name="T27" fmla="*/ 513 h 1075"/>
                <a:gd name="T28" fmla="*/ 746 w 2089"/>
                <a:gd name="T29" fmla="*/ 503 h 1075"/>
                <a:gd name="T30" fmla="*/ 666 w 2089"/>
                <a:gd name="T31" fmla="*/ 503 h 1075"/>
                <a:gd name="T32" fmla="*/ 608 w 2089"/>
                <a:gd name="T33" fmla="*/ 540 h 1075"/>
                <a:gd name="T34" fmla="*/ 431 w 2089"/>
                <a:gd name="T35" fmla="*/ 533 h 1075"/>
                <a:gd name="T36" fmla="*/ 367 w 2089"/>
                <a:gd name="T37" fmla="*/ 614 h 1075"/>
                <a:gd name="T38" fmla="*/ 356 w 2089"/>
                <a:gd name="T39" fmla="*/ 662 h 1075"/>
                <a:gd name="T40" fmla="*/ 343 w 2089"/>
                <a:gd name="T41" fmla="*/ 700 h 1075"/>
                <a:gd name="T42" fmla="*/ 269 w 2089"/>
                <a:gd name="T43" fmla="*/ 736 h 1075"/>
                <a:gd name="T44" fmla="*/ 286 w 2089"/>
                <a:gd name="T45" fmla="*/ 811 h 1075"/>
                <a:gd name="T46" fmla="*/ 266 w 2089"/>
                <a:gd name="T47" fmla="*/ 852 h 1075"/>
                <a:gd name="T48" fmla="*/ 128 w 2089"/>
                <a:gd name="T49" fmla="*/ 822 h 1075"/>
                <a:gd name="T50" fmla="*/ 78 w 2089"/>
                <a:gd name="T51" fmla="*/ 883 h 1075"/>
                <a:gd name="T52" fmla="*/ 91 w 2089"/>
                <a:gd name="T53" fmla="*/ 953 h 1075"/>
                <a:gd name="T54" fmla="*/ 50 w 2089"/>
                <a:gd name="T55" fmla="*/ 1025 h 1075"/>
                <a:gd name="T56" fmla="*/ 0 w 2089"/>
                <a:gd name="T57" fmla="*/ 1075 h 1075"/>
                <a:gd name="T58" fmla="*/ 420 w 2089"/>
                <a:gd name="T59" fmla="*/ 991 h 1075"/>
                <a:gd name="T60" fmla="*/ 1664 w 2089"/>
                <a:gd name="T61" fmla="*/ 872 h 1075"/>
                <a:gd name="T62" fmla="*/ 1866 w 2089"/>
                <a:gd name="T63" fmla="*/ 723 h 1075"/>
                <a:gd name="T64" fmla="*/ 2089 w 2089"/>
                <a:gd name="T65" fmla="*/ 499 h 1075"/>
                <a:gd name="T66" fmla="*/ 1943 w 2089"/>
                <a:gd name="T67" fmla="*/ 353 h 1075"/>
                <a:gd name="T68" fmla="*/ 1890 w 2089"/>
                <a:gd name="T69" fmla="*/ 292 h 1075"/>
                <a:gd name="T70" fmla="*/ 1873 w 2089"/>
                <a:gd name="T71" fmla="*/ 177 h 1075"/>
                <a:gd name="T72" fmla="*/ 1778 w 2089"/>
                <a:gd name="T73" fmla="*/ 8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9" h="1075">
                  <a:moveTo>
                    <a:pt x="1752" y="83"/>
                  </a:moveTo>
                  <a:lnTo>
                    <a:pt x="1722" y="103"/>
                  </a:lnTo>
                  <a:lnTo>
                    <a:pt x="1678" y="144"/>
                  </a:lnTo>
                  <a:lnTo>
                    <a:pt x="1654" y="123"/>
                  </a:lnTo>
                  <a:lnTo>
                    <a:pt x="1604" y="113"/>
                  </a:lnTo>
                  <a:lnTo>
                    <a:pt x="1563" y="136"/>
                  </a:lnTo>
                  <a:lnTo>
                    <a:pt x="1530" y="136"/>
                  </a:lnTo>
                  <a:lnTo>
                    <a:pt x="1504" y="106"/>
                  </a:lnTo>
                  <a:lnTo>
                    <a:pt x="1405" y="99"/>
                  </a:lnTo>
                  <a:lnTo>
                    <a:pt x="1378" y="28"/>
                  </a:lnTo>
                  <a:lnTo>
                    <a:pt x="1331" y="0"/>
                  </a:lnTo>
                  <a:lnTo>
                    <a:pt x="1291" y="14"/>
                  </a:lnTo>
                  <a:lnTo>
                    <a:pt x="1228" y="17"/>
                  </a:lnTo>
                  <a:lnTo>
                    <a:pt x="1217" y="55"/>
                  </a:lnTo>
                  <a:lnTo>
                    <a:pt x="1241" y="78"/>
                  </a:lnTo>
                  <a:lnTo>
                    <a:pt x="1244" y="109"/>
                  </a:lnTo>
                  <a:lnTo>
                    <a:pt x="1201" y="144"/>
                  </a:lnTo>
                  <a:lnTo>
                    <a:pt x="1137" y="170"/>
                  </a:lnTo>
                  <a:lnTo>
                    <a:pt x="1093" y="177"/>
                  </a:lnTo>
                  <a:lnTo>
                    <a:pt x="1083" y="252"/>
                  </a:lnTo>
                  <a:lnTo>
                    <a:pt x="1008" y="316"/>
                  </a:lnTo>
                  <a:lnTo>
                    <a:pt x="958" y="374"/>
                  </a:lnTo>
                  <a:lnTo>
                    <a:pt x="966" y="411"/>
                  </a:lnTo>
                  <a:lnTo>
                    <a:pt x="952" y="445"/>
                  </a:lnTo>
                  <a:lnTo>
                    <a:pt x="878" y="445"/>
                  </a:lnTo>
                  <a:lnTo>
                    <a:pt x="858" y="417"/>
                  </a:lnTo>
                  <a:lnTo>
                    <a:pt x="790" y="458"/>
                  </a:lnTo>
                  <a:lnTo>
                    <a:pt x="793" y="513"/>
                  </a:lnTo>
                  <a:lnTo>
                    <a:pt x="760" y="523"/>
                  </a:lnTo>
                  <a:lnTo>
                    <a:pt x="746" y="503"/>
                  </a:lnTo>
                  <a:lnTo>
                    <a:pt x="716" y="475"/>
                  </a:lnTo>
                  <a:lnTo>
                    <a:pt x="666" y="503"/>
                  </a:lnTo>
                  <a:lnTo>
                    <a:pt x="635" y="553"/>
                  </a:lnTo>
                  <a:lnTo>
                    <a:pt x="608" y="540"/>
                  </a:lnTo>
                  <a:lnTo>
                    <a:pt x="585" y="509"/>
                  </a:lnTo>
                  <a:lnTo>
                    <a:pt x="431" y="533"/>
                  </a:lnTo>
                  <a:lnTo>
                    <a:pt x="384" y="561"/>
                  </a:lnTo>
                  <a:lnTo>
                    <a:pt x="367" y="614"/>
                  </a:lnTo>
                  <a:lnTo>
                    <a:pt x="346" y="628"/>
                  </a:lnTo>
                  <a:lnTo>
                    <a:pt x="356" y="662"/>
                  </a:lnTo>
                  <a:lnTo>
                    <a:pt x="370" y="689"/>
                  </a:lnTo>
                  <a:lnTo>
                    <a:pt x="343" y="700"/>
                  </a:lnTo>
                  <a:lnTo>
                    <a:pt x="303" y="709"/>
                  </a:lnTo>
                  <a:lnTo>
                    <a:pt x="269" y="736"/>
                  </a:lnTo>
                  <a:lnTo>
                    <a:pt x="266" y="770"/>
                  </a:lnTo>
                  <a:lnTo>
                    <a:pt x="286" y="811"/>
                  </a:lnTo>
                  <a:lnTo>
                    <a:pt x="282" y="848"/>
                  </a:lnTo>
                  <a:lnTo>
                    <a:pt x="266" y="852"/>
                  </a:lnTo>
                  <a:lnTo>
                    <a:pt x="161" y="811"/>
                  </a:lnTo>
                  <a:lnTo>
                    <a:pt x="128" y="822"/>
                  </a:lnTo>
                  <a:lnTo>
                    <a:pt x="91" y="852"/>
                  </a:lnTo>
                  <a:lnTo>
                    <a:pt x="78" y="883"/>
                  </a:lnTo>
                  <a:lnTo>
                    <a:pt x="102" y="923"/>
                  </a:lnTo>
                  <a:lnTo>
                    <a:pt x="91" y="953"/>
                  </a:lnTo>
                  <a:lnTo>
                    <a:pt x="84" y="1008"/>
                  </a:lnTo>
                  <a:lnTo>
                    <a:pt x="50" y="1025"/>
                  </a:lnTo>
                  <a:lnTo>
                    <a:pt x="14" y="1055"/>
                  </a:lnTo>
                  <a:lnTo>
                    <a:pt x="0" y="1075"/>
                  </a:lnTo>
                  <a:lnTo>
                    <a:pt x="420" y="1055"/>
                  </a:lnTo>
                  <a:lnTo>
                    <a:pt x="420" y="991"/>
                  </a:lnTo>
                  <a:lnTo>
                    <a:pt x="484" y="991"/>
                  </a:lnTo>
                  <a:lnTo>
                    <a:pt x="1664" y="872"/>
                  </a:lnTo>
                  <a:lnTo>
                    <a:pt x="1866" y="756"/>
                  </a:lnTo>
                  <a:lnTo>
                    <a:pt x="1866" y="723"/>
                  </a:lnTo>
                  <a:lnTo>
                    <a:pt x="1967" y="608"/>
                  </a:lnTo>
                  <a:lnTo>
                    <a:pt x="2089" y="499"/>
                  </a:lnTo>
                  <a:lnTo>
                    <a:pt x="2034" y="462"/>
                  </a:lnTo>
                  <a:lnTo>
                    <a:pt x="1943" y="353"/>
                  </a:lnTo>
                  <a:lnTo>
                    <a:pt x="1933" y="319"/>
                  </a:lnTo>
                  <a:lnTo>
                    <a:pt x="1890" y="292"/>
                  </a:lnTo>
                  <a:lnTo>
                    <a:pt x="1880" y="266"/>
                  </a:lnTo>
                  <a:lnTo>
                    <a:pt x="1873" y="177"/>
                  </a:lnTo>
                  <a:lnTo>
                    <a:pt x="1786" y="126"/>
                  </a:lnTo>
                  <a:lnTo>
                    <a:pt x="1778" y="83"/>
                  </a:lnTo>
                  <a:lnTo>
                    <a:pt x="1752" y="83"/>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3" name="Freeform 149"/>
            <p:cNvSpPr>
              <a:spLocks/>
            </p:cNvSpPr>
            <p:nvPr/>
          </p:nvSpPr>
          <p:spPr bwMode="auto">
            <a:xfrm>
              <a:off x="5366621" y="3181537"/>
              <a:ext cx="1135025" cy="396268"/>
            </a:xfrm>
            <a:custGeom>
              <a:avLst/>
              <a:gdLst>
                <a:gd name="T0" fmla="*/ 598 w 2408"/>
                <a:gd name="T1" fmla="*/ 200 h 840"/>
                <a:gd name="T2" fmla="*/ 598 w 2408"/>
                <a:gd name="T3" fmla="*/ 264 h 840"/>
                <a:gd name="T4" fmla="*/ 168 w 2408"/>
                <a:gd name="T5" fmla="*/ 281 h 840"/>
                <a:gd name="T6" fmla="*/ 162 w 2408"/>
                <a:gd name="T7" fmla="*/ 376 h 840"/>
                <a:gd name="T8" fmla="*/ 87 w 2408"/>
                <a:gd name="T9" fmla="*/ 604 h 840"/>
                <a:gd name="T10" fmla="*/ 84 w 2408"/>
                <a:gd name="T11" fmla="*/ 644 h 840"/>
                <a:gd name="T12" fmla="*/ 17 w 2408"/>
                <a:gd name="T13" fmla="*/ 681 h 840"/>
                <a:gd name="T14" fmla="*/ 40 w 2408"/>
                <a:gd name="T15" fmla="*/ 742 h 840"/>
                <a:gd name="T16" fmla="*/ 27 w 2408"/>
                <a:gd name="T17" fmla="*/ 810 h 840"/>
                <a:gd name="T18" fmla="*/ 0 w 2408"/>
                <a:gd name="T19" fmla="*/ 840 h 840"/>
                <a:gd name="T20" fmla="*/ 747 w 2408"/>
                <a:gd name="T21" fmla="*/ 796 h 840"/>
                <a:gd name="T22" fmla="*/ 1721 w 2408"/>
                <a:gd name="T23" fmla="*/ 695 h 840"/>
                <a:gd name="T24" fmla="*/ 1729 w 2408"/>
                <a:gd name="T25" fmla="*/ 613 h 840"/>
                <a:gd name="T26" fmla="*/ 1755 w 2408"/>
                <a:gd name="T27" fmla="*/ 590 h 840"/>
                <a:gd name="T28" fmla="*/ 1802 w 2408"/>
                <a:gd name="T29" fmla="*/ 579 h 840"/>
                <a:gd name="T30" fmla="*/ 1812 w 2408"/>
                <a:gd name="T31" fmla="*/ 518 h 840"/>
                <a:gd name="T32" fmla="*/ 1883 w 2408"/>
                <a:gd name="T33" fmla="*/ 474 h 840"/>
                <a:gd name="T34" fmla="*/ 1944 w 2408"/>
                <a:gd name="T35" fmla="*/ 448 h 840"/>
                <a:gd name="T36" fmla="*/ 2014 w 2408"/>
                <a:gd name="T37" fmla="*/ 390 h 840"/>
                <a:gd name="T38" fmla="*/ 2085 w 2408"/>
                <a:gd name="T39" fmla="*/ 356 h 840"/>
                <a:gd name="T40" fmla="*/ 2094 w 2408"/>
                <a:gd name="T41" fmla="*/ 304 h 840"/>
                <a:gd name="T42" fmla="*/ 2159 w 2408"/>
                <a:gd name="T43" fmla="*/ 240 h 840"/>
                <a:gd name="T44" fmla="*/ 2168 w 2408"/>
                <a:gd name="T45" fmla="*/ 237 h 840"/>
                <a:gd name="T46" fmla="*/ 2168 w 2408"/>
                <a:gd name="T47" fmla="*/ 244 h 840"/>
                <a:gd name="T48" fmla="*/ 2171 w 2408"/>
                <a:gd name="T49" fmla="*/ 252 h 840"/>
                <a:gd name="T50" fmla="*/ 2175 w 2408"/>
                <a:gd name="T51" fmla="*/ 255 h 840"/>
                <a:gd name="T52" fmla="*/ 2182 w 2408"/>
                <a:gd name="T53" fmla="*/ 257 h 840"/>
                <a:gd name="T54" fmla="*/ 2196 w 2408"/>
                <a:gd name="T55" fmla="*/ 258 h 840"/>
                <a:gd name="T56" fmla="*/ 2215 w 2408"/>
                <a:gd name="T57" fmla="*/ 264 h 840"/>
                <a:gd name="T58" fmla="*/ 2249 w 2408"/>
                <a:gd name="T59" fmla="*/ 203 h 840"/>
                <a:gd name="T60" fmla="*/ 2283 w 2408"/>
                <a:gd name="T61" fmla="*/ 193 h 840"/>
                <a:gd name="T62" fmla="*/ 2323 w 2408"/>
                <a:gd name="T63" fmla="*/ 200 h 840"/>
                <a:gd name="T64" fmla="*/ 2350 w 2408"/>
                <a:gd name="T65" fmla="*/ 142 h 840"/>
                <a:gd name="T66" fmla="*/ 2397 w 2408"/>
                <a:gd name="T67" fmla="*/ 98 h 840"/>
                <a:gd name="T68" fmla="*/ 2403 w 2408"/>
                <a:gd name="T69" fmla="*/ 61 h 840"/>
                <a:gd name="T70" fmla="*/ 2408 w 2408"/>
                <a:gd name="T71" fmla="*/ 0 h 840"/>
                <a:gd name="T72" fmla="*/ 2370 w 2408"/>
                <a:gd name="T73" fmla="*/ 0 h 840"/>
                <a:gd name="T74" fmla="*/ 2330 w 2408"/>
                <a:gd name="T75" fmla="*/ 31 h 840"/>
                <a:gd name="T76" fmla="*/ 2202 w 2408"/>
                <a:gd name="T77" fmla="*/ 34 h 840"/>
                <a:gd name="T78" fmla="*/ 662 w 2408"/>
                <a:gd name="T79" fmla="*/ 200 h 840"/>
                <a:gd name="T80" fmla="*/ 598 w 2408"/>
                <a:gd name="T81" fmla="*/ 20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8" h="840">
                  <a:moveTo>
                    <a:pt x="598" y="200"/>
                  </a:moveTo>
                  <a:lnTo>
                    <a:pt x="598" y="264"/>
                  </a:lnTo>
                  <a:lnTo>
                    <a:pt x="168" y="281"/>
                  </a:lnTo>
                  <a:lnTo>
                    <a:pt x="162" y="376"/>
                  </a:lnTo>
                  <a:lnTo>
                    <a:pt x="87" y="604"/>
                  </a:lnTo>
                  <a:lnTo>
                    <a:pt x="84" y="644"/>
                  </a:lnTo>
                  <a:lnTo>
                    <a:pt x="17" y="681"/>
                  </a:lnTo>
                  <a:lnTo>
                    <a:pt x="40" y="742"/>
                  </a:lnTo>
                  <a:lnTo>
                    <a:pt x="27" y="810"/>
                  </a:lnTo>
                  <a:lnTo>
                    <a:pt x="0" y="840"/>
                  </a:lnTo>
                  <a:lnTo>
                    <a:pt x="747" y="796"/>
                  </a:lnTo>
                  <a:lnTo>
                    <a:pt x="1721" y="695"/>
                  </a:lnTo>
                  <a:lnTo>
                    <a:pt x="1729" y="613"/>
                  </a:lnTo>
                  <a:lnTo>
                    <a:pt x="1755" y="590"/>
                  </a:lnTo>
                  <a:lnTo>
                    <a:pt x="1802" y="579"/>
                  </a:lnTo>
                  <a:lnTo>
                    <a:pt x="1812" y="518"/>
                  </a:lnTo>
                  <a:lnTo>
                    <a:pt x="1883" y="474"/>
                  </a:lnTo>
                  <a:lnTo>
                    <a:pt x="1944" y="448"/>
                  </a:lnTo>
                  <a:lnTo>
                    <a:pt x="2014" y="390"/>
                  </a:lnTo>
                  <a:lnTo>
                    <a:pt x="2085" y="356"/>
                  </a:lnTo>
                  <a:lnTo>
                    <a:pt x="2094" y="304"/>
                  </a:lnTo>
                  <a:lnTo>
                    <a:pt x="2159" y="240"/>
                  </a:lnTo>
                  <a:lnTo>
                    <a:pt x="2168" y="237"/>
                  </a:lnTo>
                  <a:lnTo>
                    <a:pt x="2168" y="244"/>
                  </a:lnTo>
                  <a:lnTo>
                    <a:pt x="2171" y="252"/>
                  </a:lnTo>
                  <a:lnTo>
                    <a:pt x="2175" y="255"/>
                  </a:lnTo>
                  <a:lnTo>
                    <a:pt x="2182" y="257"/>
                  </a:lnTo>
                  <a:lnTo>
                    <a:pt x="2196" y="258"/>
                  </a:lnTo>
                  <a:lnTo>
                    <a:pt x="2215" y="264"/>
                  </a:lnTo>
                  <a:lnTo>
                    <a:pt x="2249" y="203"/>
                  </a:lnTo>
                  <a:lnTo>
                    <a:pt x="2283" y="193"/>
                  </a:lnTo>
                  <a:lnTo>
                    <a:pt x="2323" y="200"/>
                  </a:lnTo>
                  <a:lnTo>
                    <a:pt x="2350" y="142"/>
                  </a:lnTo>
                  <a:lnTo>
                    <a:pt x="2397" y="98"/>
                  </a:lnTo>
                  <a:lnTo>
                    <a:pt x="2403" y="61"/>
                  </a:lnTo>
                  <a:lnTo>
                    <a:pt x="2408" y="0"/>
                  </a:lnTo>
                  <a:lnTo>
                    <a:pt x="2370" y="0"/>
                  </a:lnTo>
                  <a:lnTo>
                    <a:pt x="2330" y="31"/>
                  </a:lnTo>
                  <a:lnTo>
                    <a:pt x="2202" y="34"/>
                  </a:lnTo>
                  <a:lnTo>
                    <a:pt x="662" y="200"/>
                  </a:lnTo>
                  <a:lnTo>
                    <a:pt x="598" y="20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4" name="Freeform 151"/>
            <p:cNvSpPr>
              <a:spLocks/>
            </p:cNvSpPr>
            <p:nvPr/>
          </p:nvSpPr>
          <p:spPr bwMode="auto">
            <a:xfrm>
              <a:off x="3632147" y="3222120"/>
              <a:ext cx="1159084" cy="618462"/>
            </a:xfrm>
            <a:custGeom>
              <a:avLst/>
              <a:gdLst>
                <a:gd name="T0" fmla="*/ 2407 w 2458"/>
                <a:gd name="T1" fmla="*/ 251 h 1309"/>
                <a:gd name="T2" fmla="*/ 2395 w 2458"/>
                <a:gd name="T3" fmla="*/ 67 h 1309"/>
                <a:gd name="T4" fmla="*/ 1419 w 2458"/>
                <a:gd name="T5" fmla="*/ 71 h 1309"/>
                <a:gd name="T6" fmla="*/ 7 w 2458"/>
                <a:gd name="T7" fmla="*/ 0 h 1309"/>
                <a:gd name="T8" fmla="*/ 11 w 2458"/>
                <a:gd name="T9" fmla="*/ 3 h 1309"/>
                <a:gd name="T10" fmla="*/ 0 w 2458"/>
                <a:gd name="T11" fmla="*/ 193 h 1309"/>
                <a:gd name="T12" fmla="*/ 864 w 2458"/>
                <a:gd name="T13" fmla="*/ 231 h 1309"/>
                <a:gd name="T14" fmla="*/ 837 w 2458"/>
                <a:gd name="T15" fmla="*/ 915 h 1309"/>
                <a:gd name="T16" fmla="*/ 841 w 2458"/>
                <a:gd name="T17" fmla="*/ 939 h 1309"/>
                <a:gd name="T18" fmla="*/ 911 w 2458"/>
                <a:gd name="T19" fmla="*/ 1000 h 1309"/>
                <a:gd name="T20" fmla="*/ 945 w 2458"/>
                <a:gd name="T21" fmla="*/ 1020 h 1309"/>
                <a:gd name="T22" fmla="*/ 955 w 2458"/>
                <a:gd name="T23" fmla="*/ 1017 h 1309"/>
                <a:gd name="T24" fmla="*/ 969 w 2458"/>
                <a:gd name="T25" fmla="*/ 983 h 1309"/>
                <a:gd name="T26" fmla="*/ 988 w 2458"/>
                <a:gd name="T27" fmla="*/ 1014 h 1309"/>
                <a:gd name="T28" fmla="*/ 1022 w 2458"/>
                <a:gd name="T29" fmla="*/ 1014 h 1309"/>
                <a:gd name="T30" fmla="*/ 1022 w 2458"/>
                <a:gd name="T31" fmla="*/ 990 h 1309"/>
                <a:gd name="T32" fmla="*/ 1070 w 2458"/>
                <a:gd name="T33" fmla="*/ 1014 h 1309"/>
                <a:gd name="T34" fmla="*/ 1060 w 2458"/>
                <a:gd name="T35" fmla="*/ 1074 h 1309"/>
                <a:gd name="T36" fmla="*/ 1126 w 2458"/>
                <a:gd name="T37" fmla="*/ 1081 h 1309"/>
                <a:gd name="T38" fmla="*/ 1170 w 2458"/>
                <a:gd name="T39" fmla="*/ 1098 h 1309"/>
                <a:gd name="T40" fmla="*/ 1234 w 2458"/>
                <a:gd name="T41" fmla="*/ 1112 h 1309"/>
                <a:gd name="T42" fmla="*/ 1278 w 2458"/>
                <a:gd name="T43" fmla="*/ 1139 h 1309"/>
                <a:gd name="T44" fmla="*/ 1314 w 2458"/>
                <a:gd name="T45" fmla="*/ 1106 h 1309"/>
                <a:gd name="T46" fmla="*/ 1372 w 2458"/>
                <a:gd name="T47" fmla="*/ 1118 h 1309"/>
                <a:gd name="T48" fmla="*/ 1413 w 2458"/>
                <a:gd name="T49" fmla="*/ 1173 h 1309"/>
                <a:gd name="T50" fmla="*/ 1426 w 2458"/>
                <a:gd name="T51" fmla="*/ 1173 h 1309"/>
                <a:gd name="T52" fmla="*/ 1426 w 2458"/>
                <a:gd name="T53" fmla="*/ 1210 h 1309"/>
                <a:gd name="T54" fmla="*/ 1463 w 2458"/>
                <a:gd name="T55" fmla="*/ 1223 h 1309"/>
                <a:gd name="T56" fmla="*/ 1504 w 2458"/>
                <a:gd name="T57" fmla="*/ 1187 h 1309"/>
                <a:gd name="T58" fmla="*/ 1530 w 2458"/>
                <a:gd name="T59" fmla="*/ 1196 h 1309"/>
                <a:gd name="T60" fmla="*/ 1574 w 2458"/>
                <a:gd name="T61" fmla="*/ 1196 h 1309"/>
                <a:gd name="T62" fmla="*/ 1587 w 2458"/>
                <a:gd name="T63" fmla="*/ 1237 h 1309"/>
                <a:gd name="T64" fmla="*/ 1664 w 2458"/>
                <a:gd name="T65" fmla="*/ 1268 h 1309"/>
                <a:gd name="T66" fmla="*/ 1688 w 2458"/>
                <a:gd name="T67" fmla="*/ 1254 h 1309"/>
                <a:gd name="T68" fmla="*/ 1719 w 2458"/>
                <a:gd name="T69" fmla="*/ 1190 h 1309"/>
                <a:gd name="T70" fmla="*/ 1739 w 2458"/>
                <a:gd name="T71" fmla="*/ 1190 h 1309"/>
                <a:gd name="T72" fmla="*/ 1755 w 2458"/>
                <a:gd name="T73" fmla="*/ 1223 h 1309"/>
                <a:gd name="T74" fmla="*/ 1822 w 2458"/>
                <a:gd name="T75" fmla="*/ 1234 h 1309"/>
                <a:gd name="T76" fmla="*/ 1930 w 2458"/>
                <a:gd name="T77" fmla="*/ 1271 h 1309"/>
                <a:gd name="T78" fmla="*/ 1960 w 2458"/>
                <a:gd name="T79" fmla="*/ 1254 h 1309"/>
                <a:gd name="T80" fmla="*/ 1974 w 2458"/>
                <a:gd name="T81" fmla="*/ 1217 h 1309"/>
                <a:gd name="T82" fmla="*/ 2045 w 2458"/>
                <a:gd name="T83" fmla="*/ 1217 h 1309"/>
                <a:gd name="T84" fmla="*/ 2078 w 2458"/>
                <a:gd name="T85" fmla="*/ 1231 h 1309"/>
                <a:gd name="T86" fmla="*/ 2122 w 2458"/>
                <a:gd name="T87" fmla="*/ 1196 h 1309"/>
                <a:gd name="T88" fmla="*/ 2142 w 2458"/>
                <a:gd name="T89" fmla="*/ 1196 h 1309"/>
                <a:gd name="T90" fmla="*/ 2152 w 2458"/>
                <a:gd name="T91" fmla="*/ 1223 h 1309"/>
                <a:gd name="T92" fmla="*/ 2219 w 2458"/>
                <a:gd name="T93" fmla="*/ 1223 h 1309"/>
                <a:gd name="T94" fmla="*/ 2246 w 2458"/>
                <a:gd name="T95" fmla="*/ 1190 h 1309"/>
                <a:gd name="T96" fmla="*/ 2277 w 2458"/>
                <a:gd name="T97" fmla="*/ 1196 h 1309"/>
                <a:gd name="T98" fmla="*/ 2310 w 2458"/>
                <a:gd name="T99" fmla="*/ 1237 h 1309"/>
                <a:gd name="T100" fmla="*/ 2360 w 2458"/>
                <a:gd name="T101" fmla="*/ 1268 h 1309"/>
                <a:gd name="T102" fmla="*/ 2415 w 2458"/>
                <a:gd name="T103" fmla="*/ 1281 h 1309"/>
                <a:gd name="T104" fmla="*/ 2458 w 2458"/>
                <a:gd name="T105" fmla="*/ 1309 h 1309"/>
                <a:gd name="T106" fmla="*/ 2454 w 2458"/>
                <a:gd name="T107" fmla="*/ 681 h 1309"/>
                <a:gd name="T108" fmla="*/ 2431 w 2458"/>
                <a:gd name="T109" fmla="*/ 501 h 1309"/>
                <a:gd name="T110" fmla="*/ 2431 w 2458"/>
                <a:gd name="T111" fmla="*/ 365 h 1309"/>
                <a:gd name="T112" fmla="*/ 2407 w 2458"/>
                <a:gd name="T113" fmla="*/ 251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8" h="1309">
                  <a:moveTo>
                    <a:pt x="2407" y="251"/>
                  </a:moveTo>
                  <a:lnTo>
                    <a:pt x="2395" y="67"/>
                  </a:lnTo>
                  <a:lnTo>
                    <a:pt x="1419" y="71"/>
                  </a:lnTo>
                  <a:lnTo>
                    <a:pt x="7" y="0"/>
                  </a:lnTo>
                  <a:lnTo>
                    <a:pt x="11" y="3"/>
                  </a:lnTo>
                  <a:lnTo>
                    <a:pt x="0" y="193"/>
                  </a:lnTo>
                  <a:lnTo>
                    <a:pt x="864" y="231"/>
                  </a:lnTo>
                  <a:lnTo>
                    <a:pt x="837" y="915"/>
                  </a:lnTo>
                  <a:lnTo>
                    <a:pt x="841" y="939"/>
                  </a:lnTo>
                  <a:lnTo>
                    <a:pt x="911" y="1000"/>
                  </a:lnTo>
                  <a:lnTo>
                    <a:pt x="945" y="1020"/>
                  </a:lnTo>
                  <a:lnTo>
                    <a:pt x="955" y="1017"/>
                  </a:lnTo>
                  <a:lnTo>
                    <a:pt x="969" y="983"/>
                  </a:lnTo>
                  <a:lnTo>
                    <a:pt x="988" y="1014"/>
                  </a:lnTo>
                  <a:lnTo>
                    <a:pt x="1022" y="1014"/>
                  </a:lnTo>
                  <a:lnTo>
                    <a:pt x="1022" y="990"/>
                  </a:lnTo>
                  <a:lnTo>
                    <a:pt x="1070" y="1014"/>
                  </a:lnTo>
                  <a:lnTo>
                    <a:pt x="1060" y="1074"/>
                  </a:lnTo>
                  <a:lnTo>
                    <a:pt x="1126" y="1081"/>
                  </a:lnTo>
                  <a:lnTo>
                    <a:pt x="1170" y="1098"/>
                  </a:lnTo>
                  <a:lnTo>
                    <a:pt x="1234" y="1112"/>
                  </a:lnTo>
                  <a:lnTo>
                    <a:pt x="1278" y="1139"/>
                  </a:lnTo>
                  <a:lnTo>
                    <a:pt x="1314" y="1106"/>
                  </a:lnTo>
                  <a:lnTo>
                    <a:pt x="1372" y="1118"/>
                  </a:lnTo>
                  <a:lnTo>
                    <a:pt x="1413" y="1173"/>
                  </a:lnTo>
                  <a:lnTo>
                    <a:pt x="1426" y="1173"/>
                  </a:lnTo>
                  <a:lnTo>
                    <a:pt x="1426" y="1210"/>
                  </a:lnTo>
                  <a:lnTo>
                    <a:pt x="1463" y="1223"/>
                  </a:lnTo>
                  <a:lnTo>
                    <a:pt x="1504" y="1187"/>
                  </a:lnTo>
                  <a:lnTo>
                    <a:pt x="1530" y="1196"/>
                  </a:lnTo>
                  <a:lnTo>
                    <a:pt x="1574" y="1196"/>
                  </a:lnTo>
                  <a:lnTo>
                    <a:pt x="1587" y="1237"/>
                  </a:lnTo>
                  <a:lnTo>
                    <a:pt x="1664" y="1268"/>
                  </a:lnTo>
                  <a:lnTo>
                    <a:pt x="1688" y="1254"/>
                  </a:lnTo>
                  <a:lnTo>
                    <a:pt x="1719" y="1190"/>
                  </a:lnTo>
                  <a:lnTo>
                    <a:pt x="1739" y="1190"/>
                  </a:lnTo>
                  <a:lnTo>
                    <a:pt x="1755" y="1223"/>
                  </a:lnTo>
                  <a:lnTo>
                    <a:pt x="1822" y="1234"/>
                  </a:lnTo>
                  <a:lnTo>
                    <a:pt x="1930" y="1271"/>
                  </a:lnTo>
                  <a:lnTo>
                    <a:pt x="1960" y="1254"/>
                  </a:lnTo>
                  <a:lnTo>
                    <a:pt x="1974" y="1217"/>
                  </a:lnTo>
                  <a:lnTo>
                    <a:pt x="2045" y="1217"/>
                  </a:lnTo>
                  <a:lnTo>
                    <a:pt x="2078" y="1231"/>
                  </a:lnTo>
                  <a:lnTo>
                    <a:pt x="2122" y="1196"/>
                  </a:lnTo>
                  <a:lnTo>
                    <a:pt x="2142" y="1196"/>
                  </a:lnTo>
                  <a:lnTo>
                    <a:pt x="2152" y="1223"/>
                  </a:lnTo>
                  <a:lnTo>
                    <a:pt x="2219" y="1223"/>
                  </a:lnTo>
                  <a:lnTo>
                    <a:pt x="2246" y="1190"/>
                  </a:lnTo>
                  <a:lnTo>
                    <a:pt x="2277" y="1196"/>
                  </a:lnTo>
                  <a:lnTo>
                    <a:pt x="2310" y="1237"/>
                  </a:lnTo>
                  <a:lnTo>
                    <a:pt x="2360" y="1268"/>
                  </a:lnTo>
                  <a:lnTo>
                    <a:pt x="2415" y="1281"/>
                  </a:lnTo>
                  <a:lnTo>
                    <a:pt x="2458" y="1309"/>
                  </a:lnTo>
                  <a:lnTo>
                    <a:pt x="2454" y="681"/>
                  </a:lnTo>
                  <a:lnTo>
                    <a:pt x="2431" y="501"/>
                  </a:lnTo>
                  <a:lnTo>
                    <a:pt x="2431" y="365"/>
                  </a:lnTo>
                  <a:lnTo>
                    <a:pt x="2407" y="251"/>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5" name="Freeform 153"/>
            <p:cNvSpPr>
              <a:spLocks/>
            </p:cNvSpPr>
            <p:nvPr/>
          </p:nvSpPr>
          <p:spPr bwMode="auto">
            <a:xfrm>
              <a:off x="3054728" y="3314112"/>
              <a:ext cx="1880857" cy="1848307"/>
            </a:xfrm>
            <a:custGeom>
              <a:avLst/>
              <a:gdLst>
                <a:gd name="T0" fmla="*/ 3812 w 3987"/>
                <a:gd name="T1" fmla="*/ 1139 h 3920"/>
                <a:gd name="T2" fmla="*/ 3681 w 3987"/>
                <a:gd name="T3" fmla="*/ 1112 h 3920"/>
                <a:gd name="T4" fmla="*/ 3530 w 3987"/>
                <a:gd name="T5" fmla="*/ 1044 h 3920"/>
                <a:gd name="T6" fmla="*/ 3442 w 3987"/>
                <a:gd name="T7" fmla="*/ 1030 h 3920"/>
                <a:gd name="T8" fmla="*/ 3345 w 3987"/>
                <a:gd name="T9" fmla="*/ 1003 h 3920"/>
                <a:gd name="T10" fmla="*/ 3197 w 3987"/>
                <a:gd name="T11" fmla="*/ 1024 h 3920"/>
                <a:gd name="T12" fmla="*/ 3045 w 3987"/>
                <a:gd name="T13" fmla="*/ 1041 h 3920"/>
                <a:gd name="T14" fmla="*/ 2942 w 3987"/>
                <a:gd name="T15" fmla="*/ 997 h 3920"/>
                <a:gd name="T16" fmla="*/ 2810 w 3987"/>
                <a:gd name="T17" fmla="*/ 1044 h 3920"/>
                <a:gd name="T18" fmla="*/ 2727 w 3987"/>
                <a:gd name="T19" fmla="*/ 994 h 3920"/>
                <a:gd name="T20" fmla="*/ 2649 w 3987"/>
                <a:gd name="T21" fmla="*/ 980 h 3920"/>
                <a:gd name="T22" fmla="*/ 2537 w 3987"/>
                <a:gd name="T23" fmla="*/ 913 h 3920"/>
                <a:gd name="T24" fmla="*/ 2393 w 3987"/>
                <a:gd name="T25" fmla="*/ 905 h 3920"/>
                <a:gd name="T26" fmla="*/ 2293 w 3987"/>
                <a:gd name="T27" fmla="*/ 821 h 3920"/>
                <a:gd name="T28" fmla="*/ 2211 w 3987"/>
                <a:gd name="T29" fmla="*/ 821 h 3920"/>
                <a:gd name="T30" fmla="*/ 2168 w 3987"/>
                <a:gd name="T31" fmla="*/ 827 h 3920"/>
                <a:gd name="T32" fmla="*/ 2060 w 3987"/>
                <a:gd name="T33" fmla="*/ 722 h 3920"/>
                <a:gd name="T34" fmla="*/ 1079 w 3987"/>
                <a:gd name="T35" fmla="*/ 1611 h 3920"/>
                <a:gd name="T36" fmla="*/ 40 w 3987"/>
                <a:gd name="T37" fmla="*/ 1614 h 3920"/>
                <a:gd name="T38" fmla="*/ 185 w 3987"/>
                <a:gd name="T39" fmla="*/ 1773 h 3920"/>
                <a:gd name="T40" fmla="*/ 423 w 3987"/>
                <a:gd name="T41" fmla="*/ 2017 h 3920"/>
                <a:gd name="T42" fmla="*/ 477 w 3987"/>
                <a:gd name="T43" fmla="*/ 2112 h 3920"/>
                <a:gd name="T44" fmla="*/ 568 w 3987"/>
                <a:gd name="T45" fmla="*/ 2428 h 3920"/>
                <a:gd name="T46" fmla="*/ 803 w 3987"/>
                <a:gd name="T47" fmla="*/ 2620 h 3920"/>
                <a:gd name="T48" fmla="*/ 897 w 3987"/>
                <a:gd name="T49" fmla="*/ 2678 h 3920"/>
                <a:gd name="T50" fmla="*/ 1008 w 3987"/>
                <a:gd name="T51" fmla="*/ 2675 h 3920"/>
                <a:gd name="T52" fmla="*/ 1132 w 3987"/>
                <a:gd name="T53" fmla="*/ 2461 h 3920"/>
                <a:gd name="T54" fmla="*/ 1549 w 3987"/>
                <a:gd name="T55" fmla="*/ 2472 h 3920"/>
                <a:gd name="T56" fmla="*/ 1634 w 3987"/>
                <a:gd name="T57" fmla="*/ 2576 h 3920"/>
                <a:gd name="T58" fmla="*/ 1764 w 3987"/>
                <a:gd name="T59" fmla="*/ 2719 h 3920"/>
                <a:gd name="T60" fmla="*/ 1858 w 3987"/>
                <a:gd name="T61" fmla="*/ 3025 h 3920"/>
                <a:gd name="T62" fmla="*/ 2043 w 3987"/>
                <a:gd name="T63" fmla="*/ 3245 h 3920"/>
                <a:gd name="T64" fmla="*/ 2101 w 3987"/>
                <a:gd name="T65" fmla="*/ 3376 h 3920"/>
                <a:gd name="T66" fmla="*/ 2128 w 3987"/>
                <a:gd name="T67" fmla="*/ 3459 h 3920"/>
                <a:gd name="T68" fmla="*/ 2178 w 3987"/>
                <a:gd name="T69" fmla="*/ 3536 h 3920"/>
                <a:gd name="T70" fmla="*/ 2360 w 3987"/>
                <a:gd name="T71" fmla="*/ 3764 h 3920"/>
                <a:gd name="T72" fmla="*/ 2565 w 3987"/>
                <a:gd name="T73" fmla="*/ 3845 h 3920"/>
                <a:gd name="T74" fmla="*/ 2770 w 3987"/>
                <a:gd name="T75" fmla="*/ 3920 h 3920"/>
                <a:gd name="T76" fmla="*/ 2807 w 3987"/>
                <a:gd name="T77" fmla="*/ 3818 h 3920"/>
                <a:gd name="T78" fmla="*/ 2760 w 3987"/>
                <a:gd name="T79" fmla="*/ 3489 h 3920"/>
                <a:gd name="T80" fmla="*/ 2804 w 3987"/>
                <a:gd name="T81" fmla="*/ 3197 h 3920"/>
                <a:gd name="T82" fmla="*/ 2989 w 3987"/>
                <a:gd name="T83" fmla="*/ 3089 h 3920"/>
                <a:gd name="T84" fmla="*/ 3218 w 3987"/>
                <a:gd name="T85" fmla="*/ 2950 h 3920"/>
                <a:gd name="T86" fmla="*/ 3533 w 3987"/>
                <a:gd name="T87" fmla="*/ 2736 h 3920"/>
                <a:gd name="T88" fmla="*/ 3809 w 3987"/>
                <a:gd name="T89" fmla="*/ 2559 h 3920"/>
                <a:gd name="T90" fmla="*/ 3933 w 3987"/>
                <a:gd name="T91" fmla="*/ 2420 h 3920"/>
                <a:gd name="T92" fmla="*/ 3930 w 3987"/>
                <a:gd name="T93" fmla="*/ 2225 h 3920"/>
                <a:gd name="T94" fmla="*/ 3977 w 3987"/>
                <a:gd name="T95" fmla="*/ 1990 h 3920"/>
                <a:gd name="T96" fmla="*/ 3886 w 3987"/>
                <a:gd name="T97" fmla="*/ 1766 h 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87" h="3920">
                  <a:moveTo>
                    <a:pt x="3845" y="1699"/>
                  </a:moveTo>
                  <a:lnTo>
                    <a:pt x="3836" y="1634"/>
                  </a:lnTo>
                  <a:lnTo>
                    <a:pt x="3812" y="1139"/>
                  </a:lnTo>
                  <a:lnTo>
                    <a:pt x="3765" y="1119"/>
                  </a:lnTo>
                  <a:lnTo>
                    <a:pt x="3718" y="1142"/>
                  </a:lnTo>
                  <a:lnTo>
                    <a:pt x="3681" y="1112"/>
                  </a:lnTo>
                  <a:lnTo>
                    <a:pt x="3638" y="1088"/>
                  </a:lnTo>
                  <a:lnTo>
                    <a:pt x="3583" y="1075"/>
                  </a:lnTo>
                  <a:lnTo>
                    <a:pt x="3530" y="1044"/>
                  </a:lnTo>
                  <a:lnTo>
                    <a:pt x="3500" y="1003"/>
                  </a:lnTo>
                  <a:lnTo>
                    <a:pt x="3469" y="997"/>
                  </a:lnTo>
                  <a:lnTo>
                    <a:pt x="3442" y="1030"/>
                  </a:lnTo>
                  <a:lnTo>
                    <a:pt x="3375" y="1030"/>
                  </a:lnTo>
                  <a:lnTo>
                    <a:pt x="3365" y="1003"/>
                  </a:lnTo>
                  <a:lnTo>
                    <a:pt x="3345" y="1003"/>
                  </a:lnTo>
                  <a:lnTo>
                    <a:pt x="3301" y="1038"/>
                  </a:lnTo>
                  <a:lnTo>
                    <a:pt x="3268" y="1024"/>
                  </a:lnTo>
                  <a:lnTo>
                    <a:pt x="3197" y="1024"/>
                  </a:lnTo>
                  <a:lnTo>
                    <a:pt x="3183" y="1061"/>
                  </a:lnTo>
                  <a:lnTo>
                    <a:pt x="3153" y="1078"/>
                  </a:lnTo>
                  <a:lnTo>
                    <a:pt x="3045" y="1041"/>
                  </a:lnTo>
                  <a:lnTo>
                    <a:pt x="2978" y="1030"/>
                  </a:lnTo>
                  <a:lnTo>
                    <a:pt x="2962" y="997"/>
                  </a:lnTo>
                  <a:lnTo>
                    <a:pt x="2942" y="997"/>
                  </a:lnTo>
                  <a:lnTo>
                    <a:pt x="2911" y="1061"/>
                  </a:lnTo>
                  <a:lnTo>
                    <a:pt x="2887" y="1075"/>
                  </a:lnTo>
                  <a:lnTo>
                    <a:pt x="2810" y="1044"/>
                  </a:lnTo>
                  <a:lnTo>
                    <a:pt x="2797" y="1003"/>
                  </a:lnTo>
                  <a:lnTo>
                    <a:pt x="2753" y="1003"/>
                  </a:lnTo>
                  <a:lnTo>
                    <a:pt x="2727" y="994"/>
                  </a:lnTo>
                  <a:lnTo>
                    <a:pt x="2686" y="1030"/>
                  </a:lnTo>
                  <a:lnTo>
                    <a:pt x="2649" y="1017"/>
                  </a:lnTo>
                  <a:lnTo>
                    <a:pt x="2649" y="980"/>
                  </a:lnTo>
                  <a:lnTo>
                    <a:pt x="2636" y="980"/>
                  </a:lnTo>
                  <a:lnTo>
                    <a:pt x="2595" y="925"/>
                  </a:lnTo>
                  <a:lnTo>
                    <a:pt x="2537" y="913"/>
                  </a:lnTo>
                  <a:lnTo>
                    <a:pt x="2501" y="946"/>
                  </a:lnTo>
                  <a:lnTo>
                    <a:pt x="2457" y="919"/>
                  </a:lnTo>
                  <a:lnTo>
                    <a:pt x="2393" y="905"/>
                  </a:lnTo>
                  <a:lnTo>
                    <a:pt x="2349" y="888"/>
                  </a:lnTo>
                  <a:lnTo>
                    <a:pt x="2283" y="881"/>
                  </a:lnTo>
                  <a:lnTo>
                    <a:pt x="2293" y="821"/>
                  </a:lnTo>
                  <a:lnTo>
                    <a:pt x="2245" y="797"/>
                  </a:lnTo>
                  <a:lnTo>
                    <a:pt x="2245" y="821"/>
                  </a:lnTo>
                  <a:lnTo>
                    <a:pt x="2211" y="821"/>
                  </a:lnTo>
                  <a:lnTo>
                    <a:pt x="2188" y="790"/>
                  </a:lnTo>
                  <a:lnTo>
                    <a:pt x="2178" y="824"/>
                  </a:lnTo>
                  <a:lnTo>
                    <a:pt x="2168" y="827"/>
                  </a:lnTo>
                  <a:lnTo>
                    <a:pt x="2134" y="807"/>
                  </a:lnTo>
                  <a:lnTo>
                    <a:pt x="2064" y="746"/>
                  </a:lnTo>
                  <a:lnTo>
                    <a:pt x="2060" y="722"/>
                  </a:lnTo>
                  <a:lnTo>
                    <a:pt x="2087" y="38"/>
                  </a:lnTo>
                  <a:lnTo>
                    <a:pt x="1206" y="0"/>
                  </a:lnTo>
                  <a:lnTo>
                    <a:pt x="1079" y="1611"/>
                  </a:lnTo>
                  <a:lnTo>
                    <a:pt x="0" y="1530"/>
                  </a:lnTo>
                  <a:lnTo>
                    <a:pt x="9" y="1607"/>
                  </a:lnTo>
                  <a:lnTo>
                    <a:pt x="40" y="1614"/>
                  </a:lnTo>
                  <a:lnTo>
                    <a:pt x="83" y="1661"/>
                  </a:lnTo>
                  <a:lnTo>
                    <a:pt x="107" y="1733"/>
                  </a:lnTo>
                  <a:lnTo>
                    <a:pt x="185" y="1773"/>
                  </a:lnTo>
                  <a:lnTo>
                    <a:pt x="205" y="1824"/>
                  </a:lnTo>
                  <a:lnTo>
                    <a:pt x="342" y="1980"/>
                  </a:lnTo>
                  <a:lnTo>
                    <a:pt x="423" y="2017"/>
                  </a:lnTo>
                  <a:lnTo>
                    <a:pt x="444" y="2051"/>
                  </a:lnTo>
                  <a:lnTo>
                    <a:pt x="470" y="2064"/>
                  </a:lnTo>
                  <a:lnTo>
                    <a:pt x="477" y="2112"/>
                  </a:lnTo>
                  <a:lnTo>
                    <a:pt x="531" y="2217"/>
                  </a:lnTo>
                  <a:lnTo>
                    <a:pt x="531" y="2350"/>
                  </a:lnTo>
                  <a:lnTo>
                    <a:pt x="568" y="2428"/>
                  </a:lnTo>
                  <a:lnTo>
                    <a:pt x="688" y="2556"/>
                  </a:lnTo>
                  <a:lnTo>
                    <a:pt x="776" y="2590"/>
                  </a:lnTo>
                  <a:lnTo>
                    <a:pt x="803" y="2620"/>
                  </a:lnTo>
                  <a:lnTo>
                    <a:pt x="803" y="2631"/>
                  </a:lnTo>
                  <a:lnTo>
                    <a:pt x="867" y="2672"/>
                  </a:lnTo>
                  <a:lnTo>
                    <a:pt x="897" y="2678"/>
                  </a:lnTo>
                  <a:lnTo>
                    <a:pt x="928" y="2698"/>
                  </a:lnTo>
                  <a:lnTo>
                    <a:pt x="971" y="2712"/>
                  </a:lnTo>
                  <a:lnTo>
                    <a:pt x="1008" y="2675"/>
                  </a:lnTo>
                  <a:lnTo>
                    <a:pt x="1082" y="2573"/>
                  </a:lnTo>
                  <a:lnTo>
                    <a:pt x="1096" y="2512"/>
                  </a:lnTo>
                  <a:lnTo>
                    <a:pt x="1132" y="2461"/>
                  </a:lnTo>
                  <a:lnTo>
                    <a:pt x="1264" y="2408"/>
                  </a:lnTo>
                  <a:lnTo>
                    <a:pt x="1317" y="2441"/>
                  </a:lnTo>
                  <a:lnTo>
                    <a:pt x="1549" y="2472"/>
                  </a:lnTo>
                  <a:lnTo>
                    <a:pt x="1590" y="2509"/>
                  </a:lnTo>
                  <a:lnTo>
                    <a:pt x="1590" y="2526"/>
                  </a:lnTo>
                  <a:lnTo>
                    <a:pt x="1634" y="2576"/>
                  </a:lnTo>
                  <a:lnTo>
                    <a:pt x="1731" y="2665"/>
                  </a:lnTo>
                  <a:lnTo>
                    <a:pt x="1731" y="2689"/>
                  </a:lnTo>
                  <a:lnTo>
                    <a:pt x="1764" y="2719"/>
                  </a:lnTo>
                  <a:lnTo>
                    <a:pt x="1775" y="2787"/>
                  </a:lnTo>
                  <a:lnTo>
                    <a:pt x="1863" y="2990"/>
                  </a:lnTo>
                  <a:lnTo>
                    <a:pt x="1858" y="3025"/>
                  </a:lnTo>
                  <a:lnTo>
                    <a:pt x="1929" y="3065"/>
                  </a:lnTo>
                  <a:lnTo>
                    <a:pt x="1987" y="3173"/>
                  </a:lnTo>
                  <a:lnTo>
                    <a:pt x="2043" y="3245"/>
                  </a:lnTo>
                  <a:lnTo>
                    <a:pt x="2094" y="3265"/>
                  </a:lnTo>
                  <a:lnTo>
                    <a:pt x="2121" y="3306"/>
                  </a:lnTo>
                  <a:lnTo>
                    <a:pt x="2101" y="3376"/>
                  </a:lnTo>
                  <a:lnTo>
                    <a:pt x="2111" y="3394"/>
                  </a:lnTo>
                  <a:lnTo>
                    <a:pt x="2131" y="3401"/>
                  </a:lnTo>
                  <a:lnTo>
                    <a:pt x="2128" y="3459"/>
                  </a:lnTo>
                  <a:lnTo>
                    <a:pt x="2117" y="3468"/>
                  </a:lnTo>
                  <a:lnTo>
                    <a:pt x="2128" y="3506"/>
                  </a:lnTo>
                  <a:lnTo>
                    <a:pt x="2178" y="3536"/>
                  </a:lnTo>
                  <a:lnTo>
                    <a:pt x="2202" y="3645"/>
                  </a:lnTo>
                  <a:lnTo>
                    <a:pt x="2236" y="3709"/>
                  </a:lnTo>
                  <a:lnTo>
                    <a:pt x="2360" y="3764"/>
                  </a:lnTo>
                  <a:lnTo>
                    <a:pt x="2443" y="3784"/>
                  </a:lnTo>
                  <a:lnTo>
                    <a:pt x="2514" y="3834"/>
                  </a:lnTo>
                  <a:lnTo>
                    <a:pt x="2565" y="3845"/>
                  </a:lnTo>
                  <a:lnTo>
                    <a:pt x="2589" y="3834"/>
                  </a:lnTo>
                  <a:lnTo>
                    <a:pt x="2675" y="3855"/>
                  </a:lnTo>
                  <a:lnTo>
                    <a:pt x="2770" y="3920"/>
                  </a:lnTo>
                  <a:lnTo>
                    <a:pt x="2821" y="3885"/>
                  </a:lnTo>
                  <a:lnTo>
                    <a:pt x="2834" y="3862"/>
                  </a:lnTo>
                  <a:lnTo>
                    <a:pt x="2807" y="3818"/>
                  </a:lnTo>
                  <a:lnTo>
                    <a:pt x="2790" y="3716"/>
                  </a:lnTo>
                  <a:lnTo>
                    <a:pt x="2746" y="3564"/>
                  </a:lnTo>
                  <a:lnTo>
                    <a:pt x="2760" y="3489"/>
                  </a:lnTo>
                  <a:lnTo>
                    <a:pt x="2827" y="3259"/>
                  </a:lnTo>
                  <a:lnTo>
                    <a:pt x="2787" y="3228"/>
                  </a:lnTo>
                  <a:lnTo>
                    <a:pt x="2804" y="3197"/>
                  </a:lnTo>
                  <a:lnTo>
                    <a:pt x="2871" y="3190"/>
                  </a:lnTo>
                  <a:lnTo>
                    <a:pt x="2934" y="3098"/>
                  </a:lnTo>
                  <a:lnTo>
                    <a:pt x="2989" y="3089"/>
                  </a:lnTo>
                  <a:lnTo>
                    <a:pt x="3083" y="3031"/>
                  </a:lnTo>
                  <a:lnTo>
                    <a:pt x="3113" y="3007"/>
                  </a:lnTo>
                  <a:lnTo>
                    <a:pt x="3218" y="2950"/>
                  </a:lnTo>
                  <a:lnTo>
                    <a:pt x="3307" y="2912"/>
                  </a:lnTo>
                  <a:lnTo>
                    <a:pt x="3442" y="2825"/>
                  </a:lnTo>
                  <a:lnTo>
                    <a:pt x="3533" y="2736"/>
                  </a:lnTo>
                  <a:lnTo>
                    <a:pt x="3630" y="2665"/>
                  </a:lnTo>
                  <a:lnTo>
                    <a:pt x="3648" y="2634"/>
                  </a:lnTo>
                  <a:lnTo>
                    <a:pt x="3809" y="2559"/>
                  </a:lnTo>
                  <a:lnTo>
                    <a:pt x="3916" y="2533"/>
                  </a:lnTo>
                  <a:lnTo>
                    <a:pt x="3910" y="2472"/>
                  </a:lnTo>
                  <a:lnTo>
                    <a:pt x="3933" y="2420"/>
                  </a:lnTo>
                  <a:lnTo>
                    <a:pt x="3944" y="2298"/>
                  </a:lnTo>
                  <a:lnTo>
                    <a:pt x="3953" y="2258"/>
                  </a:lnTo>
                  <a:lnTo>
                    <a:pt x="3930" y="2225"/>
                  </a:lnTo>
                  <a:lnTo>
                    <a:pt x="3977" y="2142"/>
                  </a:lnTo>
                  <a:lnTo>
                    <a:pt x="3987" y="2003"/>
                  </a:lnTo>
                  <a:lnTo>
                    <a:pt x="3977" y="1990"/>
                  </a:lnTo>
                  <a:lnTo>
                    <a:pt x="3974" y="1939"/>
                  </a:lnTo>
                  <a:lnTo>
                    <a:pt x="3903" y="1848"/>
                  </a:lnTo>
                  <a:lnTo>
                    <a:pt x="3886" y="1766"/>
                  </a:lnTo>
                  <a:lnTo>
                    <a:pt x="3845" y="1699"/>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6" name="Freeform 156"/>
            <p:cNvSpPr>
              <a:spLocks/>
            </p:cNvSpPr>
            <p:nvPr/>
          </p:nvSpPr>
          <p:spPr bwMode="auto">
            <a:xfrm>
              <a:off x="4767171" y="3318357"/>
              <a:ext cx="670825" cy="612801"/>
            </a:xfrm>
            <a:custGeom>
              <a:avLst/>
              <a:gdLst>
                <a:gd name="T0" fmla="*/ 1312 w 1423"/>
                <a:gd name="T1" fmla="*/ 47 h 1301"/>
                <a:gd name="T2" fmla="*/ 1282 w 1423"/>
                <a:gd name="T3" fmla="*/ 0 h 1301"/>
                <a:gd name="T4" fmla="*/ 0 w 1423"/>
                <a:gd name="T5" fmla="*/ 37 h 1301"/>
                <a:gd name="T6" fmla="*/ 24 w 1423"/>
                <a:gd name="T7" fmla="*/ 151 h 1301"/>
                <a:gd name="T8" fmla="*/ 24 w 1423"/>
                <a:gd name="T9" fmla="*/ 287 h 1301"/>
                <a:gd name="T10" fmla="*/ 47 w 1423"/>
                <a:gd name="T11" fmla="*/ 467 h 1301"/>
                <a:gd name="T12" fmla="*/ 51 w 1423"/>
                <a:gd name="T13" fmla="*/ 1091 h 1301"/>
                <a:gd name="T14" fmla="*/ 88 w 1423"/>
                <a:gd name="T15" fmla="*/ 1121 h 1301"/>
                <a:gd name="T16" fmla="*/ 135 w 1423"/>
                <a:gd name="T17" fmla="*/ 1098 h 1301"/>
                <a:gd name="T18" fmla="*/ 182 w 1423"/>
                <a:gd name="T19" fmla="*/ 1118 h 1301"/>
                <a:gd name="T20" fmla="*/ 192 w 1423"/>
                <a:gd name="T21" fmla="*/ 1301 h 1301"/>
                <a:gd name="T22" fmla="*/ 1046 w 1423"/>
                <a:gd name="T23" fmla="*/ 1291 h 1301"/>
                <a:gd name="T24" fmla="*/ 1070 w 1423"/>
                <a:gd name="T25" fmla="*/ 1247 h 1301"/>
                <a:gd name="T26" fmla="*/ 1063 w 1423"/>
                <a:gd name="T27" fmla="*/ 1173 h 1301"/>
                <a:gd name="T28" fmla="*/ 1043 w 1423"/>
                <a:gd name="T29" fmla="*/ 1125 h 1301"/>
                <a:gd name="T30" fmla="*/ 1063 w 1423"/>
                <a:gd name="T31" fmla="*/ 1101 h 1301"/>
                <a:gd name="T32" fmla="*/ 1043 w 1423"/>
                <a:gd name="T33" fmla="*/ 1067 h 1301"/>
                <a:gd name="T34" fmla="*/ 1049 w 1423"/>
                <a:gd name="T35" fmla="*/ 1037 h 1301"/>
                <a:gd name="T36" fmla="*/ 1063 w 1423"/>
                <a:gd name="T37" fmla="*/ 935 h 1301"/>
                <a:gd name="T38" fmla="*/ 1114 w 1423"/>
                <a:gd name="T39" fmla="*/ 892 h 1301"/>
                <a:gd name="T40" fmla="*/ 1103 w 1423"/>
                <a:gd name="T41" fmla="*/ 857 h 1301"/>
                <a:gd name="T42" fmla="*/ 1161 w 1423"/>
                <a:gd name="T43" fmla="*/ 773 h 1301"/>
                <a:gd name="T44" fmla="*/ 1208 w 1423"/>
                <a:gd name="T45" fmla="*/ 756 h 1301"/>
                <a:gd name="T46" fmla="*/ 1208 w 1423"/>
                <a:gd name="T47" fmla="*/ 715 h 1301"/>
                <a:gd name="T48" fmla="*/ 1194 w 1423"/>
                <a:gd name="T49" fmla="*/ 695 h 1301"/>
                <a:gd name="T50" fmla="*/ 1241 w 1423"/>
                <a:gd name="T51" fmla="*/ 606 h 1301"/>
                <a:gd name="T52" fmla="*/ 1285 w 1423"/>
                <a:gd name="T53" fmla="*/ 586 h 1301"/>
                <a:gd name="T54" fmla="*/ 1282 w 1423"/>
                <a:gd name="T55" fmla="*/ 528 h 1301"/>
                <a:gd name="T56" fmla="*/ 1322 w 1423"/>
                <a:gd name="T57" fmla="*/ 508 h 1301"/>
                <a:gd name="T58" fmla="*/ 1335 w 1423"/>
                <a:gd name="T59" fmla="*/ 433 h 1301"/>
                <a:gd name="T60" fmla="*/ 1312 w 1423"/>
                <a:gd name="T61" fmla="*/ 372 h 1301"/>
                <a:gd name="T62" fmla="*/ 1379 w 1423"/>
                <a:gd name="T63" fmla="*/ 335 h 1301"/>
                <a:gd name="T64" fmla="*/ 1382 w 1423"/>
                <a:gd name="T65" fmla="*/ 295 h 1301"/>
                <a:gd name="T66" fmla="*/ 1423 w 1423"/>
                <a:gd name="T67" fmla="*/ 169 h 1301"/>
                <a:gd name="T68" fmla="*/ 1343 w 1423"/>
                <a:gd name="T69" fmla="*/ 186 h 1301"/>
                <a:gd name="T70" fmla="*/ 1241 w 1423"/>
                <a:gd name="T71" fmla="*/ 179 h 1301"/>
                <a:gd name="T72" fmla="*/ 1252 w 1423"/>
                <a:gd name="T73" fmla="*/ 131 h 1301"/>
                <a:gd name="T74" fmla="*/ 1305 w 1423"/>
                <a:gd name="T75" fmla="*/ 84 h 1301"/>
                <a:gd name="T76" fmla="*/ 1312 w 1423"/>
                <a:gd name="T77" fmla="*/ 4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3" h="1301">
                  <a:moveTo>
                    <a:pt x="1312" y="47"/>
                  </a:moveTo>
                  <a:lnTo>
                    <a:pt x="1282" y="0"/>
                  </a:lnTo>
                  <a:lnTo>
                    <a:pt x="0" y="37"/>
                  </a:lnTo>
                  <a:lnTo>
                    <a:pt x="24" y="151"/>
                  </a:lnTo>
                  <a:lnTo>
                    <a:pt x="24" y="287"/>
                  </a:lnTo>
                  <a:lnTo>
                    <a:pt x="47" y="467"/>
                  </a:lnTo>
                  <a:lnTo>
                    <a:pt x="51" y="1091"/>
                  </a:lnTo>
                  <a:lnTo>
                    <a:pt x="88" y="1121"/>
                  </a:lnTo>
                  <a:lnTo>
                    <a:pt x="135" y="1098"/>
                  </a:lnTo>
                  <a:lnTo>
                    <a:pt x="182" y="1118"/>
                  </a:lnTo>
                  <a:lnTo>
                    <a:pt x="192" y="1301"/>
                  </a:lnTo>
                  <a:lnTo>
                    <a:pt x="1046" y="1291"/>
                  </a:lnTo>
                  <a:lnTo>
                    <a:pt x="1070" y="1247"/>
                  </a:lnTo>
                  <a:lnTo>
                    <a:pt x="1063" y="1173"/>
                  </a:lnTo>
                  <a:lnTo>
                    <a:pt x="1043" y="1125"/>
                  </a:lnTo>
                  <a:lnTo>
                    <a:pt x="1063" y="1101"/>
                  </a:lnTo>
                  <a:lnTo>
                    <a:pt x="1043" y="1067"/>
                  </a:lnTo>
                  <a:lnTo>
                    <a:pt x="1049" y="1037"/>
                  </a:lnTo>
                  <a:lnTo>
                    <a:pt x="1063" y="935"/>
                  </a:lnTo>
                  <a:lnTo>
                    <a:pt x="1114" y="892"/>
                  </a:lnTo>
                  <a:lnTo>
                    <a:pt x="1103" y="857"/>
                  </a:lnTo>
                  <a:lnTo>
                    <a:pt x="1161" y="773"/>
                  </a:lnTo>
                  <a:lnTo>
                    <a:pt x="1208" y="756"/>
                  </a:lnTo>
                  <a:lnTo>
                    <a:pt x="1208" y="715"/>
                  </a:lnTo>
                  <a:lnTo>
                    <a:pt x="1194" y="695"/>
                  </a:lnTo>
                  <a:lnTo>
                    <a:pt x="1241" y="606"/>
                  </a:lnTo>
                  <a:lnTo>
                    <a:pt x="1285" y="586"/>
                  </a:lnTo>
                  <a:lnTo>
                    <a:pt x="1282" y="528"/>
                  </a:lnTo>
                  <a:lnTo>
                    <a:pt x="1322" y="508"/>
                  </a:lnTo>
                  <a:lnTo>
                    <a:pt x="1335" y="433"/>
                  </a:lnTo>
                  <a:lnTo>
                    <a:pt x="1312" y="372"/>
                  </a:lnTo>
                  <a:lnTo>
                    <a:pt x="1379" y="335"/>
                  </a:lnTo>
                  <a:lnTo>
                    <a:pt x="1382" y="295"/>
                  </a:lnTo>
                  <a:lnTo>
                    <a:pt x="1423" y="169"/>
                  </a:lnTo>
                  <a:lnTo>
                    <a:pt x="1343" y="186"/>
                  </a:lnTo>
                  <a:lnTo>
                    <a:pt x="1241" y="179"/>
                  </a:lnTo>
                  <a:lnTo>
                    <a:pt x="1252" y="131"/>
                  </a:lnTo>
                  <a:lnTo>
                    <a:pt x="1305" y="84"/>
                  </a:lnTo>
                  <a:lnTo>
                    <a:pt x="1312" y="47"/>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7" name="Freeform 158"/>
            <p:cNvSpPr>
              <a:spLocks/>
            </p:cNvSpPr>
            <p:nvPr/>
          </p:nvSpPr>
          <p:spPr bwMode="auto">
            <a:xfrm>
              <a:off x="5659993" y="3526398"/>
              <a:ext cx="512318" cy="844901"/>
            </a:xfrm>
            <a:custGeom>
              <a:avLst/>
              <a:gdLst>
                <a:gd name="T0" fmla="*/ 773 w 1088"/>
                <a:gd name="T1" fmla="*/ 126 h 1790"/>
                <a:gd name="T2" fmla="*/ 759 w 1088"/>
                <a:gd name="T3" fmla="*/ 37 h 1790"/>
                <a:gd name="T4" fmla="*/ 762 w 1088"/>
                <a:gd name="T5" fmla="*/ 0 h 1790"/>
                <a:gd name="T6" fmla="*/ 16 w 1088"/>
                <a:gd name="T7" fmla="*/ 65 h 1790"/>
                <a:gd name="T8" fmla="*/ 0 w 1088"/>
                <a:gd name="T9" fmla="*/ 1187 h 1790"/>
                <a:gd name="T10" fmla="*/ 70 w 1088"/>
                <a:gd name="T11" fmla="*/ 1743 h 1790"/>
                <a:gd name="T12" fmla="*/ 113 w 1088"/>
                <a:gd name="T13" fmla="*/ 1743 h 1790"/>
                <a:gd name="T14" fmla="*/ 124 w 1088"/>
                <a:gd name="T15" fmla="*/ 1746 h 1790"/>
                <a:gd name="T16" fmla="*/ 147 w 1088"/>
                <a:gd name="T17" fmla="*/ 1702 h 1790"/>
                <a:gd name="T18" fmla="*/ 171 w 1088"/>
                <a:gd name="T19" fmla="*/ 1627 h 1790"/>
                <a:gd name="T20" fmla="*/ 207 w 1088"/>
                <a:gd name="T21" fmla="*/ 1641 h 1790"/>
                <a:gd name="T22" fmla="*/ 259 w 1088"/>
                <a:gd name="T23" fmla="*/ 1736 h 1790"/>
                <a:gd name="T24" fmla="*/ 259 w 1088"/>
                <a:gd name="T25" fmla="*/ 1752 h 1790"/>
                <a:gd name="T26" fmla="*/ 215 w 1088"/>
                <a:gd name="T27" fmla="*/ 1786 h 1790"/>
                <a:gd name="T28" fmla="*/ 259 w 1088"/>
                <a:gd name="T29" fmla="*/ 1790 h 1790"/>
                <a:gd name="T30" fmla="*/ 365 w 1088"/>
                <a:gd name="T31" fmla="*/ 1749 h 1790"/>
                <a:gd name="T32" fmla="*/ 356 w 1088"/>
                <a:gd name="T33" fmla="*/ 1621 h 1790"/>
                <a:gd name="T34" fmla="*/ 312 w 1088"/>
                <a:gd name="T35" fmla="*/ 1587 h 1790"/>
                <a:gd name="T36" fmla="*/ 282 w 1088"/>
                <a:gd name="T37" fmla="*/ 1557 h 1790"/>
                <a:gd name="T38" fmla="*/ 288 w 1088"/>
                <a:gd name="T39" fmla="*/ 1505 h 1790"/>
                <a:gd name="T40" fmla="*/ 985 w 1088"/>
                <a:gd name="T41" fmla="*/ 1427 h 1790"/>
                <a:gd name="T42" fmla="*/ 1088 w 1088"/>
                <a:gd name="T43" fmla="*/ 1427 h 1790"/>
                <a:gd name="T44" fmla="*/ 1076 w 1088"/>
                <a:gd name="T45" fmla="*/ 1369 h 1790"/>
                <a:gd name="T46" fmla="*/ 1052 w 1088"/>
                <a:gd name="T47" fmla="*/ 1357 h 1790"/>
                <a:gd name="T48" fmla="*/ 1038 w 1088"/>
                <a:gd name="T49" fmla="*/ 1343 h 1790"/>
                <a:gd name="T50" fmla="*/ 1052 w 1088"/>
                <a:gd name="T51" fmla="*/ 1302 h 1790"/>
                <a:gd name="T52" fmla="*/ 1048 w 1088"/>
                <a:gd name="T53" fmla="*/ 1213 h 1790"/>
                <a:gd name="T54" fmla="*/ 1021 w 1088"/>
                <a:gd name="T55" fmla="*/ 1143 h 1790"/>
                <a:gd name="T56" fmla="*/ 1032 w 1088"/>
                <a:gd name="T57" fmla="*/ 1058 h 1790"/>
                <a:gd name="T58" fmla="*/ 1062 w 1088"/>
                <a:gd name="T59" fmla="*/ 976 h 1790"/>
                <a:gd name="T60" fmla="*/ 1058 w 1088"/>
                <a:gd name="T61" fmla="*/ 943 h 1790"/>
                <a:gd name="T62" fmla="*/ 1029 w 1088"/>
                <a:gd name="T63" fmla="*/ 929 h 1790"/>
                <a:gd name="T64" fmla="*/ 1018 w 1088"/>
                <a:gd name="T65" fmla="*/ 874 h 1790"/>
                <a:gd name="T66" fmla="*/ 977 w 1088"/>
                <a:gd name="T67" fmla="*/ 817 h 1790"/>
                <a:gd name="T68" fmla="*/ 941 w 1088"/>
                <a:gd name="T69" fmla="*/ 715 h 1790"/>
                <a:gd name="T70" fmla="*/ 917 w 1088"/>
                <a:gd name="T71" fmla="*/ 601 h 1790"/>
                <a:gd name="T72" fmla="*/ 891 w 1088"/>
                <a:gd name="T73" fmla="*/ 518 h 1790"/>
                <a:gd name="T74" fmla="*/ 830 w 1088"/>
                <a:gd name="T75" fmla="*/ 257 h 1790"/>
                <a:gd name="T76" fmla="*/ 773 w 1088"/>
                <a:gd name="T77" fmla="*/ 126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8" h="1790">
                  <a:moveTo>
                    <a:pt x="773" y="126"/>
                  </a:moveTo>
                  <a:lnTo>
                    <a:pt x="759" y="37"/>
                  </a:lnTo>
                  <a:lnTo>
                    <a:pt x="762" y="0"/>
                  </a:lnTo>
                  <a:lnTo>
                    <a:pt x="16" y="65"/>
                  </a:lnTo>
                  <a:lnTo>
                    <a:pt x="0" y="1187"/>
                  </a:lnTo>
                  <a:lnTo>
                    <a:pt x="70" y="1743"/>
                  </a:lnTo>
                  <a:lnTo>
                    <a:pt x="113" y="1743"/>
                  </a:lnTo>
                  <a:lnTo>
                    <a:pt x="124" y="1746"/>
                  </a:lnTo>
                  <a:lnTo>
                    <a:pt x="147" y="1702"/>
                  </a:lnTo>
                  <a:lnTo>
                    <a:pt x="171" y="1627"/>
                  </a:lnTo>
                  <a:lnTo>
                    <a:pt x="207" y="1641"/>
                  </a:lnTo>
                  <a:lnTo>
                    <a:pt x="259" y="1736"/>
                  </a:lnTo>
                  <a:lnTo>
                    <a:pt x="259" y="1752"/>
                  </a:lnTo>
                  <a:lnTo>
                    <a:pt x="215" y="1786"/>
                  </a:lnTo>
                  <a:lnTo>
                    <a:pt x="259" y="1790"/>
                  </a:lnTo>
                  <a:lnTo>
                    <a:pt x="365" y="1749"/>
                  </a:lnTo>
                  <a:lnTo>
                    <a:pt x="356" y="1621"/>
                  </a:lnTo>
                  <a:lnTo>
                    <a:pt x="312" y="1587"/>
                  </a:lnTo>
                  <a:lnTo>
                    <a:pt x="282" y="1557"/>
                  </a:lnTo>
                  <a:lnTo>
                    <a:pt x="288" y="1505"/>
                  </a:lnTo>
                  <a:lnTo>
                    <a:pt x="985" y="1427"/>
                  </a:lnTo>
                  <a:lnTo>
                    <a:pt x="1088" y="1427"/>
                  </a:lnTo>
                  <a:lnTo>
                    <a:pt x="1076" y="1369"/>
                  </a:lnTo>
                  <a:lnTo>
                    <a:pt x="1052" y="1357"/>
                  </a:lnTo>
                  <a:lnTo>
                    <a:pt x="1038" y="1343"/>
                  </a:lnTo>
                  <a:lnTo>
                    <a:pt x="1052" y="1302"/>
                  </a:lnTo>
                  <a:lnTo>
                    <a:pt x="1048" y="1213"/>
                  </a:lnTo>
                  <a:lnTo>
                    <a:pt x="1021" y="1143"/>
                  </a:lnTo>
                  <a:lnTo>
                    <a:pt x="1032" y="1058"/>
                  </a:lnTo>
                  <a:lnTo>
                    <a:pt x="1062" y="976"/>
                  </a:lnTo>
                  <a:lnTo>
                    <a:pt x="1058" y="943"/>
                  </a:lnTo>
                  <a:lnTo>
                    <a:pt x="1029" y="929"/>
                  </a:lnTo>
                  <a:lnTo>
                    <a:pt x="1018" y="874"/>
                  </a:lnTo>
                  <a:lnTo>
                    <a:pt x="977" y="817"/>
                  </a:lnTo>
                  <a:lnTo>
                    <a:pt x="941" y="715"/>
                  </a:lnTo>
                  <a:lnTo>
                    <a:pt x="917" y="601"/>
                  </a:lnTo>
                  <a:lnTo>
                    <a:pt x="891" y="518"/>
                  </a:lnTo>
                  <a:lnTo>
                    <a:pt x="830" y="257"/>
                  </a:lnTo>
                  <a:lnTo>
                    <a:pt x="773" y="126"/>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8" name="Freeform 160"/>
            <p:cNvSpPr>
              <a:spLocks/>
            </p:cNvSpPr>
            <p:nvPr/>
          </p:nvSpPr>
          <p:spPr bwMode="auto">
            <a:xfrm>
              <a:off x="5212330" y="3556960"/>
              <a:ext cx="481183" cy="840654"/>
            </a:xfrm>
            <a:custGeom>
              <a:avLst/>
              <a:gdLst>
                <a:gd name="T0" fmla="*/ 336 w 1019"/>
                <a:gd name="T1" fmla="*/ 36 h 1782"/>
                <a:gd name="T2" fmla="*/ 333 w 1019"/>
                <a:gd name="T3" fmla="*/ 91 h 1782"/>
                <a:gd name="T4" fmla="*/ 289 w 1019"/>
                <a:gd name="T5" fmla="*/ 111 h 1782"/>
                <a:gd name="T6" fmla="*/ 242 w 1019"/>
                <a:gd name="T7" fmla="*/ 195 h 1782"/>
                <a:gd name="T8" fmla="*/ 256 w 1019"/>
                <a:gd name="T9" fmla="*/ 220 h 1782"/>
                <a:gd name="T10" fmla="*/ 256 w 1019"/>
                <a:gd name="T11" fmla="*/ 261 h 1782"/>
                <a:gd name="T12" fmla="*/ 209 w 1019"/>
                <a:gd name="T13" fmla="*/ 278 h 1782"/>
                <a:gd name="T14" fmla="*/ 151 w 1019"/>
                <a:gd name="T15" fmla="*/ 362 h 1782"/>
                <a:gd name="T16" fmla="*/ 162 w 1019"/>
                <a:gd name="T17" fmla="*/ 397 h 1782"/>
                <a:gd name="T18" fmla="*/ 111 w 1019"/>
                <a:gd name="T19" fmla="*/ 440 h 1782"/>
                <a:gd name="T20" fmla="*/ 97 w 1019"/>
                <a:gd name="T21" fmla="*/ 542 h 1782"/>
                <a:gd name="T22" fmla="*/ 91 w 1019"/>
                <a:gd name="T23" fmla="*/ 572 h 1782"/>
                <a:gd name="T24" fmla="*/ 111 w 1019"/>
                <a:gd name="T25" fmla="*/ 606 h 1782"/>
                <a:gd name="T26" fmla="*/ 91 w 1019"/>
                <a:gd name="T27" fmla="*/ 630 h 1782"/>
                <a:gd name="T28" fmla="*/ 111 w 1019"/>
                <a:gd name="T29" fmla="*/ 678 h 1782"/>
                <a:gd name="T30" fmla="*/ 118 w 1019"/>
                <a:gd name="T31" fmla="*/ 748 h 1782"/>
                <a:gd name="T32" fmla="*/ 97 w 1019"/>
                <a:gd name="T33" fmla="*/ 792 h 1782"/>
                <a:gd name="T34" fmla="*/ 101 w 1019"/>
                <a:gd name="T35" fmla="*/ 881 h 1782"/>
                <a:gd name="T36" fmla="*/ 135 w 1019"/>
                <a:gd name="T37" fmla="*/ 959 h 1782"/>
                <a:gd name="T38" fmla="*/ 132 w 1019"/>
                <a:gd name="T39" fmla="*/ 986 h 1782"/>
                <a:gd name="T40" fmla="*/ 168 w 1019"/>
                <a:gd name="T41" fmla="*/ 1017 h 1782"/>
                <a:gd name="T42" fmla="*/ 158 w 1019"/>
                <a:gd name="T43" fmla="*/ 1070 h 1782"/>
                <a:gd name="T44" fmla="*/ 138 w 1019"/>
                <a:gd name="T45" fmla="*/ 1070 h 1782"/>
                <a:gd name="T46" fmla="*/ 155 w 1019"/>
                <a:gd name="T47" fmla="*/ 1101 h 1782"/>
                <a:gd name="T48" fmla="*/ 10 w 1019"/>
                <a:gd name="T49" fmla="*/ 1356 h 1782"/>
                <a:gd name="T50" fmla="*/ 0 w 1019"/>
                <a:gd name="T51" fmla="*/ 1487 h 1782"/>
                <a:gd name="T52" fmla="*/ 7 w 1019"/>
                <a:gd name="T53" fmla="*/ 1515 h 1782"/>
                <a:gd name="T54" fmla="*/ 538 w 1019"/>
                <a:gd name="T55" fmla="*/ 1492 h 1782"/>
                <a:gd name="T56" fmla="*/ 568 w 1019"/>
                <a:gd name="T57" fmla="*/ 1487 h 1782"/>
                <a:gd name="T58" fmla="*/ 579 w 1019"/>
                <a:gd name="T59" fmla="*/ 1501 h 1782"/>
                <a:gd name="T60" fmla="*/ 562 w 1019"/>
                <a:gd name="T61" fmla="*/ 1626 h 1782"/>
                <a:gd name="T62" fmla="*/ 618 w 1019"/>
                <a:gd name="T63" fmla="*/ 1678 h 1782"/>
                <a:gd name="T64" fmla="*/ 635 w 1019"/>
                <a:gd name="T65" fmla="*/ 1742 h 1782"/>
                <a:gd name="T66" fmla="*/ 656 w 1019"/>
                <a:gd name="T67" fmla="*/ 1782 h 1782"/>
                <a:gd name="T68" fmla="*/ 673 w 1019"/>
                <a:gd name="T69" fmla="*/ 1770 h 1782"/>
                <a:gd name="T70" fmla="*/ 717 w 1019"/>
                <a:gd name="T71" fmla="*/ 1701 h 1782"/>
                <a:gd name="T72" fmla="*/ 743 w 1019"/>
                <a:gd name="T73" fmla="*/ 1715 h 1782"/>
                <a:gd name="T74" fmla="*/ 854 w 1019"/>
                <a:gd name="T75" fmla="*/ 1684 h 1782"/>
                <a:gd name="T76" fmla="*/ 891 w 1019"/>
                <a:gd name="T77" fmla="*/ 1687 h 1782"/>
                <a:gd name="T78" fmla="*/ 911 w 1019"/>
                <a:gd name="T79" fmla="*/ 1701 h 1782"/>
                <a:gd name="T80" fmla="*/ 999 w 1019"/>
                <a:gd name="T81" fmla="*/ 1701 h 1782"/>
                <a:gd name="T82" fmla="*/ 1019 w 1019"/>
                <a:gd name="T83" fmla="*/ 1681 h 1782"/>
                <a:gd name="T84" fmla="*/ 949 w 1019"/>
                <a:gd name="T85" fmla="*/ 1122 h 1782"/>
                <a:gd name="T86" fmla="*/ 962 w 1019"/>
                <a:gd name="T87" fmla="*/ 0 h 1782"/>
                <a:gd name="T88" fmla="*/ 336 w 1019"/>
                <a:gd name="T89" fmla="*/ 36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782">
                  <a:moveTo>
                    <a:pt x="336" y="36"/>
                  </a:moveTo>
                  <a:lnTo>
                    <a:pt x="333" y="91"/>
                  </a:lnTo>
                  <a:lnTo>
                    <a:pt x="289" y="111"/>
                  </a:lnTo>
                  <a:lnTo>
                    <a:pt x="242" y="195"/>
                  </a:lnTo>
                  <a:lnTo>
                    <a:pt x="256" y="220"/>
                  </a:lnTo>
                  <a:lnTo>
                    <a:pt x="256" y="261"/>
                  </a:lnTo>
                  <a:lnTo>
                    <a:pt x="209" y="278"/>
                  </a:lnTo>
                  <a:lnTo>
                    <a:pt x="151" y="362"/>
                  </a:lnTo>
                  <a:lnTo>
                    <a:pt x="162" y="397"/>
                  </a:lnTo>
                  <a:lnTo>
                    <a:pt x="111" y="440"/>
                  </a:lnTo>
                  <a:lnTo>
                    <a:pt x="97" y="542"/>
                  </a:lnTo>
                  <a:lnTo>
                    <a:pt x="91" y="572"/>
                  </a:lnTo>
                  <a:lnTo>
                    <a:pt x="111" y="606"/>
                  </a:lnTo>
                  <a:lnTo>
                    <a:pt x="91" y="630"/>
                  </a:lnTo>
                  <a:lnTo>
                    <a:pt x="111" y="678"/>
                  </a:lnTo>
                  <a:lnTo>
                    <a:pt x="118" y="748"/>
                  </a:lnTo>
                  <a:lnTo>
                    <a:pt x="97" y="792"/>
                  </a:lnTo>
                  <a:lnTo>
                    <a:pt x="101" y="881"/>
                  </a:lnTo>
                  <a:lnTo>
                    <a:pt x="135" y="959"/>
                  </a:lnTo>
                  <a:lnTo>
                    <a:pt x="132" y="986"/>
                  </a:lnTo>
                  <a:lnTo>
                    <a:pt x="168" y="1017"/>
                  </a:lnTo>
                  <a:lnTo>
                    <a:pt x="158" y="1070"/>
                  </a:lnTo>
                  <a:lnTo>
                    <a:pt x="138" y="1070"/>
                  </a:lnTo>
                  <a:lnTo>
                    <a:pt x="155" y="1101"/>
                  </a:lnTo>
                  <a:lnTo>
                    <a:pt x="10" y="1356"/>
                  </a:lnTo>
                  <a:lnTo>
                    <a:pt x="0" y="1487"/>
                  </a:lnTo>
                  <a:lnTo>
                    <a:pt x="7" y="1515"/>
                  </a:lnTo>
                  <a:lnTo>
                    <a:pt x="538" y="1492"/>
                  </a:lnTo>
                  <a:lnTo>
                    <a:pt x="568" y="1487"/>
                  </a:lnTo>
                  <a:lnTo>
                    <a:pt x="579" y="1501"/>
                  </a:lnTo>
                  <a:lnTo>
                    <a:pt x="562" y="1626"/>
                  </a:lnTo>
                  <a:lnTo>
                    <a:pt x="618" y="1678"/>
                  </a:lnTo>
                  <a:lnTo>
                    <a:pt x="635" y="1742"/>
                  </a:lnTo>
                  <a:lnTo>
                    <a:pt x="656" y="1782"/>
                  </a:lnTo>
                  <a:lnTo>
                    <a:pt x="673" y="1770"/>
                  </a:lnTo>
                  <a:lnTo>
                    <a:pt x="717" y="1701"/>
                  </a:lnTo>
                  <a:lnTo>
                    <a:pt x="743" y="1715"/>
                  </a:lnTo>
                  <a:lnTo>
                    <a:pt x="854" y="1684"/>
                  </a:lnTo>
                  <a:lnTo>
                    <a:pt x="891" y="1687"/>
                  </a:lnTo>
                  <a:lnTo>
                    <a:pt x="911" y="1701"/>
                  </a:lnTo>
                  <a:lnTo>
                    <a:pt x="999" y="1701"/>
                  </a:lnTo>
                  <a:lnTo>
                    <a:pt x="1019" y="1681"/>
                  </a:lnTo>
                  <a:lnTo>
                    <a:pt x="949" y="1122"/>
                  </a:lnTo>
                  <a:lnTo>
                    <a:pt x="962" y="0"/>
                  </a:lnTo>
                  <a:lnTo>
                    <a:pt x="336" y="36"/>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69" name="Freeform 162"/>
            <p:cNvSpPr>
              <a:spLocks/>
            </p:cNvSpPr>
            <p:nvPr/>
          </p:nvSpPr>
          <p:spPr bwMode="auto">
            <a:xfrm>
              <a:off x="4855523" y="3925379"/>
              <a:ext cx="759985" cy="672241"/>
            </a:xfrm>
            <a:custGeom>
              <a:avLst/>
              <a:gdLst>
                <a:gd name="T0" fmla="*/ 895 w 1610"/>
                <a:gd name="T1" fmla="*/ 167 h 1425"/>
                <a:gd name="T2" fmla="*/ 854 w 1610"/>
                <a:gd name="T3" fmla="*/ 0 h 1425"/>
                <a:gd name="T4" fmla="*/ 0 w 1610"/>
                <a:gd name="T5" fmla="*/ 173 h 1425"/>
                <a:gd name="T6" fmla="*/ 64 w 1610"/>
                <a:gd name="T7" fmla="*/ 458 h 1425"/>
                <a:gd name="T8" fmla="*/ 152 w 1610"/>
                <a:gd name="T9" fmla="*/ 631 h 1425"/>
                <a:gd name="T10" fmla="*/ 165 w 1610"/>
                <a:gd name="T11" fmla="*/ 695 h 1425"/>
                <a:gd name="T12" fmla="*/ 108 w 1610"/>
                <a:gd name="T13" fmla="*/ 917 h 1425"/>
                <a:gd name="T14" fmla="*/ 122 w 1610"/>
                <a:gd name="T15" fmla="*/ 990 h 1425"/>
                <a:gd name="T16" fmla="*/ 88 w 1610"/>
                <a:gd name="T17" fmla="*/ 1164 h 1425"/>
                <a:gd name="T18" fmla="*/ 165 w 1610"/>
                <a:gd name="T19" fmla="*/ 1201 h 1425"/>
                <a:gd name="T20" fmla="*/ 467 w 1610"/>
                <a:gd name="T21" fmla="*/ 1251 h 1425"/>
                <a:gd name="T22" fmla="*/ 636 w 1610"/>
                <a:gd name="T23" fmla="*/ 1248 h 1425"/>
                <a:gd name="T24" fmla="*/ 754 w 1610"/>
                <a:gd name="T25" fmla="*/ 1248 h 1425"/>
                <a:gd name="T26" fmla="*/ 660 w 1610"/>
                <a:gd name="T27" fmla="*/ 1235 h 1425"/>
                <a:gd name="T28" fmla="*/ 614 w 1610"/>
                <a:gd name="T29" fmla="*/ 1198 h 1425"/>
                <a:gd name="T30" fmla="*/ 620 w 1610"/>
                <a:gd name="T31" fmla="*/ 1188 h 1425"/>
                <a:gd name="T32" fmla="*/ 676 w 1610"/>
                <a:gd name="T33" fmla="*/ 1170 h 1425"/>
                <a:gd name="T34" fmla="*/ 733 w 1610"/>
                <a:gd name="T35" fmla="*/ 1178 h 1425"/>
                <a:gd name="T36" fmla="*/ 810 w 1610"/>
                <a:gd name="T37" fmla="*/ 1228 h 1425"/>
                <a:gd name="T38" fmla="*/ 887 w 1610"/>
                <a:gd name="T39" fmla="*/ 1268 h 1425"/>
                <a:gd name="T40" fmla="*/ 908 w 1610"/>
                <a:gd name="T41" fmla="*/ 1326 h 1425"/>
                <a:gd name="T42" fmla="*/ 911 w 1610"/>
                <a:gd name="T43" fmla="*/ 1367 h 1425"/>
                <a:gd name="T44" fmla="*/ 1107 w 1610"/>
                <a:gd name="T45" fmla="*/ 1404 h 1425"/>
                <a:gd name="T46" fmla="*/ 1163 w 1610"/>
                <a:gd name="T47" fmla="*/ 1353 h 1425"/>
                <a:gd name="T48" fmla="*/ 1214 w 1610"/>
                <a:gd name="T49" fmla="*/ 1343 h 1425"/>
                <a:gd name="T50" fmla="*/ 1190 w 1610"/>
                <a:gd name="T51" fmla="*/ 1404 h 1425"/>
                <a:gd name="T52" fmla="*/ 1257 w 1610"/>
                <a:gd name="T53" fmla="*/ 1398 h 1425"/>
                <a:gd name="T54" fmla="*/ 1308 w 1610"/>
                <a:gd name="T55" fmla="*/ 1329 h 1425"/>
                <a:gd name="T56" fmla="*/ 1288 w 1610"/>
                <a:gd name="T57" fmla="*/ 1300 h 1425"/>
                <a:gd name="T58" fmla="*/ 1318 w 1610"/>
                <a:gd name="T59" fmla="*/ 1268 h 1425"/>
                <a:gd name="T60" fmla="*/ 1348 w 1610"/>
                <a:gd name="T61" fmla="*/ 1262 h 1425"/>
                <a:gd name="T62" fmla="*/ 1347 w 1610"/>
                <a:gd name="T63" fmla="*/ 1282 h 1425"/>
                <a:gd name="T64" fmla="*/ 1352 w 1610"/>
                <a:gd name="T65" fmla="*/ 1306 h 1425"/>
                <a:gd name="T66" fmla="*/ 1359 w 1610"/>
                <a:gd name="T67" fmla="*/ 1309 h 1425"/>
                <a:gd name="T68" fmla="*/ 1383 w 1610"/>
                <a:gd name="T69" fmla="*/ 1312 h 1425"/>
                <a:gd name="T70" fmla="*/ 1430 w 1610"/>
                <a:gd name="T71" fmla="*/ 1323 h 1425"/>
                <a:gd name="T72" fmla="*/ 1510 w 1610"/>
                <a:gd name="T73" fmla="*/ 1378 h 1425"/>
                <a:gd name="T74" fmla="*/ 1574 w 1610"/>
                <a:gd name="T75" fmla="*/ 1395 h 1425"/>
                <a:gd name="T76" fmla="*/ 1610 w 1610"/>
                <a:gd name="T77" fmla="*/ 1320 h 1425"/>
                <a:gd name="T78" fmla="*/ 1537 w 1610"/>
                <a:gd name="T79" fmla="*/ 1276 h 1425"/>
                <a:gd name="T80" fmla="*/ 1389 w 1610"/>
                <a:gd name="T81" fmla="*/ 1221 h 1425"/>
                <a:gd name="T82" fmla="*/ 1442 w 1610"/>
                <a:gd name="T83" fmla="*/ 1184 h 1425"/>
                <a:gd name="T84" fmla="*/ 1416 w 1610"/>
                <a:gd name="T85" fmla="*/ 1157 h 1425"/>
                <a:gd name="T86" fmla="*/ 1469 w 1610"/>
                <a:gd name="T87" fmla="*/ 1147 h 1425"/>
                <a:gd name="T88" fmla="*/ 1477 w 1610"/>
                <a:gd name="T89" fmla="*/ 1065 h 1425"/>
                <a:gd name="T90" fmla="*/ 1449 w 1610"/>
                <a:gd name="T91" fmla="*/ 1025 h 1425"/>
                <a:gd name="T92" fmla="*/ 1406 w 1610"/>
                <a:gd name="T93" fmla="*/ 1100 h 1425"/>
                <a:gd name="T94" fmla="*/ 1339 w 1610"/>
                <a:gd name="T95" fmla="*/ 1062 h 1425"/>
                <a:gd name="T96" fmla="*/ 1416 w 1610"/>
                <a:gd name="T97" fmla="*/ 987 h 1425"/>
                <a:gd name="T98" fmla="*/ 1378 w 1610"/>
                <a:gd name="T99" fmla="*/ 886 h 1425"/>
                <a:gd name="T100" fmla="*/ 1339 w 1610"/>
                <a:gd name="T101" fmla="*/ 709 h 1425"/>
                <a:gd name="T102" fmla="*/ 1298 w 1610"/>
                <a:gd name="T103" fmla="*/ 700 h 1425"/>
                <a:gd name="T104" fmla="*/ 760 w 1610"/>
                <a:gd name="T105" fmla="*/ 695 h 1425"/>
                <a:gd name="T106" fmla="*/ 915 w 1610"/>
                <a:gd name="T107" fmla="*/ 309 h 1425"/>
                <a:gd name="T108" fmla="*/ 918 w 1610"/>
                <a:gd name="T109" fmla="*/ 278 h 1425"/>
                <a:gd name="T110" fmla="*/ 892 w 1610"/>
                <a:gd name="T111" fmla="*/ 194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0" h="1425">
                  <a:moveTo>
                    <a:pt x="892" y="194"/>
                  </a:moveTo>
                  <a:lnTo>
                    <a:pt x="895" y="167"/>
                  </a:lnTo>
                  <a:lnTo>
                    <a:pt x="861" y="89"/>
                  </a:lnTo>
                  <a:lnTo>
                    <a:pt x="854" y="0"/>
                  </a:lnTo>
                  <a:lnTo>
                    <a:pt x="0" y="14"/>
                  </a:lnTo>
                  <a:lnTo>
                    <a:pt x="0" y="173"/>
                  </a:lnTo>
                  <a:lnTo>
                    <a:pt x="23" y="391"/>
                  </a:lnTo>
                  <a:lnTo>
                    <a:pt x="64" y="458"/>
                  </a:lnTo>
                  <a:lnTo>
                    <a:pt x="81" y="540"/>
                  </a:lnTo>
                  <a:lnTo>
                    <a:pt x="152" y="631"/>
                  </a:lnTo>
                  <a:lnTo>
                    <a:pt x="155" y="682"/>
                  </a:lnTo>
                  <a:lnTo>
                    <a:pt x="165" y="695"/>
                  </a:lnTo>
                  <a:lnTo>
                    <a:pt x="155" y="834"/>
                  </a:lnTo>
                  <a:lnTo>
                    <a:pt x="108" y="917"/>
                  </a:lnTo>
                  <a:lnTo>
                    <a:pt x="131" y="950"/>
                  </a:lnTo>
                  <a:lnTo>
                    <a:pt x="122" y="990"/>
                  </a:lnTo>
                  <a:lnTo>
                    <a:pt x="111" y="1112"/>
                  </a:lnTo>
                  <a:lnTo>
                    <a:pt x="88" y="1164"/>
                  </a:lnTo>
                  <a:lnTo>
                    <a:pt x="88" y="1225"/>
                  </a:lnTo>
                  <a:lnTo>
                    <a:pt x="165" y="1201"/>
                  </a:lnTo>
                  <a:lnTo>
                    <a:pt x="299" y="1194"/>
                  </a:lnTo>
                  <a:lnTo>
                    <a:pt x="467" y="1251"/>
                  </a:lnTo>
                  <a:lnTo>
                    <a:pt x="575" y="1268"/>
                  </a:lnTo>
                  <a:lnTo>
                    <a:pt x="636" y="1248"/>
                  </a:lnTo>
                  <a:lnTo>
                    <a:pt x="740" y="1282"/>
                  </a:lnTo>
                  <a:lnTo>
                    <a:pt x="754" y="1248"/>
                  </a:lnTo>
                  <a:lnTo>
                    <a:pt x="699" y="1228"/>
                  </a:lnTo>
                  <a:lnTo>
                    <a:pt x="660" y="1235"/>
                  </a:lnTo>
                  <a:lnTo>
                    <a:pt x="613" y="1208"/>
                  </a:lnTo>
                  <a:lnTo>
                    <a:pt x="614" y="1198"/>
                  </a:lnTo>
                  <a:lnTo>
                    <a:pt x="617" y="1191"/>
                  </a:lnTo>
                  <a:lnTo>
                    <a:pt x="620" y="1188"/>
                  </a:lnTo>
                  <a:lnTo>
                    <a:pt x="625" y="1187"/>
                  </a:lnTo>
                  <a:lnTo>
                    <a:pt x="676" y="1170"/>
                  </a:lnTo>
                  <a:lnTo>
                    <a:pt x="707" y="1194"/>
                  </a:lnTo>
                  <a:lnTo>
                    <a:pt x="733" y="1178"/>
                  </a:lnTo>
                  <a:lnTo>
                    <a:pt x="787" y="1187"/>
                  </a:lnTo>
                  <a:lnTo>
                    <a:pt x="810" y="1228"/>
                  </a:lnTo>
                  <a:lnTo>
                    <a:pt x="814" y="1265"/>
                  </a:lnTo>
                  <a:lnTo>
                    <a:pt x="887" y="1268"/>
                  </a:lnTo>
                  <a:lnTo>
                    <a:pt x="922" y="1300"/>
                  </a:lnTo>
                  <a:lnTo>
                    <a:pt x="908" y="1326"/>
                  </a:lnTo>
                  <a:lnTo>
                    <a:pt x="884" y="1340"/>
                  </a:lnTo>
                  <a:lnTo>
                    <a:pt x="911" y="1367"/>
                  </a:lnTo>
                  <a:lnTo>
                    <a:pt x="1049" y="1425"/>
                  </a:lnTo>
                  <a:lnTo>
                    <a:pt x="1107" y="1404"/>
                  </a:lnTo>
                  <a:lnTo>
                    <a:pt x="1123" y="1364"/>
                  </a:lnTo>
                  <a:lnTo>
                    <a:pt x="1163" y="1353"/>
                  </a:lnTo>
                  <a:lnTo>
                    <a:pt x="1193" y="1329"/>
                  </a:lnTo>
                  <a:lnTo>
                    <a:pt x="1214" y="1343"/>
                  </a:lnTo>
                  <a:lnTo>
                    <a:pt x="1228" y="1395"/>
                  </a:lnTo>
                  <a:lnTo>
                    <a:pt x="1190" y="1404"/>
                  </a:lnTo>
                  <a:lnTo>
                    <a:pt x="1201" y="1418"/>
                  </a:lnTo>
                  <a:lnTo>
                    <a:pt x="1257" y="1398"/>
                  </a:lnTo>
                  <a:lnTo>
                    <a:pt x="1295" y="1340"/>
                  </a:lnTo>
                  <a:lnTo>
                    <a:pt x="1308" y="1329"/>
                  </a:lnTo>
                  <a:lnTo>
                    <a:pt x="1275" y="1326"/>
                  </a:lnTo>
                  <a:lnTo>
                    <a:pt x="1288" y="1300"/>
                  </a:lnTo>
                  <a:lnTo>
                    <a:pt x="1284" y="1276"/>
                  </a:lnTo>
                  <a:lnTo>
                    <a:pt x="1318" y="1268"/>
                  </a:lnTo>
                  <a:lnTo>
                    <a:pt x="1336" y="1248"/>
                  </a:lnTo>
                  <a:lnTo>
                    <a:pt x="1348" y="1262"/>
                  </a:lnTo>
                  <a:lnTo>
                    <a:pt x="1347" y="1273"/>
                  </a:lnTo>
                  <a:lnTo>
                    <a:pt x="1347" y="1282"/>
                  </a:lnTo>
                  <a:lnTo>
                    <a:pt x="1348" y="1297"/>
                  </a:lnTo>
                  <a:lnTo>
                    <a:pt x="1352" y="1306"/>
                  </a:lnTo>
                  <a:lnTo>
                    <a:pt x="1355" y="1308"/>
                  </a:lnTo>
                  <a:lnTo>
                    <a:pt x="1359" y="1309"/>
                  </a:lnTo>
                  <a:lnTo>
                    <a:pt x="1368" y="1309"/>
                  </a:lnTo>
                  <a:lnTo>
                    <a:pt x="1383" y="1312"/>
                  </a:lnTo>
                  <a:lnTo>
                    <a:pt x="1403" y="1316"/>
                  </a:lnTo>
                  <a:lnTo>
                    <a:pt x="1430" y="1323"/>
                  </a:lnTo>
                  <a:lnTo>
                    <a:pt x="1493" y="1353"/>
                  </a:lnTo>
                  <a:lnTo>
                    <a:pt x="1510" y="1378"/>
                  </a:lnTo>
                  <a:lnTo>
                    <a:pt x="1557" y="1378"/>
                  </a:lnTo>
                  <a:lnTo>
                    <a:pt x="1574" y="1395"/>
                  </a:lnTo>
                  <a:lnTo>
                    <a:pt x="1610" y="1343"/>
                  </a:lnTo>
                  <a:lnTo>
                    <a:pt x="1610" y="1320"/>
                  </a:lnTo>
                  <a:lnTo>
                    <a:pt x="1590" y="1320"/>
                  </a:lnTo>
                  <a:lnTo>
                    <a:pt x="1537" y="1276"/>
                  </a:lnTo>
                  <a:lnTo>
                    <a:pt x="1439" y="1262"/>
                  </a:lnTo>
                  <a:lnTo>
                    <a:pt x="1389" y="1221"/>
                  </a:lnTo>
                  <a:lnTo>
                    <a:pt x="1406" y="1178"/>
                  </a:lnTo>
                  <a:lnTo>
                    <a:pt x="1442" y="1184"/>
                  </a:lnTo>
                  <a:lnTo>
                    <a:pt x="1446" y="1173"/>
                  </a:lnTo>
                  <a:lnTo>
                    <a:pt x="1416" y="1157"/>
                  </a:lnTo>
                  <a:lnTo>
                    <a:pt x="1416" y="1147"/>
                  </a:lnTo>
                  <a:lnTo>
                    <a:pt x="1469" y="1147"/>
                  </a:lnTo>
                  <a:lnTo>
                    <a:pt x="1496" y="1100"/>
                  </a:lnTo>
                  <a:lnTo>
                    <a:pt x="1477" y="1065"/>
                  </a:lnTo>
                  <a:lnTo>
                    <a:pt x="1472" y="1021"/>
                  </a:lnTo>
                  <a:lnTo>
                    <a:pt x="1449" y="1025"/>
                  </a:lnTo>
                  <a:lnTo>
                    <a:pt x="1416" y="1059"/>
                  </a:lnTo>
                  <a:lnTo>
                    <a:pt x="1406" y="1100"/>
                  </a:lnTo>
                  <a:lnTo>
                    <a:pt x="1355" y="1089"/>
                  </a:lnTo>
                  <a:lnTo>
                    <a:pt x="1339" y="1062"/>
                  </a:lnTo>
                  <a:lnTo>
                    <a:pt x="1402" y="998"/>
                  </a:lnTo>
                  <a:lnTo>
                    <a:pt x="1416" y="987"/>
                  </a:lnTo>
                  <a:lnTo>
                    <a:pt x="1395" y="950"/>
                  </a:lnTo>
                  <a:lnTo>
                    <a:pt x="1378" y="886"/>
                  </a:lnTo>
                  <a:lnTo>
                    <a:pt x="1322" y="834"/>
                  </a:lnTo>
                  <a:lnTo>
                    <a:pt x="1339" y="709"/>
                  </a:lnTo>
                  <a:lnTo>
                    <a:pt x="1328" y="695"/>
                  </a:lnTo>
                  <a:lnTo>
                    <a:pt x="1298" y="700"/>
                  </a:lnTo>
                  <a:lnTo>
                    <a:pt x="767" y="723"/>
                  </a:lnTo>
                  <a:lnTo>
                    <a:pt x="760" y="695"/>
                  </a:lnTo>
                  <a:lnTo>
                    <a:pt x="770" y="564"/>
                  </a:lnTo>
                  <a:lnTo>
                    <a:pt x="915" y="309"/>
                  </a:lnTo>
                  <a:lnTo>
                    <a:pt x="898" y="278"/>
                  </a:lnTo>
                  <a:lnTo>
                    <a:pt x="918" y="278"/>
                  </a:lnTo>
                  <a:lnTo>
                    <a:pt x="928" y="225"/>
                  </a:lnTo>
                  <a:lnTo>
                    <a:pt x="892" y="194"/>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grpSp>
          <p:nvGrpSpPr>
            <p:cNvPr id="70" name="Group 157"/>
            <p:cNvGrpSpPr/>
            <p:nvPr/>
          </p:nvGrpSpPr>
          <p:grpSpPr>
            <a:xfrm>
              <a:off x="304800" y="3486150"/>
              <a:ext cx="982662" cy="631825"/>
              <a:chOff x="381000" y="3886200"/>
              <a:chExt cx="982662" cy="631825"/>
            </a:xfrm>
            <a:solidFill>
              <a:schemeClr val="bg1">
                <a:lumMod val="75000"/>
              </a:schemeClr>
            </a:solidFill>
          </p:grpSpPr>
          <p:sp>
            <p:nvSpPr>
              <p:cNvPr id="82" name="Freeform 6"/>
              <p:cNvSpPr>
                <a:spLocks/>
              </p:cNvSpPr>
              <p:nvPr/>
            </p:nvSpPr>
            <p:spPr bwMode="auto">
              <a:xfrm>
                <a:off x="466725" y="3886200"/>
                <a:ext cx="87312" cy="69850"/>
              </a:xfrm>
              <a:custGeom>
                <a:avLst/>
                <a:gdLst>
                  <a:gd name="T0" fmla="*/ 21 w 165"/>
                  <a:gd name="T1" fmla="*/ 30 h 132"/>
                  <a:gd name="T2" fmla="*/ 0 w 165"/>
                  <a:gd name="T3" fmla="*/ 91 h 132"/>
                  <a:gd name="T4" fmla="*/ 101 w 165"/>
                  <a:gd name="T5" fmla="*/ 132 h 132"/>
                  <a:gd name="T6" fmla="*/ 138 w 165"/>
                  <a:gd name="T7" fmla="*/ 128 h 132"/>
                  <a:gd name="T8" fmla="*/ 165 w 165"/>
                  <a:gd name="T9" fmla="*/ 64 h 132"/>
                  <a:gd name="T10" fmla="*/ 151 w 165"/>
                  <a:gd name="T11" fmla="*/ 7 h 132"/>
                  <a:gd name="T12" fmla="*/ 84 w 165"/>
                  <a:gd name="T13" fmla="*/ 0 h 132"/>
                  <a:gd name="T14" fmla="*/ 21 w 165"/>
                  <a:gd name="T15" fmla="*/ 3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32">
                    <a:moveTo>
                      <a:pt x="21" y="30"/>
                    </a:moveTo>
                    <a:lnTo>
                      <a:pt x="0" y="91"/>
                    </a:lnTo>
                    <a:lnTo>
                      <a:pt x="101" y="132"/>
                    </a:lnTo>
                    <a:lnTo>
                      <a:pt x="138" y="128"/>
                    </a:lnTo>
                    <a:lnTo>
                      <a:pt x="165" y="64"/>
                    </a:lnTo>
                    <a:lnTo>
                      <a:pt x="151" y="7"/>
                    </a:lnTo>
                    <a:lnTo>
                      <a:pt x="84" y="0"/>
                    </a:lnTo>
                    <a:lnTo>
                      <a:pt x="21" y="3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3" name="Freeform 7"/>
              <p:cNvSpPr>
                <a:spLocks/>
              </p:cNvSpPr>
              <p:nvPr/>
            </p:nvSpPr>
            <p:spPr bwMode="auto">
              <a:xfrm>
                <a:off x="381000" y="3933825"/>
                <a:ext cx="38100" cy="33338"/>
              </a:xfrm>
              <a:custGeom>
                <a:avLst/>
                <a:gdLst>
                  <a:gd name="T0" fmla="*/ 29 w 73"/>
                  <a:gd name="T1" fmla="*/ 3 h 64"/>
                  <a:gd name="T2" fmla="*/ 0 w 73"/>
                  <a:gd name="T3" fmla="*/ 64 h 64"/>
                  <a:gd name="T4" fmla="*/ 39 w 73"/>
                  <a:gd name="T5" fmla="*/ 64 h 64"/>
                  <a:gd name="T6" fmla="*/ 73 w 73"/>
                  <a:gd name="T7" fmla="*/ 14 h 64"/>
                  <a:gd name="T8" fmla="*/ 70 w 73"/>
                  <a:gd name="T9" fmla="*/ 0 h 64"/>
                  <a:gd name="T10" fmla="*/ 29 w 73"/>
                  <a:gd name="T11" fmla="*/ 3 h 64"/>
                </a:gdLst>
                <a:ahLst/>
                <a:cxnLst>
                  <a:cxn ang="0">
                    <a:pos x="T0" y="T1"/>
                  </a:cxn>
                  <a:cxn ang="0">
                    <a:pos x="T2" y="T3"/>
                  </a:cxn>
                  <a:cxn ang="0">
                    <a:pos x="T4" y="T5"/>
                  </a:cxn>
                  <a:cxn ang="0">
                    <a:pos x="T6" y="T7"/>
                  </a:cxn>
                  <a:cxn ang="0">
                    <a:pos x="T8" y="T9"/>
                  </a:cxn>
                  <a:cxn ang="0">
                    <a:pos x="T10" y="T11"/>
                  </a:cxn>
                </a:cxnLst>
                <a:rect l="0" t="0" r="r" b="b"/>
                <a:pathLst>
                  <a:path w="73" h="64">
                    <a:moveTo>
                      <a:pt x="29" y="3"/>
                    </a:moveTo>
                    <a:lnTo>
                      <a:pt x="0" y="64"/>
                    </a:lnTo>
                    <a:lnTo>
                      <a:pt x="39" y="64"/>
                    </a:lnTo>
                    <a:lnTo>
                      <a:pt x="73" y="14"/>
                    </a:lnTo>
                    <a:lnTo>
                      <a:pt x="70" y="0"/>
                    </a:lnTo>
                    <a:lnTo>
                      <a:pt x="29" y="3"/>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4" name="Freeform 8"/>
              <p:cNvSpPr>
                <a:spLocks/>
              </p:cNvSpPr>
              <p:nvPr/>
            </p:nvSpPr>
            <p:spPr bwMode="auto">
              <a:xfrm>
                <a:off x="954087" y="4132263"/>
                <a:ext cx="47625" cy="44450"/>
              </a:xfrm>
              <a:custGeom>
                <a:avLst/>
                <a:gdLst>
                  <a:gd name="T0" fmla="*/ 0 w 88"/>
                  <a:gd name="T1" fmla="*/ 0 h 85"/>
                  <a:gd name="T2" fmla="*/ 0 w 88"/>
                  <a:gd name="T3" fmla="*/ 24 h 85"/>
                  <a:gd name="T4" fmla="*/ 34 w 88"/>
                  <a:gd name="T5" fmla="*/ 85 h 85"/>
                  <a:gd name="T6" fmla="*/ 81 w 88"/>
                  <a:gd name="T7" fmla="*/ 68 h 85"/>
                  <a:gd name="T8" fmla="*/ 88 w 88"/>
                  <a:gd name="T9" fmla="*/ 41 h 85"/>
                  <a:gd name="T10" fmla="*/ 61 w 88"/>
                  <a:gd name="T11" fmla="*/ 7 h 85"/>
                  <a:gd name="T12" fmla="*/ 0 w 8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8" h="85">
                    <a:moveTo>
                      <a:pt x="0" y="0"/>
                    </a:moveTo>
                    <a:lnTo>
                      <a:pt x="0" y="24"/>
                    </a:lnTo>
                    <a:lnTo>
                      <a:pt x="34" y="85"/>
                    </a:lnTo>
                    <a:lnTo>
                      <a:pt x="81" y="68"/>
                    </a:lnTo>
                    <a:lnTo>
                      <a:pt x="88" y="41"/>
                    </a:lnTo>
                    <a:lnTo>
                      <a:pt x="61" y="7"/>
                    </a:lnTo>
                    <a:lnTo>
                      <a:pt x="0" y="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5" name="Freeform 9"/>
              <p:cNvSpPr>
                <a:spLocks/>
              </p:cNvSpPr>
              <p:nvPr/>
            </p:nvSpPr>
            <p:spPr bwMode="auto">
              <a:xfrm>
                <a:off x="908050" y="4081463"/>
                <a:ext cx="111125" cy="34925"/>
              </a:xfrm>
              <a:custGeom>
                <a:avLst/>
                <a:gdLst>
                  <a:gd name="T0" fmla="*/ 0 w 209"/>
                  <a:gd name="T1" fmla="*/ 31 h 64"/>
                  <a:gd name="T2" fmla="*/ 91 w 209"/>
                  <a:gd name="T3" fmla="*/ 58 h 64"/>
                  <a:gd name="T4" fmla="*/ 162 w 209"/>
                  <a:gd name="T5" fmla="*/ 64 h 64"/>
                  <a:gd name="T6" fmla="*/ 206 w 209"/>
                  <a:gd name="T7" fmla="*/ 37 h 64"/>
                  <a:gd name="T8" fmla="*/ 209 w 209"/>
                  <a:gd name="T9" fmla="*/ 17 h 64"/>
                  <a:gd name="T10" fmla="*/ 108 w 209"/>
                  <a:gd name="T11" fmla="*/ 6 h 64"/>
                  <a:gd name="T12" fmla="*/ 102 w 209"/>
                  <a:gd name="T13" fmla="*/ 17 h 64"/>
                  <a:gd name="T14" fmla="*/ 21 w 209"/>
                  <a:gd name="T15" fmla="*/ 0 h 64"/>
                  <a:gd name="T16" fmla="*/ 0 w 209"/>
                  <a:gd name="T17"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64">
                    <a:moveTo>
                      <a:pt x="0" y="31"/>
                    </a:moveTo>
                    <a:lnTo>
                      <a:pt x="91" y="58"/>
                    </a:lnTo>
                    <a:lnTo>
                      <a:pt x="162" y="64"/>
                    </a:lnTo>
                    <a:lnTo>
                      <a:pt x="206" y="37"/>
                    </a:lnTo>
                    <a:lnTo>
                      <a:pt x="209" y="17"/>
                    </a:lnTo>
                    <a:lnTo>
                      <a:pt x="108" y="6"/>
                    </a:lnTo>
                    <a:lnTo>
                      <a:pt x="102" y="17"/>
                    </a:lnTo>
                    <a:lnTo>
                      <a:pt x="21" y="0"/>
                    </a:lnTo>
                    <a:lnTo>
                      <a:pt x="0" y="31"/>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6" name="Freeform 10"/>
              <p:cNvSpPr>
                <a:spLocks/>
              </p:cNvSpPr>
              <p:nvPr/>
            </p:nvSpPr>
            <p:spPr bwMode="auto">
              <a:xfrm>
                <a:off x="1014412" y="4108450"/>
                <a:ext cx="136525" cy="95250"/>
              </a:xfrm>
              <a:custGeom>
                <a:avLst/>
                <a:gdLst>
                  <a:gd name="T0" fmla="*/ 38 w 256"/>
                  <a:gd name="T1" fmla="*/ 0 h 180"/>
                  <a:gd name="T2" fmla="*/ 0 w 256"/>
                  <a:gd name="T3" fmla="*/ 47 h 180"/>
                  <a:gd name="T4" fmla="*/ 81 w 256"/>
                  <a:gd name="T5" fmla="*/ 157 h 180"/>
                  <a:gd name="T6" fmla="*/ 118 w 256"/>
                  <a:gd name="T7" fmla="*/ 180 h 180"/>
                  <a:gd name="T8" fmla="*/ 198 w 256"/>
                  <a:gd name="T9" fmla="*/ 163 h 180"/>
                  <a:gd name="T10" fmla="*/ 256 w 256"/>
                  <a:gd name="T11" fmla="*/ 135 h 180"/>
                  <a:gd name="T12" fmla="*/ 256 w 256"/>
                  <a:gd name="T13" fmla="*/ 102 h 180"/>
                  <a:gd name="T14" fmla="*/ 185 w 256"/>
                  <a:gd name="T15" fmla="*/ 58 h 180"/>
                  <a:gd name="T16" fmla="*/ 115 w 256"/>
                  <a:gd name="T17" fmla="*/ 41 h 180"/>
                  <a:gd name="T18" fmla="*/ 38 w 256"/>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80">
                    <a:moveTo>
                      <a:pt x="38" y="0"/>
                    </a:moveTo>
                    <a:lnTo>
                      <a:pt x="0" y="47"/>
                    </a:lnTo>
                    <a:lnTo>
                      <a:pt x="81" y="157"/>
                    </a:lnTo>
                    <a:lnTo>
                      <a:pt x="118" y="180"/>
                    </a:lnTo>
                    <a:lnTo>
                      <a:pt x="198" y="163"/>
                    </a:lnTo>
                    <a:lnTo>
                      <a:pt x="256" y="135"/>
                    </a:lnTo>
                    <a:lnTo>
                      <a:pt x="256" y="102"/>
                    </a:lnTo>
                    <a:lnTo>
                      <a:pt x="185" y="58"/>
                    </a:lnTo>
                    <a:lnTo>
                      <a:pt x="115" y="41"/>
                    </a:lnTo>
                    <a:lnTo>
                      <a:pt x="38" y="0"/>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7" name="Freeform 11"/>
              <p:cNvSpPr>
                <a:spLocks/>
              </p:cNvSpPr>
              <p:nvPr/>
            </p:nvSpPr>
            <p:spPr bwMode="auto">
              <a:xfrm>
                <a:off x="733425" y="3981450"/>
                <a:ext cx="115887" cy="92075"/>
              </a:xfrm>
              <a:custGeom>
                <a:avLst/>
                <a:gdLst>
                  <a:gd name="T0" fmla="*/ 219 w 219"/>
                  <a:gd name="T1" fmla="*/ 145 h 172"/>
                  <a:gd name="T2" fmla="*/ 172 w 219"/>
                  <a:gd name="T3" fmla="*/ 118 h 172"/>
                  <a:gd name="T4" fmla="*/ 105 w 219"/>
                  <a:gd name="T5" fmla="*/ 0 h 172"/>
                  <a:gd name="T6" fmla="*/ 11 w 219"/>
                  <a:gd name="T7" fmla="*/ 47 h 172"/>
                  <a:gd name="T8" fmla="*/ 0 w 219"/>
                  <a:gd name="T9" fmla="*/ 74 h 172"/>
                  <a:gd name="T10" fmla="*/ 61 w 219"/>
                  <a:gd name="T11" fmla="*/ 166 h 172"/>
                  <a:gd name="T12" fmla="*/ 102 w 219"/>
                  <a:gd name="T13" fmla="*/ 159 h 172"/>
                  <a:gd name="T14" fmla="*/ 118 w 219"/>
                  <a:gd name="T15" fmla="*/ 152 h 172"/>
                  <a:gd name="T16" fmla="*/ 141 w 219"/>
                  <a:gd name="T17" fmla="*/ 172 h 172"/>
                  <a:gd name="T18" fmla="*/ 202 w 219"/>
                  <a:gd name="T19" fmla="*/ 172 h 172"/>
                  <a:gd name="T20" fmla="*/ 219 w 219"/>
                  <a:gd name="T21" fmla="*/ 14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72">
                    <a:moveTo>
                      <a:pt x="219" y="145"/>
                    </a:moveTo>
                    <a:lnTo>
                      <a:pt x="172" y="118"/>
                    </a:lnTo>
                    <a:lnTo>
                      <a:pt x="105" y="0"/>
                    </a:lnTo>
                    <a:lnTo>
                      <a:pt x="11" y="47"/>
                    </a:lnTo>
                    <a:lnTo>
                      <a:pt x="0" y="74"/>
                    </a:lnTo>
                    <a:lnTo>
                      <a:pt x="61" y="166"/>
                    </a:lnTo>
                    <a:lnTo>
                      <a:pt x="102" y="159"/>
                    </a:lnTo>
                    <a:lnTo>
                      <a:pt x="118" y="152"/>
                    </a:lnTo>
                    <a:lnTo>
                      <a:pt x="141" y="172"/>
                    </a:lnTo>
                    <a:lnTo>
                      <a:pt x="202" y="172"/>
                    </a:lnTo>
                    <a:lnTo>
                      <a:pt x="219" y="145"/>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8" name="Freeform 12"/>
              <p:cNvSpPr>
                <a:spLocks/>
              </p:cNvSpPr>
              <p:nvPr/>
            </p:nvSpPr>
            <p:spPr bwMode="auto">
              <a:xfrm>
                <a:off x="1135062" y="4257675"/>
                <a:ext cx="228600" cy="260350"/>
              </a:xfrm>
              <a:custGeom>
                <a:avLst/>
                <a:gdLst>
                  <a:gd name="T0" fmla="*/ 0 w 433"/>
                  <a:gd name="T1" fmla="*/ 209 h 492"/>
                  <a:gd name="T2" fmla="*/ 36 w 433"/>
                  <a:gd name="T3" fmla="*/ 240 h 492"/>
                  <a:gd name="T4" fmla="*/ 60 w 433"/>
                  <a:gd name="T5" fmla="*/ 332 h 492"/>
                  <a:gd name="T6" fmla="*/ 54 w 433"/>
                  <a:gd name="T7" fmla="*/ 373 h 492"/>
                  <a:gd name="T8" fmla="*/ 57 w 433"/>
                  <a:gd name="T9" fmla="*/ 447 h 492"/>
                  <a:gd name="T10" fmla="*/ 113 w 433"/>
                  <a:gd name="T11" fmla="*/ 487 h 492"/>
                  <a:gd name="T12" fmla="*/ 144 w 433"/>
                  <a:gd name="T13" fmla="*/ 492 h 492"/>
                  <a:gd name="T14" fmla="*/ 221 w 433"/>
                  <a:gd name="T15" fmla="*/ 389 h 492"/>
                  <a:gd name="T16" fmla="*/ 272 w 433"/>
                  <a:gd name="T17" fmla="*/ 362 h 492"/>
                  <a:gd name="T18" fmla="*/ 295 w 433"/>
                  <a:gd name="T19" fmla="*/ 373 h 492"/>
                  <a:gd name="T20" fmla="*/ 363 w 433"/>
                  <a:gd name="T21" fmla="*/ 348 h 492"/>
                  <a:gd name="T22" fmla="*/ 427 w 433"/>
                  <a:gd name="T23" fmla="*/ 295 h 492"/>
                  <a:gd name="T24" fmla="*/ 433 w 433"/>
                  <a:gd name="T25" fmla="*/ 274 h 492"/>
                  <a:gd name="T26" fmla="*/ 366 w 433"/>
                  <a:gd name="T27" fmla="*/ 230 h 492"/>
                  <a:gd name="T28" fmla="*/ 336 w 433"/>
                  <a:gd name="T29" fmla="*/ 159 h 492"/>
                  <a:gd name="T30" fmla="*/ 309 w 433"/>
                  <a:gd name="T31" fmla="*/ 118 h 492"/>
                  <a:gd name="T32" fmla="*/ 256 w 433"/>
                  <a:gd name="T33" fmla="*/ 84 h 492"/>
                  <a:gd name="T34" fmla="*/ 74 w 433"/>
                  <a:gd name="T35" fmla="*/ 0 h 492"/>
                  <a:gd name="T36" fmla="*/ 47 w 433"/>
                  <a:gd name="T37" fmla="*/ 23 h 492"/>
                  <a:gd name="T38" fmla="*/ 54 w 433"/>
                  <a:gd name="T39" fmla="*/ 57 h 492"/>
                  <a:gd name="T40" fmla="*/ 80 w 433"/>
                  <a:gd name="T41" fmla="*/ 84 h 492"/>
                  <a:gd name="T42" fmla="*/ 36 w 433"/>
                  <a:gd name="T43" fmla="*/ 151 h 492"/>
                  <a:gd name="T44" fmla="*/ 0 w 433"/>
                  <a:gd name="T45" fmla="*/ 165 h 492"/>
                  <a:gd name="T46" fmla="*/ 0 w 433"/>
                  <a:gd name="T47" fmla="*/ 20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3" h="492">
                    <a:moveTo>
                      <a:pt x="0" y="209"/>
                    </a:moveTo>
                    <a:lnTo>
                      <a:pt x="36" y="240"/>
                    </a:lnTo>
                    <a:lnTo>
                      <a:pt x="60" y="332"/>
                    </a:lnTo>
                    <a:lnTo>
                      <a:pt x="54" y="373"/>
                    </a:lnTo>
                    <a:lnTo>
                      <a:pt x="57" y="447"/>
                    </a:lnTo>
                    <a:lnTo>
                      <a:pt x="113" y="487"/>
                    </a:lnTo>
                    <a:lnTo>
                      <a:pt x="144" y="492"/>
                    </a:lnTo>
                    <a:lnTo>
                      <a:pt x="221" y="389"/>
                    </a:lnTo>
                    <a:lnTo>
                      <a:pt x="272" y="362"/>
                    </a:lnTo>
                    <a:lnTo>
                      <a:pt x="295" y="373"/>
                    </a:lnTo>
                    <a:lnTo>
                      <a:pt x="363" y="348"/>
                    </a:lnTo>
                    <a:lnTo>
                      <a:pt x="427" y="295"/>
                    </a:lnTo>
                    <a:lnTo>
                      <a:pt x="433" y="274"/>
                    </a:lnTo>
                    <a:lnTo>
                      <a:pt x="366" y="230"/>
                    </a:lnTo>
                    <a:lnTo>
                      <a:pt x="336" y="159"/>
                    </a:lnTo>
                    <a:lnTo>
                      <a:pt x="309" y="118"/>
                    </a:lnTo>
                    <a:lnTo>
                      <a:pt x="256" y="84"/>
                    </a:lnTo>
                    <a:lnTo>
                      <a:pt x="74" y="0"/>
                    </a:lnTo>
                    <a:lnTo>
                      <a:pt x="47" y="23"/>
                    </a:lnTo>
                    <a:lnTo>
                      <a:pt x="54" y="57"/>
                    </a:lnTo>
                    <a:lnTo>
                      <a:pt x="80" y="84"/>
                    </a:lnTo>
                    <a:lnTo>
                      <a:pt x="36" y="151"/>
                    </a:lnTo>
                    <a:lnTo>
                      <a:pt x="0" y="165"/>
                    </a:lnTo>
                    <a:lnTo>
                      <a:pt x="0" y="209"/>
                    </a:lnTo>
                    <a:close/>
                  </a:path>
                </a:pathLst>
              </a:custGeom>
              <a:solidFill>
                <a:schemeClr val="bg1">
                  <a:lumMod val="95000"/>
                </a:schemeClr>
              </a:solidFill>
              <a:ln w="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grpSp>
        <p:grpSp>
          <p:nvGrpSpPr>
            <p:cNvPr id="71" name="Group 154"/>
            <p:cNvGrpSpPr/>
            <p:nvPr/>
          </p:nvGrpSpPr>
          <p:grpSpPr>
            <a:xfrm>
              <a:off x="304800" y="4435475"/>
              <a:ext cx="1809749" cy="1355725"/>
              <a:chOff x="381000" y="4835525"/>
              <a:chExt cx="1809749" cy="1355725"/>
            </a:xfrm>
            <a:solidFill>
              <a:schemeClr val="bg1">
                <a:lumMod val="75000"/>
              </a:schemeClr>
            </a:solidFill>
          </p:grpSpPr>
          <p:sp>
            <p:nvSpPr>
              <p:cNvPr id="72" name="Freeform 13"/>
              <p:cNvSpPr>
                <a:spLocks/>
              </p:cNvSpPr>
              <p:nvPr/>
            </p:nvSpPr>
            <p:spPr bwMode="auto">
              <a:xfrm>
                <a:off x="617537" y="4835525"/>
                <a:ext cx="1573212" cy="1355725"/>
              </a:xfrm>
              <a:custGeom>
                <a:avLst/>
                <a:gdLst>
                  <a:gd name="T0" fmla="*/ 722 w 2975"/>
                  <a:gd name="T1" fmla="*/ 391 h 2561"/>
                  <a:gd name="T2" fmla="*/ 773 w 2975"/>
                  <a:gd name="T3" fmla="*/ 543 h 2561"/>
                  <a:gd name="T4" fmla="*/ 679 w 2975"/>
                  <a:gd name="T5" fmla="*/ 605 h 2561"/>
                  <a:gd name="T6" fmla="*/ 578 w 2975"/>
                  <a:gd name="T7" fmla="*/ 584 h 2561"/>
                  <a:gd name="T8" fmla="*/ 429 w 2975"/>
                  <a:gd name="T9" fmla="*/ 652 h 2561"/>
                  <a:gd name="T10" fmla="*/ 585 w 2975"/>
                  <a:gd name="T11" fmla="*/ 849 h 2561"/>
                  <a:gd name="T12" fmla="*/ 780 w 2975"/>
                  <a:gd name="T13" fmla="*/ 898 h 2561"/>
                  <a:gd name="T14" fmla="*/ 756 w 2975"/>
                  <a:gd name="T15" fmla="*/ 964 h 2561"/>
                  <a:gd name="T16" fmla="*/ 638 w 2975"/>
                  <a:gd name="T17" fmla="*/ 1035 h 2561"/>
                  <a:gd name="T18" fmla="*/ 453 w 2975"/>
                  <a:gd name="T19" fmla="*/ 1042 h 2561"/>
                  <a:gd name="T20" fmla="*/ 329 w 2975"/>
                  <a:gd name="T21" fmla="*/ 1303 h 2561"/>
                  <a:gd name="T22" fmla="*/ 285 w 2975"/>
                  <a:gd name="T23" fmla="*/ 1394 h 2561"/>
                  <a:gd name="T24" fmla="*/ 467 w 2975"/>
                  <a:gd name="T25" fmla="*/ 1513 h 2561"/>
                  <a:gd name="T26" fmla="*/ 450 w 2975"/>
                  <a:gd name="T27" fmla="*/ 1648 h 2561"/>
                  <a:gd name="T28" fmla="*/ 508 w 2975"/>
                  <a:gd name="T29" fmla="*/ 1733 h 2561"/>
                  <a:gd name="T30" fmla="*/ 641 w 2975"/>
                  <a:gd name="T31" fmla="*/ 1845 h 2561"/>
                  <a:gd name="T32" fmla="*/ 712 w 2975"/>
                  <a:gd name="T33" fmla="*/ 1828 h 2561"/>
                  <a:gd name="T34" fmla="*/ 696 w 2975"/>
                  <a:gd name="T35" fmla="*/ 1998 h 2561"/>
                  <a:gd name="T36" fmla="*/ 564 w 2975"/>
                  <a:gd name="T37" fmla="*/ 2083 h 2561"/>
                  <a:gd name="T38" fmla="*/ 332 w 2975"/>
                  <a:gd name="T39" fmla="*/ 2133 h 2561"/>
                  <a:gd name="T40" fmla="*/ 47 w 2975"/>
                  <a:gd name="T41" fmla="*/ 2208 h 2561"/>
                  <a:gd name="T42" fmla="*/ 77 w 2975"/>
                  <a:gd name="T43" fmla="*/ 2256 h 2561"/>
                  <a:gd name="T44" fmla="*/ 265 w 2975"/>
                  <a:gd name="T45" fmla="*/ 2242 h 2561"/>
                  <a:gd name="T46" fmla="*/ 470 w 2975"/>
                  <a:gd name="T47" fmla="*/ 2236 h 2561"/>
                  <a:gd name="T48" fmla="*/ 605 w 2975"/>
                  <a:gd name="T49" fmla="*/ 2194 h 2561"/>
                  <a:gd name="T50" fmla="*/ 1042 w 2975"/>
                  <a:gd name="T51" fmla="*/ 1937 h 2561"/>
                  <a:gd name="T52" fmla="*/ 1093 w 2975"/>
                  <a:gd name="T53" fmla="*/ 1761 h 2561"/>
                  <a:gd name="T54" fmla="*/ 1392 w 2975"/>
                  <a:gd name="T55" fmla="*/ 1564 h 2561"/>
                  <a:gd name="T56" fmla="*/ 1278 w 2975"/>
                  <a:gd name="T57" fmla="*/ 1635 h 2561"/>
                  <a:gd name="T58" fmla="*/ 1260 w 2975"/>
                  <a:gd name="T59" fmla="*/ 1801 h 2561"/>
                  <a:gd name="T60" fmla="*/ 1368 w 2975"/>
                  <a:gd name="T61" fmla="*/ 1778 h 2561"/>
                  <a:gd name="T62" fmla="*/ 1516 w 2975"/>
                  <a:gd name="T63" fmla="*/ 1801 h 2561"/>
                  <a:gd name="T64" fmla="*/ 1560 w 2975"/>
                  <a:gd name="T65" fmla="*/ 1679 h 2561"/>
                  <a:gd name="T66" fmla="*/ 1634 w 2975"/>
                  <a:gd name="T67" fmla="*/ 1618 h 2561"/>
                  <a:gd name="T68" fmla="*/ 1919 w 2975"/>
                  <a:gd name="T69" fmla="*/ 1774 h 2561"/>
                  <a:gd name="T70" fmla="*/ 2128 w 2975"/>
                  <a:gd name="T71" fmla="*/ 1869 h 2561"/>
                  <a:gd name="T72" fmla="*/ 2424 w 2975"/>
                  <a:gd name="T73" fmla="*/ 2039 h 2561"/>
                  <a:gd name="T74" fmla="*/ 2451 w 2975"/>
                  <a:gd name="T75" fmla="*/ 2222 h 2561"/>
                  <a:gd name="T76" fmla="*/ 2575 w 2975"/>
                  <a:gd name="T77" fmla="*/ 2245 h 2561"/>
                  <a:gd name="T78" fmla="*/ 2645 w 2975"/>
                  <a:gd name="T79" fmla="*/ 2387 h 2561"/>
                  <a:gd name="T80" fmla="*/ 2656 w 2975"/>
                  <a:gd name="T81" fmla="*/ 2462 h 2561"/>
                  <a:gd name="T82" fmla="*/ 2680 w 2975"/>
                  <a:gd name="T83" fmla="*/ 2452 h 2561"/>
                  <a:gd name="T84" fmla="*/ 2717 w 2975"/>
                  <a:gd name="T85" fmla="*/ 2526 h 2561"/>
                  <a:gd name="T86" fmla="*/ 2750 w 2975"/>
                  <a:gd name="T87" fmla="*/ 2561 h 2561"/>
                  <a:gd name="T88" fmla="*/ 2800 w 2975"/>
                  <a:gd name="T89" fmla="*/ 2543 h 2561"/>
                  <a:gd name="T90" fmla="*/ 2877 w 2975"/>
                  <a:gd name="T91" fmla="*/ 2459 h 2561"/>
                  <a:gd name="T92" fmla="*/ 2951 w 2975"/>
                  <a:gd name="T93" fmla="*/ 2309 h 2561"/>
                  <a:gd name="T94" fmla="*/ 2542 w 2975"/>
                  <a:gd name="T95" fmla="*/ 1906 h 2561"/>
                  <a:gd name="T96" fmla="*/ 2397 w 2975"/>
                  <a:gd name="T97" fmla="*/ 1831 h 2561"/>
                  <a:gd name="T98" fmla="*/ 2296 w 2975"/>
                  <a:gd name="T99" fmla="*/ 1903 h 2561"/>
                  <a:gd name="T100" fmla="*/ 2064 w 2975"/>
                  <a:gd name="T101" fmla="*/ 1757 h 2561"/>
                  <a:gd name="T102" fmla="*/ 1859 w 2975"/>
                  <a:gd name="T103" fmla="*/ 272 h 2561"/>
                  <a:gd name="T104" fmla="*/ 1496 w 2975"/>
                  <a:gd name="T105" fmla="*/ 177 h 2561"/>
                  <a:gd name="T106" fmla="*/ 1361 w 2975"/>
                  <a:gd name="T107" fmla="*/ 92 h 2561"/>
                  <a:gd name="T108" fmla="*/ 1213 w 2975"/>
                  <a:gd name="T109" fmla="*/ 52 h 2561"/>
                  <a:gd name="T110" fmla="*/ 1002 w 2975"/>
                  <a:gd name="T111" fmla="*/ 89 h 2561"/>
                  <a:gd name="T112" fmla="*/ 766 w 2975"/>
                  <a:gd name="T113" fmla="*/ 224 h 2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5" h="2561">
                    <a:moveTo>
                      <a:pt x="766" y="224"/>
                    </a:moveTo>
                    <a:lnTo>
                      <a:pt x="735" y="214"/>
                    </a:lnTo>
                    <a:lnTo>
                      <a:pt x="682" y="214"/>
                    </a:lnTo>
                    <a:lnTo>
                      <a:pt x="635" y="244"/>
                    </a:lnTo>
                    <a:lnTo>
                      <a:pt x="722" y="391"/>
                    </a:lnTo>
                    <a:lnTo>
                      <a:pt x="735" y="455"/>
                    </a:lnTo>
                    <a:lnTo>
                      <a:pt x="726" y="482"/>
                    </a:lnTo>
                    <a:lnTo>
                      <a:pt x="735" y="499"/>
                    </a:lnTo>
                    <a:lnTo>
                      <a:pt x="793" y="533"/>
                    </a:lnTo>
                    <a:lnTo>
                      <a:pt x="773" y="543"/>
                    </a:lnTo>
                    <a:lnTo>
                      <a:pt x="826" y="672"/>
                    </a:lnTo>
                    <a:lnTo>
                      <a:pt x="799" y="686"/>
                    </a:lnTo>
                    <a:lnTo>
                      <a:pt x="716" y="658"/>
                    </a:lnTo>
                    <a:lnTo>
                      <a:pt x="672" y="631"/>
                    </a:lnTo>
                    <a:lnTo>
                      <a:pt x="679" y="605"/>
                    </a:lnTo>
                    <a:lnTo>
                      <a:pt x="705" y="570"/>
                    </a:lnTo>
                    <a:lnTo>
                      <a:pt x="679" y="553"/>
                    </a:lnTo>
                    <a:lnTo>
                      <a:pt x="638" y="547"/>
                    </a:lnTo>
                    <a:lnTo>
                      <a:pt x="575" y="557"/>
                    </a:lnTo>
                    <a:lnTo>
                      <a:pt x="578" y="584"/>
                    </a:lnTo>
                    <a:lnTo>
                      <a:pt x="567" y="584"/>
                    </a:lnTo>
                    <a:lnTo>
                      <a:pt x="551" y="570"/>
                    </a:lnTo>
                    <a:lnTo>
                      <a:pt x="406" y="577"/>
                    </a:lnTo>
                    <a:lnTo>
                      <a:pt x="396" y="591"/>
                    </a:lnTo>
                    <a:lnTo>
                      <a:pt x="429" y="652"/>
                    </a:lnTo>
                    <a:lnTo>
                      <a:pt x="464" y="678"/>
                    </a:lnTo>
                    <a:lnTo>
                      <a:pt x="453" y="719"/>
                    </a:lnTo>
                    <a:lnTo>
                      <a:pt x="447" y="784"/>
                    </a:lnTo>
                    <a:lnTo>
                      <a:pt x="504" y="845"/>
                    </a:lnTo>
                    <a:lnTo>
                      <a:pt x="585" y="849"/>
                    </a:lnTo>
                    <a:lnTo>
                      <a:pt x="641" y="875"/>
                    </a:lnTo>
                    <a:lnTo>
                      <a:pt x="675" y="886"/>
                    </a:lnTo>
                    <a:lnTo>
                      <a:pt x="770" y="858"/>
                    </a:lnTo>
                    <a:lnTo>
                      <a:pt x="787" y="889"/>
                    </a:lnTo>
                    <a:lnTo>
                      <a:pt x="780" y="898"/>
                    </a:lnTo>
                    <a:lnTo>
                      <a:pt x="773" y="906"/>
                    </a:lnTo>
                    <a:lnTo>
                      <a:pt x="765" y="913"/>
                    </a:lnTo>
                    <a:lnTo>
                      <a:pt x="761" y="924"/>
                    </a:lnTo>
                    <a:lnTo>
                      <a:pt x="757" y="942"/>
                    </a:lnTo>
                    <a:lnTo>
                      <a:pt x="756" y="964"/>
                    </a:lnTo>
                    <a:lnTo>
                      <a:pt x="743" y="1035"/>
                    </a:lnTo>
                    <a:lnTo>
                      <a:pt x="705" y="1055"/>
                    </a:lnTo>
                    <a:lnTo>
                      <a:pt x="679" y="1055"/>
                    </a:lnTo>
                    <a:lnTo>
                      <a:pt x="665" y="1045"/>
                    </a:lnTo>
                    <a:lnTo>
                      <a:pt x="638" y="1035"/>
                    </a:lnTo>
                    <a:lnTo>
                      <a:pt x="585" y="1072"/>
                    </a:lnTo>
                    <a:lnTo>
                      <a:pt x="544" y="1078"/>
                    </a:lnTo>
                    <a:lnTo>
                      <a:pt x="541" y="1038"/>
                    </a:lnTo>
                    <a:lnTo>
                      <a:pt x="497" y="1021"/>
                    </a:lnTo>
                    <a:lnTo>
                      <a:pt x="453" y="1042"/>
                    </a:lnTo>
                    <a:lnTo>
                      <a:pt x="420" y="1103"/>
                    </a:lnTo>
                    <a:lnTo>
                      <a:pt x="305" y="1184"/>
                    </a:lnTo>
                    <a:lnTo>
                      <a:pt x="288" y="1266"/>
                    </a:lnTo>
                    <a:lnTo>
                      <a:pt x="305" y="1309"/>
                    </a:lnTo>
                    <a:lnTo>
                      <a:pt x="329" y="1303"/>
                    </a:lnTo>
                    <a:lnTo>
                      <a:pt x="343" y="1309"/>
                    </a:lnTo>
                    <a:lnTo>
                      <a:pt x="323" y="1330"/>
                    </a:lnTo>
                    <a:lnTo>
                      <a:pt x="319" y="1364"/>
                    </a:lnTo>
                    <a:lnTo>
                      <a:pt x="285" y="1377"/>
                    </a:lnTo>
                    <a:lnTo>
                      <a:pt x="285" y="1394"/>
                    </a:lnTo>
                    <a:lnTo>
                      <a:pt x="319" y="1452"/>
                    </a:lnTo>
                    <a:lnTo>
                      <a:pt x="332" y="1516"/>
                    </a:lnTo>
                    <a:lnTo>
                      <a:pt x="352" y="1536"/>
                    </a:lnTo>
                    <a:lnTo>
                      <a:pt x="453" y="1536"/>
                    </a:lnTo>
                    <a:lnTo>
                      <a:pt x="467" y="1513"/>
                    </a:lnTo>
                    <a:lnTo>
                      <a:pt x="484" y="1530"/>
                    </a:lnTo>
                    <a:lnTo>
                      <a:pt x="484" y="1601"/>
                    </a:lnTo>
                    <a:lnTo>
                      <a:pt x="494" y="1631"/>
                    </a:lnTo>
                    <a:lnTo>
                      <a:pt x="473" y="1631"/>
                    </a:lnTo>
                    <a:lnTo>
                      <a:pt x="450" y="1648"/>
                    </a:lnTo>
                    <a:lnTo>
                      <a:pt x="460" y="1679"/>
                    </a:lnTo>
                    <a:lnTo>
                      <a:pt x="453" y="1723"/>
                    </a:lnTo>
                    <a:lnTo>
                      <a:pt x="429" y="1747"/>
                    </a:lnTo>
                    <a:lnTo>
                      <a:pt x="473" y="1753"/>
                    </a:lnTo>
                    <a:lnTo>
                      <a:pt x="508" y="1733"/>
                    </a:lnTo>
                    <a:lnTo>
                      <a:pt x="571" y="1730"/>
                    </a:lnTo>
                    <a:lnTo>
                      <a:pt x="578" y="1761"/>
                    </a:lnTo>
                    <a:lnTo>
                      <a:pt x="594" y="1770"/>
                    </a:lnTo>
                    <a:lnTo>
                      <a:pt x="618" y="1747"/>
                    </a:lnTo>
                    <a:lnTo>
                      <a:pt x="641" y="1845"/>
                    </a:lnTo>
                    <a:lnTo>
                      <a:pt x="665" y="1848"/>
                    </a:lnTo>
                    <a:lnTo>
                      <a:pt x="665" y="1801"/>
                    </a:lnTo>
                    <a:lnTo>
                      <a:pt x="682" y="1784"/>
                    </a:lnTo>
                    <a:lnTo>
                      <a:pt x="705" y="1787"/>
                    </a:lnTo>
                    <a:lnTo>
                      <a:pt x="712" y="1828"/>
                    </a:lnTo>
                    <a:lnTo>
                      <a:pt x="770" y="1818"/>
                    </a:lnTo>
                    <a:lnTo>
                      <a:pt x="796" y="1798"/>
                    </a:lnTo>
                    <a:lnTo>
                      <a:pt x="793" y="1842"/>
                    </a:lnTo>
                    <a:lnTo>
                      <a:pt x="766" y="1862"/>
                    </a:lnTo>
                    <a:lnTo>
                      <a:pt x="696" y="1998"/>
                    </a:lnTo>
                    <a:lnTo>
                      <a:pt x="628" y="2025"/>
                    </a:lnTo>
                    <a:lnTo>
                      <a:pt x="608" y="2086"/>
                    </a:lnTo>
                    <a:lnTo>
                      <a:pt x="594" y="2086"/>
                    </a:lnTo>
                    <a:lnTo>
                      <a:pt x="585" y="2076"/>
                    </a:lnTo>
                    <a:lnTo>
                      <a:pt x="564" y="2083"/>
                    </a:lnTo>
                    <a:lnTo>
                      <a:pt x="460" y="2106"/>
                    </a:lnTo>
                    <a:lnTo>
                      <a:pt x="420" y="2153"/>
                    </a:lnTo>
                    <a:lnTo>
                      <a:pt x="406" y="2161"/>
                    </a:lnTo>
                    <a:lnTo>
                      <a:pt x="379" y="2137"/>
                    </a:lnTo>
                    <a:lnTo>
                      <a:pt x="332" y="2133"/>
                    </a:lnTo>
                    <a:lnTo>
                      <a:pt x="305" y="2147"/>
                    </a:lnTo>
                    <a:lnTo>
                      <a:pt x="258" y="2157"/>
                    </a:lnTo>
                    <a:lnTo>
                      <a:pt x="221" y="2194"/>
                    </a:lnTo>
                    <a:lnTo>
                      <a:pt x="150" y="2218"/>
                    </a:lnTo>
                    <a:lnTo>
                      <a:pt x="47" y="2208"/>
                    </a:lnTo>
                    <a:lnTo>
                      <a:pt x="0" y="2231"/>
                    </a:lnTo>
                    <a:lnTo>
                      <a:pt x="0" y="2262"/>
                    </a:lnTo>
                    <a:lnTo>
                      <a:pt x="23" y="2279"/>
                    </a:lnTo>
                    <a:lnTo>
                      <a:pt x="40" y="2265"/>
                    </a:lnTo>
                    <a:lnTo>
                      <a:pt x="77" y="2256"/>
                    </a:lnTo>
                    <a:lnTo>
                      <a:pt x="120" y="2272"/>
                    </a:lnTo>
                    <a:lnTo>
                      <a:pt x="155" y="2279"/>
                    </a:lnTo>
                    <a:lnTo>
                      <a:pt x="181" y="2265"/>
                    </a:lnTo>
                    <a:lnTo>
                      <a:pt x="215" y="2242"/>
                    </a:lnTo>
                    <a:lnTo>
                      <a:pt x="265" y="2242"/>
                    </a:lnTo>
                    <a:lnTo>
                      <a:pt x="316" y="2211"/>
                    </a:lnTo>
                    <a:lnTo>
                      <a:pt x="373" y="2231"/>
                    </a:lnTo>
                    <a:lnTo>
                      <a:pt x="420" y="2218"/>
                    </a:lnTo>
                    <a:lnTo>
                      <a:pt x="477" y="2194"/>
                    </a:lnTo>
                    <a:lnTo>
                      <a:pt x="470" y="2236"/>
                    </a:lnTo>
                    <a:lnTo>
                      <a:pt x="487" y="2236"/>
                    </a:lnTo>
                    <a:lnTo>
                      <a:pt x="500" y="2198"/>
                    </a:lnTo>
                    <a:lnTo>
                      <a:pt x="555" y="2194"/>
                    </a:lnTo>
                    <a:lnTo>
                      <a:pt x="598" y="2211"/>
                    </a:lnTo>
                    <a:lnTo>
                      <a:pt x="605" y="2194"/>
                    </a:lnTo>
                    <a:lnTo>
                      <a:pt x="628" y="2167"/>
                    </a:lnTo>
                    <a:lnTo>
                      <a:pt x="602" y="2147"/>
                    </a:lnTo>
                    <a:lnTo>
                      <a:pt x="685" y="2109"/>
                    </a:lnTo>
                    <a:lnTo>
                      <a:pt x="773" y="2092"/>
                    </a:lnTo>
                    <a:lnTo>
                      <a:pt x="1042" y="1937"/>
                    </a:lnTo>
                    <a:lnTo>
                      <a:pt x="1085" y="1883"/>
                    </a:lnTo>
                    <a:lnTo>
                      <a:pt x="1072" y="1848"/>
                    </a:lnTo>
                    <a:lnTo>
                      <a:pt x="1035" y="1831"/>
                    </a:lnTo>
                    <a:lnTo>
                      <a:pt x="1042" y="1805"/>
                    </a:lnTo>
                    <a:lnTo>
                      <a:pt x="1093" y="1761"/>
                    </a:lnTo>
                    <a:lnTo>
                      <a:pt x="1160" y="1740"/>
                    </a:lnTo>
                    <a:lnTo>
                      <a:pt x="1179" y="1700"/>
                    </a:lnTo>
                    <a:lnTo>
                      <a:pt x="1246" y="1605"/>
                    </a:lnTo>
                    <a:lnTo>
                      <a:pt x="1331" y="1556"/>
                    </a:lnTo>
                    <a:lnTo>
                      <a:pt x="1392" y="1564"/>
                    </a:lnTo>
                    <a:lnTo>
                      <a:pt x="1411" y="1605"/>
                    </a:lnTo>
                    <a:lnTo>
                      <a:pt x="1368" y="1605"/>
                    </a:lnTo>
                    <a:lnTo>
                      <a:pt x="1351" y="1584"/>
                    </a:lnTo>
                    <a:lnTo>
                      <a:pt x="1281" y="1622"/>
                    </a:lnTo>
                    <a:lnTo>
                      <a:pt x="1278" y="1635"/>
                    </a:lnTo>
                    <a:lnTo>
                      <a:pt x="1278" y="1666"/>
                    </a:lnTo>
                    <a:lnTo>
                      <a:pt x="1240" y="1726"/>
                    </a:lnTo>
                    <a:lnTo>
                      <a:pt x="1223" y="1767"/>
                    </a:lnTo>
                    <a:lnTo>
                      <a:pt x="1260" y="1778"/>
                    </a:lnTo>
                    <a:lnTo>
                      <a:pt x="1260" y="1801"/>
                    </a:lnTo>
                    <a:lnTo>
                      <a:pt x="1199" y="1811"/>
                    </a:lnTo>
                    <a:lnTo>
                      <a:pt x="1207" y="1845"/>
                    </a:lnTo>
                    <a:lnTo>
                      <a:pt x="1287" y="1848"/>
                    </a:lnTo>
                    <a:lnTo>
                      <a:pt x="1341" y="1814"/>
                    </a:lnTo>
                    <a:lnTo>
                      <a:pt x="1368" y="1778"/>
                    </a:lnTo>
                    <a:lnTo>
                      <a:pt x="1422" y="1744"/>
                    </a:lnTo>
                    <a:lnTo>
                      <a:pt x="1466" y="1774"/>
                    </a:lnTo>
                    <a:lnTo>
                      <a:pt x="1486" y="1753"/>
                    </a:lnTo>
                    <a:lnTo>
                      <a:pt x="1510" y="1767"/>
                    </a:lnTo>
                    <a:lnTo>
                      <a:pt x="1516" y="1801"/>
                    </a:lnTo>
                    <a:lnTo>
                      <a:pt x="1536" y="1805"/>
                    </a:lnTo>
                    <a:lnTo>
                      <a:pt x="1599" y="1733"/>
                    </a:lnTo>
                    <a:lnTo>
                      <a:pt x="1590" y="1706"/>
                    </a:lnTo>
                    <a:lnTo>
                      <a:pt x="1536" y="1753"/>
                    </a:lnTo>
                    <a:lnTo>
                      <a:pt x="1560" y="1679"/>
                    </a:lnTo>
                    <a:lnTo>
                      <a:pt x="1543" y="1672"/>
                    </a:lnTo>
                    <a:lnTo>
                      <a:pt x="1526" y="1723"/>
                    </a:lnTo>
                    <a:lnTo>
                      <a:pt x="1519" y="1648"/>
                    </a:lnTo>
                    <a:lnTo>
                      <a:pt x="1576" y="1625"/>
                    </a:lnTo>
                    <a:lnTo>
                      <a:pt x="1634" y="1618"/>
                    </a:lnTo>
                    <a:lnTo>
                      <a:pt x="1681" y="1713"/>
                    </a:lnTo>
                    <a:lnTo>
                      <a:pt x="1714" y="1720"/>
                    </a:lnTo>
                    <a:lnTo>
                      <a:pt x="1819" y="1784"/>
                    </a:lnTo>
                    <a:lnTo>
                      <a:pt x="1828" y="1774"/>
                    </a:lnTo>
                    <a:lnTo>
                      <a:pt x="1919" y="1774"/>
                    </a:lnTo>
                    <a:lnTo>
                      <a:pt x="2074" y="1834"/>
                    </a:lnTo>
                    <a:lnTo>
                      <a:pt x="2121" y="1814"/>
                    </a:lnTo>
                    <a:lnTo>
                      <a:pt x="2148" y="1787"/>
                    </a:lnTo>
                    <a:lnTo>
                      <a:pt x="2148" y="1814"/>
                    </a:lnTo>
                    <a:lnTo>
                      <a:pt x="2128" y="1869"/>
                    </a:lnTo>
                    <a:lnTo>
                      <a:pt x="2275" y="1953"/>
                    </a:lnTo>
                    <a:lnTo>
                      <a:pt x="2316" y="2001"/>
                    </a:lnTo>
                    <a:lnTo>
                      <a:pt x="2369" y="2042"/>
                    </a:lnTo>
                    <a:lnTo>
                      <a:pt x="2413" y="2031"/>
                    </a:lnTo>
                    <a:lnTo>
                      <a:pt x="2424" y="2039"/>
                    </a:lnTo>
                    <a:lnTo>
                      <a:pt x="2386" y="2059"/>
                    </a:lnTo>
                    <a:lnTo>
                      <a:pt x="2386" y="2096"/>
                    </a:lnTo>
                    <a:lnTo>
                      <a:pt x="2413" y="2113"/>
                    </a:lnTo>
                    <a:lnTo>
                      <a:pt x="2440" y="2161"/>
                    </a:lnTo>
                    <a:lnTo>
                      <a:pt x="2451" y="2222"/>
                    </a:lnTo>
                    <a:lnTo>
                      <a:pt x="2484" y="2231"/>
                    </a:lnTo>
                    <a:lnTo>
                      <a:pt x="2545" y="2330"/>
                    </a:lnTo>
                    <a:lnTo>
                      <a:pt x="2568" y="2350"/>
                    </a:lnTo>
                    <a:lnTo>
                      <a:pt x="2562" y="2239"/>
                    </a:lnTo>
                    <a:lnTo>
                      <a:pt x="2575" y="2245"/>
                    </a:lnTo>
                    <a:lnTo>
                      <a:pt x="2601" y="2367"/>
                    </a:lnTo>
                    <a:lnTo>
                      <a:pt x="2619" y="2361"/>
                    </a:lnTo>
                    <a:lnTo>
                      <a:pt x="2632" y="2306"/>
                    </a:lnTo>
                    <a:lnTo>
                      <a:pt x="2645" y="2306"/>
                    </a:lnTo>
                    <a:lnTo>
                      <a:pt x="2645" y="2387"/>
                    </a:lnTo>
                    <a:lnTo>
                      <a:pt x="2669" y="2411"/>
                    </a:lnTo>
                    <a:lnTo>
                      <a:pt x="2642" y="2442"/>
                    </a:lnTo>
                    <a:lnTo>
                      <a:pt x="2646" y="2449"/>
                    </a:lnTo>
                    <a:lnTo>
                      <a:pt x="2652" y="2457"/>
                    </a:lnTo>
                    <a:lnTo>
                      <a:pt x="2656" y="2462"/>
                    </a:lnTo>
                    <a:lnTo>
                      <a:pt x="2662" y="2465"/>
                    </a:lnTo>
                    <a:lnTo>
                      <a:pt x="2667" y="2467"/>
                    </a:lnTo>
                    <a:lnTo>
                      <a:pt x="2671" y="2464"/>
                    </a:lnTo>
                    <a:lnTo>
                      <a:pt x="2675" y="2459"/>
                    </a:lnTo>
                    <a:lnTo>
                      <a:pt x="2680" y="2452"/>
                    </a:lnTo>
                    <a:lnTo>
                      <a:pt x="2696" y="2489"/>
                    </a:lnTo>
                    <a:lnTo>
                      <a:pt x="2706" y="2508"/>
                    </a:lnTo>
                    <a:lnTo>
                      <a:pt x="2711" y="2516"/>
                    </a:lnTo>
                    <a:lnTo>
                      <a:pt x="2716" y="2524"/>
                    </a:lnTo>
                    <a:lnTo>
                      <a:pt x="2717" y="2526"/>
                    </a:lnTo>
                    <a:lnTo>
                      <a:pt x="2719" y="2530"/>
                    </a:lnTo>
                    <a:lnTo>
                      <a:pt x="2723" y="2535"/>
                    </a:lnTo>
                    <a:lnTo>
                      <a:pt x="2730" y="2543"/>
                    </a:lnTo>
                    <a:lnTo>
                      <a:pt x="2737" y="2552"/>
                    </a:lnTo>
                    <a:lnTo>
                      <a:pt x="2750" y="2561"/>
                    </a:lnTo>
                    <a:lnTo>
                      <a:pt x="2763" y="2547"/>
                    </a:lnTo>
                    <a:lnTo>
                      <a:pt x="2743" y="2517"/>
                    </a:lnTo>
                    <a:lnTo>
                      <a:pt x="2733" y="2489"/>
                    </a:lnTo>
                    <a:lnTo>
                      <a:pt x="2770" y="2514"/>
                    </a:lnTo>
                    <a:lnTo>
                      <a:pt x="2800" y="2543"/>
                    </a:lnTo>
                    <a:lnTo>
                      <a:pt x="2817" y="2537"/>
                    </a:lnTo>
                    <a:lnTo>
                      <a:pt x="2817" y="2476"/>
                    </a:lnTo>
                    <a:lnTo>
                      <a:pt x="2790" y="2428"/>
                    </a:lnTo>
                    <a:lnTo>
                      <a:pt x="2804" y="2415"/>
                    </a:lnTo>
                    <a:lnTo>
                      <a:pt x="2877" y="2459"/>
                    </a:lnTo>
                    <a:lnTo>
                      <a:pt x="2904" y="2509"/>
                    </a:lnTo>
                    <a:lnTo>
                      <a:pt x="2931" y="2523"/>
                    </a:lnTo>
                    <a:lnTo>
                      <a:pt x="2959" y="2486"/>
                    </a:lnTo>
                    <a:lnTo>
                      <a:pt x="2975" y="2428"/>
                    </a:lnTo>
                    <a:lnTo>
                      <a:pt x="2951" y="2309"/>
                    </a:lnTo>
                    <a:lnTo>
                      <a:pt x="2783" y="2242"/>
                    </a:lnTo>
                    <a:lnTo>
                      <a:pt x="2760" y="2181"/>
                    </a:lnTo>
                    <a:lnTo>
                      <a:pt x="2622" y="1978"/>
                    </a:lnTo>
                    <a:lnTo>
                      <a:pt x="2558" y="1947"/>
                    </a:lnTo>
                    <a:lnTo>
                      <a:pt x="2542" y="1906"/>
                    </a:lnTo>
                    <a:lnTo>
                      <a:pt x="2511" y="1889"/>
                    </a:lnTo>
                    <a:lnTo>
                      <a:pt x="2498" y="1842"/>
                    </a:lnTo>
                    <a:lnTo>
                      <a:pt x="2451" y="1805"/>
                    </a:lnTo>
                    <a:lnTo>
                      <a:pt x="2416" y="1828"/>
                    </a:lnTo>
                    <a:lnTo>
                      <a:pt x="2397" y="1831"/>
                    </a:lnTo>
                    <a:lnTo>
                      <a:pt x="2377" y="1859"/>
                    </a:lnTo>
                    <a:lnTo>
                      <a:pt x="2369" y="1909"/>
                    </a:lnTo>
                    <a:lnTo>
                      <a:pt x="2357" y="1909"/>
                    </a:lnTo>
                    <a:lnTo>
                      <a:pt x="2303" y="1944"/>
                    </a:lnTo>
                    <a:lnTo>
                      <a:pt x="2296" y="1903"/>
                    </a:lnTo>
                    <a:lnTo>
                      <a:pt x="2181" y="1787"/>
                    </a:lnTo>
                    <a:lnTo>
                      <a:pt x="2178" y="1740"/>
                    </a:lnTo>
                    <a:lnTo>
                      <a:pt x="2134" y="1740"/>
                    </a:lnTo>
                    <a:lnTo>
                      <a:pt x="2111" y="1761"/>
                    </a:lnTo>
                    <a:lnTo>
                      <a:pt x="2064" y="1757"/>
                    </a:lnTo>
                    <a:lnTo>
                      <a:pt x="2037" y="1740"/>
                    </a:lnTo>
                    <a:lnTo>
                      <a:pt x="2040" y="336"/>
                    </a:lnTo>
                    <a:lnTo>
                      <a:pt x="1969" y="289"/>
                    </a:lnTo>
                    <a:lnTo>
                      <a:pt x="1889" y="258"/>
                    </a:lnTo>
                    <a:lnTo>
                      <a:pt x="1859" y="272"/>
                    </a:lnTo>
                    <a:lnTo>
                      <a:pt x="1825" y="282"/>
                    </a:lnTo>
                    <a:lnTo>
                      <a:pt x="1742" y="238"/>
                    </a:lnTo>
                    <a:lnTo>
                      <a:pt x="1714" y="255"/>
                    </a:lnTo>
                    <a:lnTo>
                      <a:pt x="1613" y="188"/>
                    </a:lnTo>
                    <a:lnTo>
                      <a:pt x="1496" y="177"/>
                    </a:lnTo>
                    <a:lnTo>
                      <a:pt x="1466" y="153"/>
                    </a:lnTo>
                    <a:lnTo>
                      <a:pt x="1463" y="92"/>
                    </a:lnTo>
                    <a:lnTo>
                      <a:pt x="1395" y="85"/>
                    </a:lnTo>
                    <a:lnTo>
                      <a:pt x="1368" y="113"/>
                    </a:lnTo>
                    <a:lnTo>
                      <a:pt x="1361" y="92"/>
                    </a:lnTo>
                    <a:lnTo>
                      <a:pt x="1368" y="75"/>
                    </a:lnTo>
                    <a:lnTo>
                      <a:pt x="1334" y="41"/>
                    </a:lnTo>
                    <a:lnTo>
                      <a:pt x="1278" y="0"/>
                    </a:lnTo>
                    <a:lnTo>
                      <a:pt x="1260" y="0"/>
                    </a:lnTo>
                    <a:lnTo>
                      <a:pt x="1213" y="52"/>
                    </a:lnTo>
                    <a:lnTo>
                      <a:pt x="1140" y="52"/>
                    </a:lnTo>
                    <a:lnTo>
                      <a:pt x="1122" y="41"/>
                    </a:lnTo>
                    <a:lnTo>
                      <a:pt x="1105" y="44"/>
                    </a:lnTo>
                    <a:lnTo>
                      <a:pt x="1045" y="79"/>
                    </a:lnTo>
                    <a:lnTo>
                      <a:pt x="1002" y="89"/>
                    </a:lnTo>
                    <a:lnTo>
                      <a:pt x="975" y="72"/>
                    </a:lnTo>
                    <a:lnTo>
                      <a:pt x="914" y="113"/>
                    </a:lnTo>
                    <a:lnTo>
                      <a:pt x="894" y="163"/>
                    </a:lnTo>
                    <a:lnTo>
                      <a:pt x="834" y="221"/>
                    </a:lnTo>
                    <a:lnTo>
                      <a:pt x="766" y="224"/>
                    </a:lnTo>
                    <a:close/>
                  </a:path>
                </a:pathLst>
              </a:custGeom>
              <a:solidFill>
                <a:schemeClr val="bg1">
                  <a:lumMod val="95000"/>
                </a:schemeClr>
              </a:solidFill>
              <a:ln w="3175">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3" name="Freeform 14"/>
              <p:cNvSpPr>
                <a:spLocks/>
              </p:cNvSpPr>
              <p:nvPr/>
            </p:nvSpPr>
            <p:spPr bwMode="auto">
              <a:xfrm>
                <a:off x="639762" y="5226050"/>
                <a:ext cx="77787" cy="93663"/>
              </a:xfrm>
              <a:custGeom>
                <a:avLst/>
                <a:gdLst>
                  <a:gd name="T0" fmla="*/ 47 w 148"/>
                  <a:gd name="T1" fmla="*/ 41 h 177"/>
                  <a:gd name="T2" fmla="*/ 30 w 148"/>
                  <a:gd name="T3" fmla="*/ 0 h 177"/>
                  <a:gd name="T4" fmla="*/ 0 w 148"/>
                  <a:gd name="T5" fmla="*/ 41 h 177"/>
                  <a:gd name="T6" fmla="*/ 4 w 148"/>
                  <a:gd name="T7" fmla="*/ 82 h 177"/>
                  <a:gd name="T8" fmla="*/ 41 w 148"/>
                  <a:gd name="T9" fmla="*/ 82 h 177"/>
                  <a:gd name="T10" fmla="*/ 71 w 148"/>
                  <a:gd name="T11" fmla="*/ 106 h 177"/>
                  <a:gd name="T12" fmla="*/ 101 w 148"/>
                  <a:gd name="T13" fmla="*/ 174 h 177"/>
                  <a:gd name="T14" fmla="*/ 148 w 148"/>
                  <a:gd name="T15" fmla="*/ 177 h 177"/>
                  <a:gd name="T16" fmla="*/ 148 w 148"/>
                  <a:gd name="T17" fmla="*/ 164 h 177"/>
                  <a:gd name="T18" fmla="*/ 115 w 148"/>
                  <a:gd name="T19" fmla="*/ 75 h 177"/>
                  <a:gd name="T20" fmla="*/ 71 w 148"/>
                  <a:gd name="T21" fmla="*/ 61 h 177"/>
                  <a:gd name="T22" fmla="*/ 47 w 148"/>
                  <a:gd name="T23" fmla="*/ 4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77">
                    <a:moveTo>
                      <a:pt x="47" y="41"/>
                    </a:moveTo>
                    <a:lnTo>
                      <a:pt x="30" y="0"/>
                    </a:lnTo>
                    <a:lnTo>
                      <a:pt x="0" y="41"/>
                    </a:lnTo>
                    <a:lnTo>
                      <a:pt x="4" y="82"/>
                    </a:lnTo>
                    <a:lnTo>
                      <a:pt x="41" y="82"/>
                    </a:lnTo>
                    <a:lnTo>
                      <a:pt x="71" y="106"/>
                    </a:lnTo>
                    <a:lnTo>
                      <a:pt x="101" y="174"/>
                    </a:lnTo>
                    <a:lnTo>
                      <a:pt x="148" y="177"/>
                    </a:lnTo>
                    <a:lnTo>
                      <a:pt x="148" y="164"/>
                    </a:lnTo>
                    <a:lnTo>
                      <a:pt x="115" y="75"/>
                    </a:lnTo>
                    <a:lnTo>
                      <a:pt x="71" y="61"/>
                    </a:lnTo>
                    <a:lnTo>
                      <a:pt x="47" y="41"/>
                    </a:lnTo>
                    <a:close/>
                  </a:path>
                </a:pathLst>
              </a:custGeom>
              <a:solidFill>
                <a:schemeClr val="bg1">
                  <a:lumMod val="95000"/>
                </a:schemeClr>
              </a:solidFill>
              <a:ln w="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4" name="Freeform 15"/>
              <p:cNvSpPr>
                <a:spLocks/>
              </p:cNvSpPr>
              <p:nvPr/>
            </p:nvSpPr>
            <p:spPr bwMode="auto">
              <a:xfrm>
                <a:off x="679450" y="5557838"/>
                <a:ext cx="71437" cy="55563"/>
              </a:xfrm>
              <a:custGeom>
                <a:avLst/>
                <a:gdLst>
                  <a:gd name="T0" fmla="*/ 57 w 135"/>
                  <a:gd name="T1" fmla="*/ 105 h 105"/>
                  <a:gd name="T2" fmla="*/ 108 w 135"/>
                  <a:gd name="T3" fmla="*/ 105 h 105"/>
                  <a:gd name="T4" fmla="*/ 135 w 135"/>
                  <a:gd name="T5" fmla="*/ 44 h 105"/>
                  <a:gd name="T6" fmla="*/ 121 w 135"/>
                  <a:gd name="T7" fmla="*/ 30 h 105"/>
                  <a:gd name="T8" fmla="*/ 0 w 135"/>
                  <a:gd name="T9" fmla="*/ 0 h 105"/>
                  <a:gd name="T10" fmla="*/ 3 w 135"/>
                  <a:gd name="T11" fmla="*/ 44 h 105"/>
                  <a:gd name="T12" fmla="*/ 57 w 135"/>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35" h="105">
                    <a:moveTo>
                      <a:pt x="57" y="105"/>
                    </a:moveTo>
                    <a:lnTo>
                      <a:pt x="108" y="105"/>
                    </a:lnTo>
                    <a:lnTo>
                      <a:pt x="135" y="44"/>
                    </a:lnTo>
                    <a:lnTo>
                      <a:pt x="121" y="30"/>
                    </a:lnTo>
                    <a:lnTo>
                      <a:pt x="0" y="0"/>
                    </a:lnTo>
                    <a:lnTo>
                      <a:pt x="3" y="44"/>
                    </a:lnTo>
                    <a:lnTo>
                      <a:pt x="57" y="105"/>
                    </a:lnTo>
                    <a:close/>
                  </a:path>
                </a:pathLst>
              </a:custGeom>
              <a:solidFill>
                <a:schemeClr val="bg1">
                  <a:lumMod val="95000"/>
                </a:schemeClr>
              </a:solidFill>
              <a:ln w="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5" name="Freeform 16"/>
              <p:cNvSpPr>
                <a:spLocks/>
              </p:cNvSpPr>
              <p:nvPr/>
            </p:nvSpPr>
            <p:spPr bwMode="auto">
              <a:xfrm>
                <a:off x="803275" y="6021388"/>
                <a:ext cx="34925" cy="26988"/>
              </a:xfrm>
              <a:custGeom>
                <a:avLst/>
                <a:gdLst>
                  <a:gd name="T0" fmla="*/ 41 w 65"/>
                  <a:gd name="T1" fmla="*/ 0 h 50"/>
                  <a:gd name="T2" fmla="*/ 0 w 65"/>
                  <a:gd name="T3" fmla="*/ 17 h 50"/>
                  <a:gd name="T4" fmla="*/ 27 w 65"/>
                  <a:gd name="T5" fmla="*/ 50 h 50"/>
                  <a:gd name="T6" fmla="*/ 65 w 65"/>
                  <a:gd name="T7" fmla="*/ 23 h 50"/>
                  <a:gd name="T8" fmla="*/ 41 w 65"/>
                  <a:gd name="T9" fmla="*/ 0 h 50"/>
                </a:gdLst>
                <a:ahLst/>
                <a:cxnLst>
                  <a:cxn ang="0">
                    <a:pos x="T0" y="T1"/>
                  </a:cxn>
                  <a:cxn ang="0">
                    <a:pos x="T2" y="T3"/>
                  </a:cxn>
                  <a:cxn ang="0">
                    <a:pos x="T4" y="T5"/>
                  </a:cxn>
                  <a:cxn ang="0">
                    <a:pos x="T6" y="T7"/>
                  </a:cxn>
                  <a:cxn ang="0">
                    <a:pos x="T8" y="T9"/>
                  </a:cxn>
                </a:cxnLst>
                <a:rect l="0" t="0" r="r" b="b"/>
                <a:pathLst>
                  <a:path w="65" h="50">
                    <a:moveTo>
                      <a:pt x="41" y="0"/>
                    </a:moveTo>
                    <a:lnTo>
                      <a:pt x="0" y="17"/>
                    </a:lnTo>
                    <a:lnTo>
                      <a:pt x="27" y="50"/>
                    </a:lnTo>
                    <a:lnTo>
                      <a:pt x="65" y="23"/>
                    </a:lnTo>
                    <a:lnTo>
                      <a:pt x="41" y="0"/>
                    </a:lnTo>
                    <a:close/>
                  </a:path>
                </a:pathLst>
              </a:custGeom>
              <a:grp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6" name="Freeform 17"/>
              <p:cNvSpPr>
                <a:spLocks/>
              </p:cNvSpPr>
              <p:nvPr/>
            </p:nvSpPr>
            <p:spPr bwMode="auto">
              <a:xfrm>
                <a:off x="830262" y="6037263"/>
                <a:ext cx="26987" cy="20638"/>
              </a:xfrm>
              <a:custGeom>
                <a:avLst/>
                <a:gdLst>
                  <a:gd name="T0" fmla="*/ 17 w 50"/>
                  <a:gd name="T1" fmla="*/ 0 h 37"/>
                  <a:gd name="T2" fmla="*/ 0 w 50"/>
                  <a:gd name="T3" fmla="*/ 37 h 37"/>
                  <a:gd name="T4" fmla="*/ 37 w 50"/>
                  <a:gd name="T5" fmla="*/ 37 h 37"/>
                  <a:gd name="T6" fmla="*/ 50 w 50"/>
                  <a:gd name="T7" fmla="*/ 7 h 37"/>
                  <a:gd name="T8" fmla="*/ 17 w 50"/>
                  <a:gd name="T9" fmla="*/ 0 h 37"/>
                </a:gdLst>
                <a:ahLst/>
                <a:cxnLst>
                  <a:cxn ang="0">
                    <a:pos x="T0" y="T1"/>
                  </a:cxn>
                  <a:cxn ang="0">
                    <a:pos x="T2" y="T3"/>
                  </a:cxn>
                  <a:cxn ang="0">
                    <a:pos x="T4" y="T5"/>
                  </a:cxn>
                  <a:cxn ang="0">
                    <a:pos x="T6" y="T7"/>
                  </a:cxn>
                  <a:cxn ang="0">
                    <a:pos x="T8" y="T9"/>
                  </a:cxn>
                </a:cxnLst>
                <a:rect l="0" t="0" r="r" b="b"/>
                <a:pathLst>
                  <a:path w="50" h="37">
                    <a:moveTo>
                      <a:pt x="17" y="0"/>
                    </a:moveTo>
                    <a:lnTo>
                      <a:pt x="0" y="37"/>
                    </a:lnTo>
                    <a:lnTo>
                      <a:pt x="37" y="37"/>
                    </a:lnTo>
                    <a:lnTo>
                      <a:pt x="50" y="7"/>
                    </a:lnTo>
                    <a:lnTo>
                      <a:pt x="17" y="0"/>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7" name="Freeform 18"/>
              <p:cNvSpPr>
                <a:spLocks/>
              </p:cNvSpPr>
              <p:nvPr/>
            </p:nvSpPr>
            <p:spPr bwMode="auto">
              <a:xfrm>
                <a:off x="1033462" y="6029325"/>
                <a:ext cx="20637" cy="26988"/>
              </a:xfrm>
              <a:custGeom>
                <a:avLst/>
                <a:gdLst>
                  <a:gd name="T0" fmla="*/ 0 w 39"/>
                  <a:gd name="T1" fmla="*/ 23 h 50"/>
                  <a:gd name="T2" fmla="*/ 26 w 39"/>
                  <a:gd name="T3" fmla="*/ 50 h 50"/>
                  <a:gd name="T4" fmla="*/ 39 w 39"/>
                  <a:gd name="T5" fmla="*/ 33 h 50"/>
                  <a:gd name="T6" fmla="*/ 26 w 39"/>
                  <a:gd name="T7" fmla="*/ 0 h 50"/>
                  <a:gd name="T8" fmla="*/ 0 w 39"/>
                  <a:gd name="T9" fmla="*/ 23 h 50"/>
                </a:gdLst>
                <a:ahLst/>
                <a:cxnLst>
                  <a:cxn ang="0">
                    <a:pos x="T0" y="T1"/>
                  </a:cxn>
                  <a:cxn ang="0">
                    <a:pos x="T2" y="T3"/>
                  </a:cxn>
                  <a:cxn ang="0">
                    <a:pos x="T4" y="T5"/>
                  </a:cxn>
                  <a:cxn ang="0">
                    <a:pos x="T6" y="T7"/>
                  </a:cxn>
                  <a:cxn ang="0">
                    <a:pos x="T8" y="T9"/>
                  </a:cxn>
                </a:cxnLst>
                <a:rect l="0" t="0" r="r" b="b"/>
                <a:pathLst>
                  <a:path w="39" h="50">
                    <a:moveTo>
                      <a:pt x="0" y="23"/>
                    </a:moveTo>
                    <a:lnTo>
                      <a:pt x="26" y="50"/>
                    </a:lnTo>
                    <a:lnTo>
                      <a:pt x="39" y="33"/>
                    </a:lnTo>
                    <a:lnTo>
                      <a:pt x="26" y="0"/>
                    </a:lnTo>
                    <a:lnTo>
                      <a:pt x="0" y="23"/>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8" name="Freeform 19"/>
              <p:cNvSpPr>
                <a:spLocks/>
              </p:cNvSpPr>
              <p:nvPr/>
            </p:nvSpPr>
            <p:spPr bwMode="auto">
              <a:xfrm>
                <a:off x="1473200" y="5730875"/>
                <a:ext cx="23812" cy="28575"/>
              </a:xfrm>
              <a:custGeom>
                <a:avLst/>
                <a:gdLst>
                  <a:gd name="T0" fmla="*/ 29 w 47"/>
                  <a:gd name="T1" fmla="*/ 0 h 55"/>
                  <a:gd name="T2" fmla="*/ 0 w 47"/>
                  <a:gd name="T3" fmla="*/ 17 h 55"/>
                  <a:gd name="T4" fmla="*/ 6 w 47"/>
                  <a:gd name="T5" fmla="*/ 55 h 55"/>
                  <a:gd name="T6" fmla="*/ 47 w 47"/>
                  <a:gd name="T7" fmla="*/ 31 h 55"/>
                  <a:gd name="T8" fmla="*/ 29 w 47"/>
                  <a:gd name="T9" fmla="*/ 0 h 55"/>
                </a:gdLst>
                <a:ahLst/>
                <a:cxnLst>
                  <a:cxn ang="0">
                    <a:pos x="T0" y="T1"/>
                  </a:cxn>
                  <a:cxn ang="0">
                    <a:pos x="T2" y="T3"/>
                  </a:cxn>
                  <a:cxn ang="0">
                    <a:pos x="T4" y="T5"/>
                  </a:cxn>
                  <a:cxn ang="0">
                    <a:pos x="T6" y="T7"/>
                  </a:cxn>
                  <a:cxn ang="0">
                    <a:pos x="T8" y="T9"/>
                  </a:cxn>
                </a:cxnLst>
                <a:rect l="0" t="0" r="r" b="b"/>
                <a:pathLst>
                  <a:path w="47" h="55">
                    <a:moveTo>
                      <a:pt x="29" y="0"/>
                    </a:moveTo>
                    <a:lnTo>
                      <a:pt x="0" y="17"/>
                    </a:lnTo>
                    <a:lnTo>
                      <a:pt x="6" y="55"/>
                    </a:lnTo>
                    <a:lnTo>
                      <a:pt x="47" y="31"/>
                    </a:lnTo>
                    <a:lnTo>
                      <a:pt x="29" y="0"/>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79" name="Freeform 20"/>
              <p:cNvSpPr>
                <a:spLocks/>
              </p:cNvSpPr>
              <p:nvPr/>
            </p:nvSpPr>
            <p:spPr bwMode="auto">
              <a:xfrm>
                <a:off x="1109662" y="5849938"/>
                <a:ext cx="131762" cy="139700"/>
              </a:xfrm>
              <a:custGeom>
                <a:avLst/>
                <a:gdLst>
                  <a:gd name="T0" fmla="*/ 242 w 248"/>
                  <a:gd name="T1" fmla="*/ 67 h 264"/>
                  <a:gd name="T2" fmla="*/ 248 w 248"/>
                  <a:gd name="T3" fmla="*/ 47 h 264"/>
                  <a:gd name="T4" fmla="*/ 209 w 248"/>
                  <a:gd name="T5" fmla="*/ 33 h 264"/>
                  <a:gd name="T6" fmla="*/ 221 w 248"/>
                  <a:gd name="T7" fmla="*/ 0 h 264"/>
                  <a:gd name="T8" fmla="*/ 0 w 248"/>
                  <a:gd name="T9" fmla="*/ 155 h 264"/>
                  <a:gd name="T10" fmla="*/ 17 w 248"/>
                  <a:gd name="T11" fmla="*/ 250 h 264"/>
                  <a:gd name="T12" fmla="*/ 67 w 248"/>
                  <a:gd name="T13" fmla="*/ 264 h 264"/>
                  <a:gd name="T14" fmla="*/ 218 w 248"/>
                  <a:gd name="T15" fmla="*/ 175 h 264"/>
                  <a:gd name="T16" fmla="*/ 191 w 248"/>
                  <a:gd name="T17" fmla="*/ 135 h 264"/>
                  <a:gd name="T18" fmla="*/ 201 w 248"/>
                  <a:gd name="T19" fmla="*/ 94 h 264"/>
                  <a:gd name="T20" fmla="*/ 168 w 248"/>
                  <a:gd name="T21" fmla="*/ 114 h 264"/>
                  <a:gd name="T22" fmla="*/ 118 w 248"/>
                  <a:gd name="T23" fmla="*/ 105 h 264"/>
                  <a:gd name="T24" fmla="*/ 144 w 248"/>
                  <a:gd name="T25" fmla="*/ 84 h 264"/>
                  <a:gd name="T26" fmla="*/ 178 w 248"/>
                  <a:gd name="T27" fmla="*/ 97 h 264"/>
                  <a:gd name="T28" fmla="*/ 242 w 248"/>
                  <a:gd name="T29" fmla="*/ 6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64">
                    <a:moveTo>
                      <a:pt x="242" y="67"/>
                    </a:moveTo>
                    <a:lnTo>
                      <a:pt x="248" y="47"/>
                    </a:lnTo>
                    <a:lnTo>
                      <a:pt x="209" y="33"/>
                    </a:lnTo>
                    <a:lnTo>
                      <a:pt x="221" y="0"/>
                    </a:lnTo>
                    <a:lnTo>
                      <a:pt x="0" y="155"/>
                    </a:lnTo>
                    <a:lnTo>
                      <a:pt x="17" y="250"/>
                    </a:lnTo>
                    <a:lnTo>
                      <a:pt x="67" y="264"/>
                    </a:lnTo>
                    <a:lnTo>
                      <a:pt x="218" y="175"/>
                    </a:lnTo>
                    <a:lnTo>
                      <a:pt x="191" y="135"/>
                    </a:lnTo>
                    <a:lnTo>
                      <a:pt x="201" y="94"/>
                    </a:lnTo>
                    <a:lnTo>
                      <a:pt x="168" y="114"/>
                    </a:lnTo>
                    <a:lnTo>
                      <a:pt x="118" y="105"/>
                    </a:lnTo>
                    <a:lnTo>
                      <a:pt x="144" y="84"/>
                    </a:lnTo>
                    <a:lnTo>
                      <a:pt x="178" y="97"/>
                    </a:lnTo>
                    <a:lnTo>
                      <a:pt x="242" y="67"/>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0" name="Freeform 21"/>
              <p:cNvSpPr>
                <a:spLocks/>
              </p:cNvSpPr>
              <p:nvPr/>
            </p:nvSpPr>
            <p:spPr bwMode="auto">
              <a:xfrm>
                <a:off x="492125" y="5435600"/>
                <a:ext cx="26987" cy="42863"/>
              </a:xfrm>
              <a:custGeom>
                <a:avLst/>
                <a:gdLst>
                  <a:gd name="T0" fmla="*/ 51 w 51"/>
                  <a:gd name="T1" fmla="*/ 68 h 81"/>
                  <a:gd name="T2" fmla="*/ 13 w 51"/>
                  <a:gd name="T3" fmla="*/ 0 h 81"/>
                  <a:gd name="T4" fmla="*/ 0 w 51"/>
                  <a:gd name="T5" fmla="*/ 0 h 81"/>
                  <a:gd name="T6" fmla="*/ 0 w 51"/>
                  <a:gd name="T7" fmla="*/ 34 h 81"/>
                  <a:gd name="T8" fmla="*/ 33 w 51"/>
                  <a:gd name="T9" fmla="*/ 81 h 81"/>
                  <a:gd name="T10" fmla="*/ 51 w 51"/>
                  <a:gd name="T11" fmla="*/ 68 h 81"/>
                </a:gdLst>
                <a:ahLst/>
                <a:cxnLst>
                  <a:cxn ang="0">
                    <a:pos x="T0" y="T1"/>
                  </a:cxn>
                  <a:cxn ang="0">
                    <a:pos x="T2" y="T3"/>
                  </a:cxn>
                  <a:cxn ang="0">
                    <a:pos x="T4" y="T5"/>
                  </a:cxn>
                  <a:cxn ang="0">
                    <a:pos x="T6" y="T7"/>
                  </a:cxn>
                  <a:cxn ang="0">
                    <a:pos x="T8" y="T9"/>
                  </a:cxn>
                  <a:cxn ang="0">
                    <a:pos x="T10" y="T11"/>
                  </a:cxn>
                </a:cxnLst>
                <a:rect l="0" t="0" r="r" b="b"/>
                <a:pathLst>
                  <a:path w="51" h="81">
                    <a:moveTo>
                      <a:pt x="51" y="68"/>
                    </a:moveTo>
                    <a:lnTo>
                      <a:pt x="13" y="0"/>
                    </a:lnTo>
                    <a:lnTo>
                      <a:pt x="0" y="0"/>
                    </a:lnTo>
                    <a:lnTo>
                      <a:pt x="0" y="34"/>
                    </a:lnTo>
                    <a:lnTo>
                      <a:pt x="33" y="81"/>
                    </a:lnTo>
                    <a:lnTo>
                      <a:pt x="51" y="68"/>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sp>
            <p:nvSpPr>
              <p:cNvPr id="81" name="Freeform 22"/>
              <p:cNvSpPr>
                <a:spLocks/>
              </p:cNvSpPr>
              <p:nvPr/>
            </p:nvSpPr>
            <p:spPr bwMode="auto">
              <a:xfrm>
                <a:off x="381000" y="6027738"/>
                <a:ext cx="165100" cy="47625"/>
              </a:xfrm>
              <a:custGeom>
                <a:avLst/>
                <a:gdLst>
                  <a:gd name="T0" fmla="*/ 0 w 312"/>
                  <a:gd name="T1" fmla="*/ 81 h 92"/>
                  <a:gd name="T2" fmla="*/ 20 w 312"/>
                  <a:gd name="T3" fmla="*/ 92 h 92"/>
                  <a:gd name="T4" fmla="*/ 47 w 312"/>
                  <a:gd name="T5" fmla="*/ 88 h 92"/>
                  <a:gd name="T6" fmla="*/ 117 w 312"/>
                  <a:gd name="T7" fmla="*/ 65 h 92"/>
                  <a:gd name="T8" fmla="*/ 224 w 312"/>
                  <a:gd name="T9" fmla="*/ 92 h 92"/>
                  <a:gd name="T10" fmla="*/ 296 w 312"/>
                  <a:gd name="T11" fmla="*/ 71 h 92"/>
                  <a:gd name="T12" fmla="*/ 312 w 312"/>
                  <a:gd name="T13" fmla="*/ 44 h 92"/>
                  <a:gd name="T14" fmla="*/ 265 w 312"/>
                  <a:gd name="T15" fmla="*/ 0 h 92"/>
                  <a:gd name="T16" fmla="*/ 218 w 312"/>
                  <a:gd name="T17" fmla="*/ 10 h 92"/>
                  <a:gd name="T18" fmla="*/ 224 w 312"/>
                  <a:gd name="T19" fmla="*/ 37 h 92"/>
                  <a:gd name="T20" fmla="*/ 194 w 312"/>
                  <a:gd name="T21" fmla="*/ 68 h 92"/>
                  <a:gd name="T22" fmla="*/ 164 w 312"/>
                  <a:gd name="T23" fmla="*/ 61 h 92"/>
                  <a:gd name="T24" fmla="*/ 154 w 312"/>
                  <a:gd name="T25" fmla="*/ 34 h 92"/>
                  <a:gd name="T26" fmla="*/ 111 w 312"/>
                  <a:gd name="T27" fmla="*/ 31 h 92"/>
                  <a:gd name="T28" fmla="*/ 56 w 312"/>
                  <a:gd name="T29" fmla="*/ 44 h 92"/>
                  <a:gd name="T30" fmla="*/ 0 w 312"/>
                  <a:gd name="T31"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92">
                    <a:moveTo>
                      <a:pt x="0" y="81"/>
                    </a:moveTo>
                    <a:lnTo>
                      <a:pt x="20" y="92"/>
                    </a:lnTo>
                    <a:lnTo>
                      <a:pt x="47" y="88"/>
                    </a:lnTo>
                    <a:lnTo>
                      <a:pt x="117" y="65"/>
                    </a:lnTo>
                    <a:lnTo>
                      <a:pt x="224" y="92"/>
                    </a:lnTo>
                    <a:lnTo>
                      <a:pt x="296" y="71"/>
                    </a:lnTo>
                    <a:lnTo>
                      <a:pt x="312" y="44"/>
                    </a:lnTo>
                    <a:lnTo>
                      <a:pt x="265" y="0"/>
                    </a:lnTo>
                    <a:lnTo>
                      <a:pt x="218" y="10"/>
                    </a:lnTo>
                    <a:lnTo>
                      <a:pt x="224" y="37"/>
                    </a:lnTo>
                    <a:lnTo>
                      <a:pt x="194" y="68"/>
                    </a:lnTo>
                    <a:lnTo>
                      <a:pt x="164" y="61"/>
                    </a:lnTo>
                    <a:lnTo>
                      <a:pt x="154" y="34"/>
                    </a:lnTo>
                    <a:lnTo>
                      <a:pt x="111" y="31"/>
                    </a:lnTo>
                    <a:lnTo>
                      <a:pt x="56" y="44"/>
                    </a:lnTo>
                    <a:lnTo>
                      <a:pt x="0" y="81"/>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en-US" sz="900">
                  <a:latin typeface="Arial Black" pitchFamily="34" charset="0"/>
                </a:endParaRPr>
              </a:p>
            </p:txBody>
          </p:sp>
        </p:grpSp>
      </p:grpSp>
    </p:spTree>
    <p:extLst>
      <p:ext uri="{BB962C8B-B14F-4D97-AF65-F5344CB8AC3E}">
        <p14:creationId xmlns:p14="http://schemas.microsoft.com/office/powerpoint/2010/main" val="596574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64&quot;&gt;&lt;property id=&quot;20148&quot; value=&quot;5&quot;/&gt;&lt;property id=&quot;20300&quot; value=&quot;Slide 1&quot;/&gt;&lt;property id=&quot;20307&quot; value=&quot;619&quot;/&gt;&lt;/object&gt;&lt;object type=&quot;3&quot; unique_id=&quot;10167&quot;&gt;&lt;property id=&quot;20148&quot; value=&quot;5&quot;/&gt;&lt;property id=&quot;20300&quot; value=&quot;Slide 4 - &amp;quot;An Overview of &amp;#x0D;&amp;#x0A;APA Government Relations&amp;quot;&quot;/&gt;&lt;property id=&quot;20307&quot; value=&quot;323&quot;/&gt;&lt;/object&gt;&lt;object type=&quot;3&quot; unique_id=&quot;10169&quot;&gt;&lt;property id=&quot;20148&quot; value=&quot;5&quot;/&gt;&lt;property id=&quot;20300&quot; value=&quot;Slide 5 - &amp;quot;APA Government Relations Offices (GRO)&amp;quot;&quot;/&gt;&lt;property id=&quot;20307&quot; value=&quot;318&quot;/&gt;&lt;/object&gt;&lt;object type=&quot;3&quot; unique_id=&quot;10170&quot;&gt;&lt;property id=&quot;20148&quot; value=&quot;5&quot;/&gt;&lt;property id=&quot;20300&quot; value=&quot;Slide 6 - &amp;quot;APA Education Government Relations Office&amp;quot;&quot;/&gt;&lt;property id=&quot;20307&quot; value=&quot;324&quot;/&gt;&lt;/object&gt;&lt;object type=&quot;3&quot; unique_id=&quot;10171&quot;&gt;&lt;property id=&quot;20148&quot; value=&quot;5&quot;/&gt;&lt;property id=&quot;20300&quot; value=&quot;Slide 7 - &amp;quot;Select Education GRO Policy Initiatives&amp;quot;&quot;/&gt;&lt;property id=&quot;20307&quot; value=&quot;445&quot;/&gt;&lt;/object&gt;&lt;object type=&quot;3&quot; unique_id=&quot;10172&quot;&gt;&lt;property id=&quot;20148&quot; value=&quot;5&quot;/&gt;&lt;property id=&quot;20300&quot; value=&quot;Slide 8 - &amp;quot;APA Public Interest &amp;#x0D;&amp;#x0A;Government Relations Office&amp;quot;&quot;/&gt;&lt;property id=&quot;20307&quot; value=&quot;326&quot;/&gt;&lt;/object&gt;&lt;object type=&quot;3&quot; unique_id=&quot;10173&quot;&gt;&lt;property id=&quot;20148&quot; value=&quot;5&quot;/&gt;&lt;property id=&quot;20300&quot; value=&quot;Slide 9 - &amp;quot;Select Key PI-GRO Policy Priorities &amp;quot;&quot;/&gt;&lt;property id=&quot;20307&quot; value=&quot;446&quot;/&gt;&lt;/object&gt;&lt;object type=&quot;3&quot; unique_id=&quot;10174&quot;&gt;&lt;property id=&quot;20148&quot; value=&quot;5&quot;/&gt;&lt;property id=&quot;20300&quot; value=&quot;Slide 10 - &amp;quot;APA Science Government Relations Office &amp;quot;&quot;/&gt;&lt;property id=&quot;20307&quot; value=&quot;447&quot;/&gt;&lt;/object&gt;&lt;object type=&quot;3&quot; unique_id=&quot;10176&quot;&gt;&lt;property id=&quot;20148&quot; value=&quot;5&quot;/&gt;&lt;property id=&quot;20300&quot; value=&quot;Slide 12 - &amp;quot;Developing the APA Advocacy Agenda &amp;quot;&quot;/&gt;&lt;property id=&quot;20307&quot; value=&quot;451&quot;/&gt;&lt;/object&gt;&lt;object type=&quot;3&quot; unique_id=&quot;10177&quot;&gt;&lt;property id=&quot;20148&quot; value=&quot;5&quot;/&gt;&lt;property id=&quot;20300&quot; value=&quot;Slide 13 - &amp;quot;Gathering More Information&amp;quot;&quot;/&gt;&lt;property id=&quot;20307&quot; value=&quot;452&quot;/&gt;&lt;/object&gt;&lt;object type=&quot;3&quot; unique_id=&quot;10178&quot;&gt;&lt;property id=&quot;20148&quot; value=&quot;5&quot;/&gt;&lt;property id=&quot;20300&quot; value=&quot;Slide 14 - &amp;quot;The Basics of Advocacy&amp;quot;&quot;/&gt;&lt;property id=&quot;20307&quot; value=&quot;453&quot;/&gt;&lt;/object&gt;&lt;object type=&quot;3&quot; unique_id=&quot;10179&quot;&gt;&lt;property id=&quot;20148&quot; value=&quot;5&quot;/&gt;&lt;property id=&quot;20300&quot; value=&quot;Slide 15 - &amp;quot;Why Don’t People Get Involved?&amp;quot;&quot;/&gt;&lt;property id=&quot;20307&quot; value=&quot;455&quot;/&gt;&lt;/object&gt;&lt;object type=&quot;3&quot; unique_id=&quot;10180&quot;&gt;&lt;property id=&quot;20148&quot; value=&quot;5&quot;/&gt;&lt;property id=&quot;20300&quot; value=&quot;Slide 16 - &amp;quot;What is Advocacy?&amp;quot;&quot;/&gt;&lt;property id=&quot;20307&quot; value=&quot;330&quot;/&gt;&lt;/object&gt;&lt;object type=&quot;3&quot; unique_id=&quot;10181&quot;&gt;&lt;property id=&quot;20148&quot; value=&quot;5&quot;/&gt;&lt;property id=&quot;20300&quot; value=&quot;Slide 17 - &amp;quot;What Gives Americans the Right       to Advocate?&amp;quot;&quot;/&gt;&lt;property id=&quot;20307&quot; value=&quot;572&quot;/&gt;&lt;/object&gt;&lt;object type=&quot;3&quot; unique_id=&quot;10182&quot;&gt;&lt;property id=&quot;20148&quot; value=&quot;5&quot;/&gt;&lt;property id=&quot;20300&quot; value=&quot;Slide 18 - &amp;quot;Top 5 Reasons Psychologists Should Advocate&amp;quot;&quot;/&gt;&lt;property id=&quot;20307&quot; value=&quot;459&quot;/&gt;&lt;/object&gt;&lt;object type=&quot;3&quot; unique_id=&quot;10183&quot;&gt;&lt;property id=&quot;20148&quot; value=&quot;5&quot;/&gt;&lt;property id=&quot;20300&quot; value=&quot;Slide 20 - &amp;quot;Some Key Elements Involved in                          Federal Advocacy Activities&amp;quot;&quot;/&gt;&lt;property id=&quot;20307&quot; value=&quot;460&quot;/&gt;&lt;/object&gt;&lt;object type=&quot;3&quot; unique_id=&quot;10184&quot;&gt;&lt;property id=&quot;20148&quot; value=&quot;5&quot;/&gt;&lt;property id=&quot;20300&quot; value=&quot;Slide 19 - &amp;quot;Advocacy is Needed at All Levels &amp;quot;&quot;/&gt;&lt;property id=&quot;20307&quot; value=&quot;574&quot;/&gt;&lt;/object&gt;&lt;object type=&quot;3&quot; unique_id=&quot;10185&quot;&gt;&lt;property id=&quot;20148&quot; value=&quot;5&quot;/&gt;&lt;property id=&quot;20300&quot; value=&quot;Slide 21 - &amp;quot;Federal Level Examples&amp;quot;&quot;/&gt;&lt;property id=&quot;20307&quot; value=&quot;621&quot;/&gt;&lt;/object&gt;&lt;object type=&quot;3&quot; unique_id=&quot;10186&quot;&gt;&lt;property id=&quot;20148&quot; value=&quot;5&quot;/&gt;&lt;property id=&quot;20300&quot; value=&quot;Slide 22 - &amp;quot;State and Local Level Examples&amp;quot;&quot;/&gt;&lt;property id=&quot;20307&quot; value=&quot;623&quot;/&gt;&lt;/object&gt;&lt;object type=&quot;3&quot; unique_id=&quot;10187&quot;&gt;&lt;property id=&quot;20148&quot; value=&quot;5&quot;/&gt;&lt;property id=&quot;20300&quot; value=&quot;Slide 23 - &amp;quot;Everyone Has a Role in Advocacy!&amp;quot;&quot;/&gt;&lt;property id=&quot;20307&quot; value=&quot;462&quot;/&gt;&lt;/object&gt;&lt;object type=&quot;3&quot; unique_id=&quot;10246&quot;&gt;&lt;property id=&quot;20148&quot; value=&quot;5&quot;/&gt;&lt;property id=&quot;20300&quot; value=&quot;Slide 24 - &amp;quot;The Federal Legislative Process&amp;quot;&quot;/&gt;&lt;property id=&quot;20307&quot; value=&quot;361&quot;/&gt;&lt;/object&gt;&lt;object type=&quot;3&quot; unique_id=&quot;10248&quot;&gt;&lt;property id=&quot;20148&quot; value=&quot;5&quot;/&gt;&lt;property id=&quot;20300&quot; value=&quot;Slide 25 - &amp;quot;What is a Bill?&amp;quot;&quot;/&gt;&lt;property id=&quot;20307&quot; value=&quot;513&quot;/&gt;&lt;/object&gt;&lt;object type=&quot;3&quot; unique_id=&quot;10250&quot;&gt;&lt;property id=&quot;20148&quot; value=&quot;5&quot;/&gt;&lt;property id=&quot;20300&quot; value=&quot;Slide 26 - &amp;quot;Bills Introduced, Passed and Enacted&amp;#x0D;&amp;#x0A;110th Congress&amp;quot;&quot;/&gt;&lt;property id=&quot;20307&quot; value=&quot;367&quot;/&gt;&lt;/object&gt;&lt;object type=&quot;3&quot; unique_id=&quot;10251&quot;&gt;&lt;property id=&quot;20148&quot; value=&quot;5&quot;/&gt;&lt;property id=&quot;20300&quot; value=&quot;Slide 27 - &amp;quot;How A Bill Becomes A Law?&amp;quot;&quot;/&gt;&lt;property id=&quot;20307&quot; value=&quot;515&quot;/&gt;&lt;/object&gt;&lt;object type=&quot;3&quot; unique_id=&quot;10252&quot;&gt;&lt;property id=&quot;20148&quot; value=&quot;5&quot;/&gt;&lt;property id=&quot;20300&quot; value=&quot;Slide 28&quot;/&gt;&lt;property id=&quot;20307&quot; value=&quot;516&quot;/&gt;&lt;/object&gt;&lt;object type=&quot;3&quot; unique_id=&quot;10253&quot;&gt;&lt;property id=&quot;20148&quot; value=&quot;5&quot;/&gt;&lt;property id=&quot;20300&quot; value=&quot;Slide 29 - &amp;quot;Two Ways a Bill Becomes a Law&amp;quot;&quot;/&gt;&lt;property id=&quot;20307&quot; value=&quot;585&quot;/&gt;&lt;/object&gt;&lt;object type=&quot;3&quot; unique_id=&quot;10255&quot;&gt;&lt;property id=&quot;20148&quot; value=&quot;5&quot;/&gt;&lt;property id=&quot;20300&quot; value=&quot;Slide 30 - &amp;quot;Committee Action on a Bill&amp;quot;&quot;/&gt;&lt;property id=&quot;20307&quot; value=&quot;519&quot;/&gt;&lt;/object&gt;&lt;object type=&quot;3&quot; unique_id=&quot;10258&quot;&gt;&lt;property id=&quot;20148&quot; value=&quot;5&quot;/&gt;&lt;property id=&quot;20300&quot; value=&quot;Slide 31 - &amp;quot;Successfully Moving A Bill&amp;quot;&quot;/&gt;&lt;property id=&quot;20307&quot; value=&quot;521&quot;/&gt;&lt;/object&gt;&lt;object type=&quot;3&quot; unique_id=&quot;10259&quot;&gt;&lt;property id=&quot;20148&quot; value=&quot;5&quot;/&gt;&lt;property id=&quot;20300&quot; value=&quot;Slide 32 - &amp;quot;Tactics to Expedite or Stall A Bill&amp;quot;&quot;/&gt;&lt;property id=&quot;20307&quot; value=&quot;522&quot;/&gt;&lt;/object&gt;&lt;object type=&quot;3&quot; unique_id=&quot;10260&quot;&gt;&lt;property id=&quot;20148&quot; value=&quot;5&quot;/&gt;&lt;property id=&quot;20300&quot; value=&quot;Slide 33 - &amp;quot;Presidential Action on a Bill&amp;quot;&quot;/&gt;&lt;property id=&quot;20307&quot; value=&quot;369&quot;/&gt;&lt;/object&gt;&lt;object type=&quot;3&quot; unique_id=&quot;10261&quot;&gt;&lt;property id=&quot;20148&quot; value=&quot;5&quot;/&gt;&lt;property id=&quot;20300&quot; value=&quot;Slide 34 - &amp;quot;Interactive Exercise:&amp;#x0D;&amp;#x0A;How A Bill Becomes Law&amp;quot;&quot;/&gt;&lt;property id=&quot;20307&quot; value=&quot;638&quot;/&gt;&lt;/object&gt;&lt;object type=&quot;3&quot; unique_id=&quot;10262&quot;&gt;&lt;property id=&quot;20148&quot; value=&quot;5&quot;/&gt;&lt;property id=&quot;20300&quot; value=&quot;Slide 35 - &amp;quot;Locating Federal Bills&amp;#x0D;&amp;#x0A;http://www.thomas.gov &amp;quot;&quot;/&gt;&lt;property id=&quot;20307&quot; value=&quot;583&quot;/&gt;&lt;/object&gt;&lt;object type=&quot;3&quot; unique_id=&quot;10265&quot;&gt;&lt;property id=&quot;20148&quot; value=&quot;5&quot;/&gt;&lt;property id=&quot;20300&quot; value=&quot;Slide 36 - &amp;quot;Authorizing and Appropriations Bills&amp;quot;&quot;/&gt;&lt;property id=&quot;20307&quot; value=&quot;648&quot;/&gt;&lt;/object&gt;&lt;object type=&quot;3&quot; unique_id=&quot;10266&quot;&gt;&lt;property id=&quot;20148&quot; value=&quot;5&quot;/&gt;&lt;property id=&quot;20300&quot; value=&quot;Slide 37 - &amp;quot;Another Way to Think About It&amp;quot;&quot;/&gt;&lt;property id=&quot;20307&quot; value=&quot;649&quot;/&gt;&lt;/object&gt;&lt;object type=&quot;3&quot; unique_id=&quot;10267&quot;&gt;&lt;property id=&quot;20148&quot; value=&quot;5&quot;/&gt;&lt;property id=&quot;20300&quot; value=&quot;Slide 38 - &amp;quot;The Federal Budget and          Appropriations Cycle&amp;quot;&quot;/&gt;&lt;property id=&quot;20307&quot; value=&quot;527&quot;/&gt;&lt;/object&gt;&lt;object type=&quot;3&quot; unique_id=&quot;10271&quot;&gt;&lt;property id=&quot;20148&quot; value=&quot;5&quot;/&gt;&lt;property id=&quot;20300&quot; value=&quot;Slide 39&quot;/&gt;&lt;property id=&quot;20307&quot; value=&quot;372&quot;/&gt;&lt;/object&gt;&lt;object type=&quot;3&quot; unique_id=&quot;10272&quot;&gt;&lt;property id=&quot;20148&quot; value=&quot;5&quot;/&gt;&lt;property id=&quot;20300&quot; value=&quot;Slide 40 - &amp;quot;Budget and Appropriations Calendar&amp;quot;&quot;/&gt;&lt;property id=&quot;20307&quot; value=&quot;530&quot;/&gt;&lt;/object&gt;&lt;object type=&quot;3&quot; unique_id=&quot;10273&quot;&gt;&lt;property id=&quot;20148&quot; value=&quot;5&quot;/&gt;&lt;property id=&quot;20300&quot; value=&quot;Slide 45 - &amp;quot;Skirting the Appropriations Process&amp;quot;&quot;/&gt;&lt;property id=&quot;20307&quot; value=&quot;374&quot;/&gt;&lt;/object&gt;&lt;object type=&quot;3&quot; unique_id=&quot;10274&quot;&gt;&lt;property id=&quot;20148&quot; value=&quot;5&quot;/&gt;&lt;property id=&quot;20300&quot; value=&quot;Slide 41 - &amp;quot;The Federal Budget&amp;quot;&quot;/&gt;&lt;property id=&quot;20307&quot; value=&quot;655&quot;/&gt;&lt;/object&gt;&lt;object type=&quot;3&quot; unique_id=&quot;10275&quot;&gt;&lt;property id=&quot;20148&quot; value=&quot;5&quot;/&gt;&lt;property id=&quot;20300&quot; value=&quot;Slide 42 - &amp;quot;FY 2010 US Federal Budget&amp;quot;&quot;/&gt;&lt;property id=&quot;20307&quot; value=&quot;429&quot;/&gt;&lt;/object&gt;&lt;object type=&quot;3&quot; unique_id=&quot;10276&quot;&gt;&lt;property id=&quot;20148&quot; value=&quot;5&quot;/&gt;&lt;property id=&quot;20300&quot; value=&quot;Slide 43 - &amp;quot;2010 Budget: Revenue vs. Spending &amp;quot;&quot;/&gt;&lt;property id=&quot;20307&quot; value=&quot;587&quot;/&gt;&lt;/object&gt;&lt;object type=&quot;3&quot; unique_id=&quot;10278&quot;&gt;&lt;property id=&quot;20148&quot; value=&quot;5&quot;/&gt;&lt;property id=&quot;20300&quot; value=&quot;Slide 44 - &amp;quot;Mandatory Versus Discretionary Spending&amp;quot;&quot;/&gt;&lt;property id=&quot;20307&quot; value=&quot;531&quot;/&gt;&lt;/object&gt;&lt;object type=&quot;3&quot; unique_id=&quot;10279&quot;&gt;&lt;property id=&quot;20148&quot; value=&quot;5&quot;/&gt;&lt;property id=&quot;20300&quot; value=&quot;Slide 46 - &amp;quot;Appropriations “Challenges”&amp;quot;&quot;/&gt;&lt;property id=&quot;20307&quot; value=&quot;532&quot;/&gt;&lt;/object&gt;&lt;object type=&quot;3&quot; unique_id=&quot;10285&quot;&gt;&lt;property id=&quot;20148&quot; value=&quot;5&quot;/&gt;&lt;property id=&quot;20300&quot; value=&quot;Slide 47 - &amp;quot;The Current Appropriations Challenges&amp;quot;&quot;/&gt;&lt;property id=&quot;20307&quot; value=&quot;376&quot;/&gt;&lt;/object&gt;&lt;object type=&quot;3&quot; unique_id=&quot;10295&quot;&gt;&lt;property id=&quot;20148&quot; value=&quot;5&quot;/&gt;&lt;property id=&quot;20300&quot; value=&quot;Slide 55 - &amp;quot;Elements of a Successful &amp;#x0D;&amp;#x0A;Legislative Strategy&amp;quot;&quot;/&gt;&lt;property id=&quot;20307&quot; value=&quot;547&quot;/&gt;&lt;/object&gt;&lt;object type=&quot;3&quot; unique_id=&quot;10296&quot;&gt;&lt;property id=&quot;20148&quot; value=&quot;5&quot;/&gt;&lt;property id=&quot;20300&quot; value=&quot;Slide 59 - &amp;quot;Communicating with Policymakers&amp;quot;&quot;/&gt;&lt;property id=&quot;20307&quot; value=&quot;380&quot;/&gt;&lt;/object&gt;&lt;object type=&quot;3&quot; unique_id=&quot;10298&quot;&gt;&lt;property id=&quot;20148&quot; value=&quot;5&quot;/&gt;&lt;property id=&quot;20300&quot; value=&quot;Slide 57&quot;/&gt;&lt;property id=&quot;20307&quot; value=&quot;624&quot;/&gt;&lt;/object&gt;&lt;object type=&quot;3&quot; unique_id=&quot;10299&quot;&gt;&lt;property id=&quot;20148&quot; value=&quot;5&quot;/&gt;&lt;property id=&quot;20300&quot; value=&quot;Slide 53 - &amp;quot;How to Influence the &amp;#x0D;&amp;#x0A;Federal Legislative Process&amp;quot;&quot;/&gt;&lt;property id=&quot;20307&quot; value=&quot;552&quot;/&gt;&lt;/object&gt;&lt;object type=&quot;3&quot; unique_id=&quot;10301&quot;&gt;&lt;property id=&quot;20148&quot; value=&quot;5&quot;/&gt;&lt;property id=&quot;20300&quot; value=&quot;Slide 56 - &amp;quot;Opportunities to Influence Congress&amp;quot;&quot;/&gt;&lt;property id=&quot;20307&quot; value=&quot;554&quot;/&gt;&lt;/object&gt;&lt;object type=&quot;3&quot; unique_id=&quot;10302&quot;&gt;&lt;property id=&quot;20148&quot; value=&quot;5&quot;/&gt;&lt;property id=&quot;20300&quot; value=&quot;Slide 58 - &amp;quot;Communicating Effectively: Getting Your Message Across to Policymakers&amp;quot;&quot;/&gt;&lt;property id=&quot;20307&quot; value=&quot;555&quot;/&gt;&lt;/object&gt;&lt;object type=&quot;3&quot; unique_id=&quot;10303&quot;&gt;&lt;property id=&quot;20148&quot; value=&quot;5&quot;/&gt;&lt;property id=&quot;20300&quot; value=&quot;Slide 60 - &amp;quot;Constituents Are Invaluable                     to Legislators&amp;quot;&quot;/&gt;&lt;property id=&quot;20307&quot; value=&quot;381&quot;/&gt;&lt;/object&gt;&lt;object type=&quot;3&quot; unique_id=&quot;10304&quot;&gt;&lt;property id=&quot;20148&quot; value=&quot;5&quot;/&gt;&lt;property id=&quot;20300&quot; value=&quot;Slide 61 - &amp;quot;Three Ways to Communicate&amp;quot;&quot;/&gt;&lt;property id=&quot;20307&quot; value=&quot;383&quot;/&gt;&lt;/object&gt;&lt;object type=&quot;3&quot; unique_id=&quot;10305&quot;&gt;&lt;property id=&quot;20148&quot; value=&quot;5&quot;/&gt;&lt;property id=&quot;20300&quot; value=&quot;Slide 62&quot;/&gt;&lt;property id=&quot;20307&quot; value=&quot;384&quot;/&gt;&lt;/object&gt;&lt;object type=&quot;3&quot; unique_id=&quot;10306&quot;&gt;&lt;property id=&quot;20148&quot; value=&quot;5&quot;/&gt;&lt;property id=&quot;20300&quot; value=&quot;Slide 63 - &amp;quot;APA Advocacy E-mail Alerts&amp;#x0D;&amp;#x0A;http://www.capwiz.com/apapolicy/home/&amp;quot;&quot;/&gt;&lt;property id=&quot;20307&quot; value=&quot;584&quot;/&gt;&lt;/object&gt;&lt;object type=&quot;3&quot; unique_id=&quot;10311&quot;&gt;&lt;property id=&quot;20148&quot; value=&quot;5&quot;/&gt;&lt;property id=&quot;20300&quot; value=&quot;Slide 68 - &amp;quot;Three Parts to a Message*&amp;quot;&quot;/&gt;&lt;property id=&quot;20307&quot; value=&quot;558&quot;/&gt;&lt;/object&gt;&lt;object type=&quot;3&quot; unique_id=&quot;10313&quot;&gt;&lt;property id=&quot;20148&quot; value=&quot;5&quot;/&gt;&lt;property id=&quot;20300&quot; value=&quot;Slide 64 - &amp;quot;Two-Way Communication&amp;quot;&quot;/&gt;&lt;property id=&quot;20307&quot; value=&quot;386&quot;/&gt;&lt;/object&gt;&lt;object type=&quot;3&quot; unique_id=&quot;10317&quot;&gt;&lt;property id=&quot;20148&quot; value=&quot;5&quot;/&gt;&lt;property id=&quot;20300&quot; value=&quot;Slide 65 - &amp;quot;Congressional Visits&amp;quot;&quot;/&gt;&lt;property id=&quot;20307&quot; value=&quot;564&quot;/&gt;&lt;/object&gt;&lt;object type=&quot;3&quot; unique_id=&quot;10318&quot;&gt;&lt;property id=&quot;20148&quot; value=&quot;5&quot;/&gt;&lt;property id=&quot;20300&quot; value=&quot;Slide 66 - &amp;quot;Interacting with Legislators&amp;#x0D;&amp;#x0A; and Staff&amp;quot;&quot;/&gt;&lt;property id=&quot;20307&quot; value=&quot;565&quot;/&gt;&lt;/object&gt;&lt;object type=&quot;3&quot; unique_id=&quot;10319&quot;&gt;&lt;property id=&quot;20148&quot; value=&quot;5&quot;/&gt;&lt;property id=&quot;20300&quot; value=&quot;Slide 67 - &amp;quot;Questions Legislators or Staff &amp;#x0D;&amp;#x0A;Might Ask&amp;quot;&quot;/&gt;&lt;property id=&quot;20307&quot; value=&quot;566&quot;/&gt;&lt;/object&gt;&lt;object type=&quot;3&quot; unique_id=&quot;10321&quot;&gt;&lt;property id=&quot;20148&quot; value=&quot;5&quot;/&gt;&lt;property id=&quot;20300&quot; value=&quot;Slide 71 - &amp;quot;Interactive Exercise:                                         Meeting With A Member of Congress*&amp;quot;&quot;/&gt;&lt;property id=&quot;20307&quot; value=&quot;644&quot;/&gt;&lt;/object&gt;&lt;object type=&quot;3&quot; unique_id=&quot;10322&quot;&gt;&lt;property id=&quot;20148&quot; value=&quot;5&quot;/&gt;&lt;property id=&quot;20300&quot; value=&quot;Slide 72 - &amp;quot;After Your Congressional Visit&amp;quot;&quot;/&gt;&lt;property id=&quot;20307&quot; value=&quot;568&quot;/&gt;&lt;/object&gt;&lt;object type=&quot;3&quot; unique_id=&quot;10352&quot;&gt;&lt;property id=&quot;20148&quot; value=&quot;5&quot;/&gt;&lt;property id=&quot;20300&quot; value=&quot;Slide 2 - &amp;quot;Learning Objectives&amp;quot;&quot;/&gt;&lt;property id=&quot;20307&quot; value=&quot;724&quot;/&gt;&lt;/object&gt;&lt;object type=&quot;3&quot; unique_id=&quot;10353&quot;&gt;&lt;property id=&quot;20148&quot; value=&quot;5&quot;/&gt;&lt;property id=&quot;20300&quot; value=&quot;Slide 3 - &amp;quot;Interactive Exercise:         Congressional Quick Quiz&amp;quot;&quot;/&gt;&lt;property id=&quot;20307&quot; value=&quot;714&quot;/&gt;&lt;/object&gt;&lt;object type=&quot;3&quot; unique_id=&quot;10354&quot;&gt;&lt;property id=&quot;20148&quot; value=&quot;5&quot;/&gt;&lt;property id=&quot;20300&quot; value=&quot;Slide 11 - &amp;quot;Select Science GRO Policy Initiatives&amp;quot;&quot;/&gt;&lt;property id=&quot;20307&quot; value=&quot;712&quot;/&gt;&lt;/object&gt;&lt;object type=&quot;3&quot; unique_id=&quot;10355&quot;&gt;&lt;property id=&quot;20148&quot; value=&quot;5&quot;/&gt;&lt;property id=&quot;20300&quot; value=&quot;Slide 48&quot;/&gt;&lt;property id=&quot;20307&quot; value=&quot;725&quot;/&gt;&lt;/object&gt;&lt;object type=&quot;3&quot; unique_id=&quot;10356&quot;&gt;&lt;property id=&quot;20148&quot; value=&quot;5&quot;/&gt;&lt;property id=&quot;20300&quot; value=&quot;Slide 49&quot;/&gt;&lt;property id=&quot;20307&quot; value=&quot;726&quot;/&gt;&lt;/object&gt;&lt;object type=&quot;3&quot; unique_id=&quot;10357&quot;&gt;&lt;property id=&quot;20148&quot; value=&quot;5&quot;/&gt;&lt;property id=&quot;20300&quot; value=&quot;Slide 50 - &amp;quot;History of GPE Funding&amp;quot;&quot;/&gt;&lt;property id=&quot;20307&quot; value=&quot;727&quot;/&gt;&lt;/object&gt;&lt;object type=&quot;3&quot; unique_id=&quot;10358&quot;&gt;&lt;property id=&quot;20148&quot; value=&quot;5&quot;/&gt;&lt;property id=&quot;20300&quot; value=&quot;Slide 51&quot;/&gt;&lt;property id=&quot;20307&quot; value=&quot;728&quot;/&gt;&lt;/object&gt;&lt;object type=&quot;3&quot; unique_id=&quot;10359&quot;&gt;&lt;property id=&quot;20148&quot; value=&quot;5&quot;/&gt;&lt;property id=&quot;20300&quot; value=&quot;Slide 52&quot;/&gt;&lt;property id=&quot;20307&quot; value=&quot;729&quot;/&gt;&lt;/object&gt;&lt;object type=&quot;3&quot; unique_id=&quot;10360&quot;&gt;&lt;property id=&quot;20148&quot; value=&quot;5&quot;/&gt;&lt;property id=&quot;20300&quot; value=&quot;Slide 54 - &amp;quot;First Steps in Getting Started&amp;quot;&quot;/&gt;&lt;property id=&quot;20307&quot; value=&quot;719&quot;/&gt;&lt;/object&gt;&lt;object type=&quot;3&quot; unique_id=&quot;10361&quot;&gt;&lt;property id=&quot;20148&quot; value=&quot;5&quot;/&gt;&lt;property id=&quot;20300&quot; value=&quot;Slide 69 - &amp;quot;Anecdotes Are Critical to Making the Case&amp;quot;&quot;/&gt;&lt;property id=&quot;20307&quot; value=&quot;731&quot;/&gt;&lt;/object&gt;&lt;object type=&quot;3&quot; unique_id=&quot;10362&quot;&gt;&lt;property id=&quot;20148&quot; value=&quot;5&quot;/&gt;&lt;property id=&quot;20300&quot; value=&quot;Slide 70&quot;/&gt;&lt;property id=&quot;20307&quot; value=&quot;730&quot;/&gt;&lt;/object&gt;&lt;object type=&quot;3&quot; unique_id=&quot;10363&quot;&gt;&lt;property id=&quot;20148&quot; value=&quot;5&quot;/&gt;&lt;property id=&quot;20300&quot; value=&quot;Slide 73 - &amp;quot;Getting More Involved&amp;#x0D;&amp;#x0A;at the Federal Level&amp;quot;&quot;/&gt;&lt;property id=&quot;20307&quot; value=&quot;721&quot;/&gt;&lt;/object&gt;&lt;object type=&quot;3&quot; unique_id=&quot;10364&quot;&gt;&lt;property id=&quot;20148&quot; value=&quot;5&quot;/&gt;&lt;property id=&quot;20300&quot; value=&quot;Slide 74 - &amp;quot;Sign-up for GRO Advocacy &amp;#x0D;&amp;#x0A;E-mail Alerts&amp;quot;&quot;/&gt;&lt;property id=&quot;20307&quot; value=&quot;722&quot;/&gt;&lt;/object&gt;&lt;object type=&quot;3&quot; unique_id=&quot;10365&quot;&gt;&lt;property id=&quot;20148&quot; value=&quot;5&quot;/&gt;&lt;property id=&quot;20300&quot; value=&quot;Slide 75&quot;/&gt;&lt;property id=&quot;20307&quot; value=&quot;715&quot;/&gt;&lt;/object&gt;&lt;/object&gt;&lt;/object&gt;&lt;/database&gt;"/>
  <p:tag name="SECTOMILLISECCONVERTED" val="1"/>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3366"/>
      </a:dk2>
      <a:lt2>
        <a:srgbClr val="FCFFF5"/>
      </a:lt2>
      <a:accent1>
        <a:srgbClr val="006666"/>
      </a:accent1>
      <a:accent2>
        <a:srgbClr val="293134"/>
      </a:accent2>
      <a:accent3>
        <a:srgbClr val="D0A825"/>
      </a:accent3>
      <a:accent4>
        <a:srgbClr val="72C7B1"/>
      </a:accent4>
      <a:accent5>
        <a:srgbClr val="8DA36F"/>
      </a:accent5>
      <a:accent6>
        <a:srgbClr val="933F31"/>
      </a:accent6>
      <a:hlink>
        <a:srgbClr val="003366"/>
      </a:hlink>
      <a:folHlink>
        <a:srgbClr val="00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effectLst/>
      </a:spPr>
      <a:bodyPr wrap="square" lIns="45720" rIns="45720" rtlCol="0">
        <a:noAutofit/>
      </a:bodyPr>
      <a:lstStyle>
        <a:defPPr>
          <a:lnSpc>
            <a:spcPct val="85000"/>
          </a:lnSpc>
          <a:spcBef>
            <a:spcPts val="700"/>
          </a:spcBef>
          <a:buClr>
            <a:schemeClr val="accent1"/>
          </a:buClr>
          <a:buFont typeface="Wingdings" pitchFamily="2" charset="2"/>
          <a:buChar char="§"/>
          <a:defRPr sz="24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22060</TotalTime>
  <Words>6292</Words>
  <Application>Microsoft Macintosh PowerPoint</Application>
  <PresentationFormat>On-screen Show (4:3)</PresentationFormat>
  <Paragraphs>572</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Custom Design</vt:lpstr>
      <vt:lpstr>PowerPoint Presentation</vt:lpstr>
      <vt:lpstr> Learning Objectives</vt:lpstr>
      <vt:lpstr>Why Advocacy?</vt:lpstr>
      <vt:lpstr>Top 5 Reasons Psychologists Should Advocate</vt:lpstr>
      <vt:lpstr>If You Don’t Have a Seat at the Table </vt:lpstr>
      <vt:lpstr>You May Be on the Menu </vt:lpstr>
      <vt:lpstr>“Now is the Time” Initiative  </vt:lpstr>
      <vt:lpstr>“Now is the Time”  Workforce Provision </vt:lpstr>
      <vt:lpstr>FY 2014 Doctoral Psychology Internship  Program BHWET Grants </vt:lpstr>
      <vt:lpstr>Advocacy is Needed at All Levels </vt:lpstr>
      <vt:lpstr>An Overview of  APA Government Relations</vt:lpstr>
      <vt:lpstr>APA’s Social Justice Mission </vt:lpstr>
      <vt:lpstr>Branches of Government</vt:lpstr>
      <vt:lpstr>Executive Branch Agencies</vt:lpstr>
      <vt:lpstr>Legislative Branch</vt:lpstr>
      <vt:lpstr>Judicial Branch</vt:lpstr>
      <vt:lpstr>Judicial Advocacy: APA Amicus Briefs</vt:lpstr>
      <vt:lpstr>APA &amp; APAPO  Government Relations Offices (GRO)</vt:lpstr>
      <vt:lpstr>PowerPoint Presentation</vt:lpstr>
      <vt:lpstr>APA Education Government      Relations Office </vt:lpstr>
      <vt:lpstr> APA Education Advocacy</vt:lpstr>
      <vt:lpstr>Partnership Initiatives</vt:lpstr>
      <vt:lpstr> </vt:lpstr>
      <vt:lpstr>Federal Education Policy</vt:lpstr>
      <vt:lpstr>APA Science Government      Relations Office </vt:lpstr>
      <vt:lpstr>APA Public Interest  Government Relations Office</vt:lpstr>
      <vt:lpstr>APA Practice Organization Government Relations Office </vt:lpstr>
      <vt:lpstr>Developing the APA Advocacy Agenda </vt:lpstr>
      <vt:lpstr> Opportunities for Collaboration  </vt:lpstr>
      <vt:lpstr>Key Elements of Federal Advocacy</vt:lpstr>
      <vt:lpstr>How to Influence the  Federal Legislative Process</vt:lpstr>
      <vt:lpstr>Legislative Branch</vt:lpstr>
      <vt:lpstr>Influences on Policymakers</vt:lpstr>
      <vt:lpstr>Why Don’t People Get Involved?</vt:lpstr>
      <vt:lpstr>Engaging in Advocacy</vt:lpstr>
      <vt:lpstr>Communicating with Legislators</vt:lpstr>
      <vt:lpstr>Education Leadership Conference Capitol Hill Visits</vt:lpstr>
      <vt:lpstr>Congressional Briefing on Integrated Health Care Teams</vt:lpstr>
      <vt:lpstr>PowerPoint Presentation</vt:lpstr>
      <vt:lpstr>PowerPoint Presentation</vt:lpstr>
      <vt:lpstr>State and Local Advocacy</vt:lpstr>
      <vt:lpstr>PowerPoint Presentation</vt:lpstr>
      <vt:lpstr>PowerPoint Presentation</vt:lpstr>
      <vt:lpstr>Getting More Involved </vt:lpstr>
      <vt:lpstr>PowerPoint Presentation</vt:lpstr>
      <vt:lpstr>Support a Political Action Committee</vt:lpstr>
      <vt:lpstr>Why Support a Political Action Committee (PAC)?</vt:lpstr>
      <vt:lpstr>Psychology’s PAC</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Rentzel</dc:creator>
  <cp:lastModifiedBy>Skylar Siminovsky</cp:lastModifiedBy>
  <cp:revision>1270</cp:revision>
  <cp:lastPrinted>2015-02-18T19:35:47Z</cp:lastPrinted>
  <dcterms:created xsi:type="dcterms:W3CDTF">2008-09-15T20:03:26Z</dcterms:created>
  <dcterms:modified xsi:type="dcterms:W3CDTF">2015-02-26T18:14:19Z</dcterms:modified>
</cp:coreProperties>
</file>