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8" autoAdjust="0"/>
    <p:restoredTop sz="94660"/>
  </p:normalViewPr>
  <p:slideViewPr>
    <p:cSldViewPr snapToGrid="0">
      <p:cViewPr varScale="1">
        <p:scale>
          <a:sx n="94" d="100"/>
          <a:sy n="94" d="100"/>
        </p:scale>
        <p:origin x="-128" y="-1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2/26/15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2/26/15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2/26/15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2/26/15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2/26/15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2/26/15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528763"/>
            <a:ext cx="7766936" cy="2522073"/>
          </a:xfrm>
        </p:spPr>
        <p:txBody>
          <a:bodyPr/>
          <a:lstStyle/>
          <a:p>
            <a:r>
              <a:rPr lang="en-US" dirty="0" smtClean="0"/>
              <a:t>Master’s in Psychology and Counseling Accreditation  Council</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2137268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a:t>
            </a:r>
            <a:endParaRPr lang="en-US" dirty="0"/>
          </a:p>
        </p:txBody>
      </p:sp>
      <p:sp>
        <p:nvSpPr>
          <p:cNvPr id="3" name="Content Placeholder 2"/>
          <p:cNvSpPr>
            <a:spLocks noGrp="1"/>
          </p:cNvSpPr>
          <p:nvPr>
            <p:ph idx="1"/>
          </p:nvPr>
        </p:nvSpPr>
        <p:spPr/>
        <p:txBody>
          <a:bodyPr>
            <a:normAutofit fontScale="47500" lnSpcReduction="20000"/>
          </a:bodyPr>
          <a:lstStyle/>
          <a:p>
            <a:r>
              <a:rPr lang="en-US" sz="5500" dirty="0" smtClean="0"/>
              <a:t>The </a:t>
            </a:r>
            <a:r>
              <a:rPr lang="en-US" sz="5500" dirty="0"/>
              <a:t>mission of the Master’s in Psychology and Counseling Accreditation Council (MPCAC) is to accredit academic programs promoting quality training in the practice of applied psychology and counseling at the master’s level.  Although programs may vary in the specific model of training and professional development utilized, commitment to science-based training is emphasized in the interest of providing services that are culturally responsive and that promote the public good.</a:t>
            </a:r>
          </a:p>
          <a:p>
            <a:endParaRPr lang="en-US" sz="5500" dirty="0"/>
          </a:p>
        </p:txBody>
      </p:sp>
    </p:spTree>
    <p:extLst>
      <p:ext uri="{BB962C8B-B14F-4D97-AF65-F5344CB8AC3E}">
        <p14:creationId xmlns:p14="http://schemas.microsoft.com/office/powerpoint/2010/main" val="303414372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6288"/>
          </a:xfrm>
        </p:spPr>
        <p:txBody>
          <a:bodyPr>
            <a:normAutofit fontScale="90000"/>
          </a:bodyPr>
          <a:lstStyle/>
          <a:p>
            <a:r>
              <a:rPr lang="en-US" dirty="0"/>
              <a:t>MPCAC </a:t>
            </a:r>
            <a:r>
              <a:rPr lang="en-US" dirty="0" smtClean="0"/>
              <a:t>Objectives </a:t>
            </a:r>
            <a:r>
              <a:rPr lang="en-US" dirty="0"/>
              <a:t/>
            </a:r>
            <a:br>
              <a:rPr lang="en-US" dirty="0"/>
            </a:br>
            <a:endParaRPr lang="en-US" dirty="0"/>
          </a:p>
        </p:txBody>
      </p:sp>
      <p:sp>
        <p:nvSpPr>
          <p:cNvPr id="3" name="Content Placeholder 2"/>
          <p:cNvSpPr>
            <a:spLocks noGrp="1"/>
          </p:cNvSpPr>
          <p:nvPr>
            <p:ph idx="1"/>
          </p:nvPr>
        </p:nvSpPr>
        <p:spPr>
          <a:xfrm>
            <a:off x="677334" y="1385889"/>
            <a:ext cx="8596668" cy="4655474"/>
          </a:xfrm>
        </p:spPr>
        <p:txBody>
          <a:bodyPr>
            <a:normAutofit fontScale="32500" lnSpcReduction="20000"/>
          </a:bodyPr>
          <a:lstStyle/>
          <a:p>
            <a:pPr lvl="0"/>
            <a:r>
              <a:rPr lang="en-US" sz="5600" dirty="0"/>
              <a:t>To promote excellence in master’s level preparation in scientifically based, culturally responsive applied psychology and counseling training programs</a:t>
            </a:r>
          </a:p>
          <a:p>
            <a:pPr lvl="0"/>
            <a:r>
              <a:rPr lang="en-US" sz="5600" dirty="0" smtClean="0"/>
              <a:t>To </a:t>
            </a:r>
            <a:r>
              <a:rPr lang="en-US" sz="5600" dirty="0"/>
              <a:t>promote the integration of science and practice as a goal for practitioners working in these applied areas </a:t>
            </a:r>
          </a:p>
          <a:p>
            <a:pPr lvl="0"/>
            <a:r>
              <a:rPr lang="en-US" sz="5600" dirty="0"/>
              <a:t>To promote continuing review, evaluation and improvement of scientifically based applied psychology and counseling training programs, utilizing measurable outcome criteria.</a:t>
            </a:r>
          </a:p>
          <a:p>
            <a:pPr lvl="0"/>
            <a:r>
              <a:rPr lang="en-US" sz="5600" dirty="0" smtClean="0"/>
              <a:t>To support flexibility </a:t>
            </a:r>
            <a:r>
              <a:rPr lang="en-US" sz="5600" dirty="0"/>
              <a:t>through experimentation and innovation in applied psychology and counseling programs  </a:t>
            </a:r>
          </a:p>
          <a:p>
            <a:pPr lvl="0"/>
            <a:r>
              <a:rPr lang="en-US" sz="5600" dirty="0" smtClean="0"/>
              <a:t>To </a:t>
            </a:r>
            <a:r>
              <a:rPr lang="en-US" sz="5600" dirty="0"/>
              <a:t>cooperate with other agencies and organizations in promoting excellent master’s level applied psychology and counseling programs</a:t>
            </a:r>
            <a:r>
              <a:rPr lang="en-US" sz="5600" dirty="0" smtClean="0"/>
              <a:t>.</a:t>
            </a:r>
            <a:endParaRPr lang="en-US" sz="5600" dirty="0"/>
          </a:p>
          <a:p>
            <a:pPr lvl="0"/>
            <a:r>
              <a:rPr lang="en-US" sz="5600" dirty="0"/>
              <a:t>To provide accreditation for excellent applied psychology and counseling master’s programs which can be viewed by professional and regulatory bodies, and the public, as an indication of quality preparation</a:t>
            </a:r>
            <a:r>
              <a:rPr lang="en-US" sz="5600" dirty="0" smtClean="0"/>
              <a:t>.</a:t>
            </a:r>
            <a:endParaRPr lang="en-US" sz="5600" dirty="0"/>
          </a:p>
        </p:txBody>
      </p:sp>
    </p:spTree>
    <p:extLst>
      <p:ext uri="{BB962C8B-B14F-4D97-AF65-F5344CB8AC3E}">
        <p14:creationId xmlns:p14="http://schemas.microsoft.com/office/powerpoint/2010/main" val="381230723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TotalTime>
  <Words>159</Words>
  <Application>Microsoft Macintosh PowerPoint</Application>
  <PresentationFormat>Custom</PresentationFormat>
  <Paragraphs>10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Facet</vt:lpstr>
      <vt:lpstr>Master’s in Psychology and Counseling Accreditation  Council</vt:lpstr>
      <vt:lpstr>Mission Statement</vt:lpstr>
      <vt:lpstr>MPCAC Objectives  </vt:lpstr>
    </vt:vector>
  </TitlesOfParts>
  <Company>UMKC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Master’s in Psychology and Counseling Accreditation  Council</dc:title>
  <dc:creator>Murdock, Nancy L.</dc:creator>
  <cp:lastModifiedBy>Skylar Siminovsky</cp:lastModifiedBy>
  <cp:revision>2</cp:revision>
  <dcterms:created xsi:type="dcterms:W3CDTF">2015-02-18T19:14:40Z</dcterms:created>
  <dcterms:modified xsi:type="dcterms:W3CDTF">2015-02-26T18:12:15Z</dcterms:modified>
</cp:coreProperties>
</file>