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75" r:id="rId3"/>
    <p:sldId id="257" r:id="rId4"/>
    <p:sldId id="259" r:id="rId5"/>
    <p:sldId id="258" r:id="rId6"/>
    <p:sldId id="260" r:id="rId7"/>
    <p:sldId id="261" r:id="rId8"/>
    <p:sldId id="263" r:id="rId9"/>
    <p:sldId id="272" r:id="rId10"/>
    <p:sldId id="262" r:id="rId11"/>
    <p:sldId id="273" r:id="rId12"/>
    <p:sldId id="264" r:id="rId13"/>
    <p:sldId id="267" r:id="rId14"/>
    <p:sldId id="268" r:id="rId15"/>
    <p:sldId id="269" r:id="rId16"/>
    <p:sldId id="270" r:id="rId17"/>
    <p:sldId id="271" r:id="rId18"/>
    <p:sldId id="266" r:id="rId19"/>
    <p:sldId id="274" r:id="rId20"/>
    <p:sldId id="26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5"/>
  </p:normalViewPr>
  <p:slideViewPr>
    <p:cSldViewPr snapToGrid="0" snapToObjects="1">
      <p:cViewPr varScale="1">
        <p:scale>
          <a:sx n="105" d="100"/>
          <a:sy n="105" d="100"/>
        </p:scale>
        <p:origin x="1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689ED-20B8-D142-B9CF-0E24AAF837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D68BEF-0AE3-F842-AB00-8B84D8BDE1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30D169-B6E2-8C47-B760-CA9D7345A4D5}"/>
              </a:ext>
            </a:extLst>
          </p:cNvPr>
          <p:cNvSpPr>
            <a:spLocks noGrp="1"/>
          </p:cNvSpPr>
          <p:nvPr>
            <p:ph type="dt" sz="half" idx="10"/>
          </p:nvPr>
        </p:nvSpPr>
        <p:spPr/>
        <p:txBody>
          <a:bodyPr/>
          <a:lstStyle/>
          <a:p>
            <a:fld id="{2C4612F3-8E4D-6F42-B960-68C470FADEC3}" type="datetimeFigureOut">
              <a:rPr lang="en-US" smtClean="0"/>
              <a:t>2/5/2019</a:t>
            </a:fld>
            <a:endParaRPr lang="en-US"/>
          </a:p>
        </p:txBody>
      </p:sp>
      <p:sp>
        <p:nvSpPr>
          <p:cNvPr id="5" name="Footer Placeholder 4">
            <a:extLst>
              <a:ext uri="{FF2B5EF4-FFF2-40B4-BE49-F238E27FC236}">
                <a16:creationId xmlns:a16="http://schemas.microsoft.com/office/drawing/2014/main" id="{07DC984C-D53C-3E48-996D-B5BA8F99A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8591F-A9ED-6949-8EBE-1C6F77E127D5}"/>
              </a:ext>
            </a:extLst>
          </p:cNvPr>
          <p:cNvSpPr>
            <a:spLocks noGrp="1"/>
          </p:cNvSpPr>
          <p:nvPr>
            <p:ph type="sldNum" sz="quarter" idx="12"/>
          </p:nvPr>
        </p:nvSpPr>
        <p:spPr/>
        <p:txBody>
          <a:bodyPr/>
          <a:lstStyle/>
          <a:p>
            <a:fld id="{052DBCEB-AD5E-9247-A6A0-5AF8AB7E239D}" type="slidenum">
              <a:rPr lang="en-US" smtClean="0"/>
              <a:t>‹#›</a:t>
            </a:fld>
            <a:endParaRPr lang="en-US"/>
          </a:p>
        </p:txBody>
      </p:sp>
    </p:spTree>
    <p:extLst>
      <p:ext uri="{BB962C8B-B14F-4D97-AF65-F5344CB8AC3E}">
        <p14:creationId xmlns:p14="http://schemas.microsoft.com/office/powerpoint/2010/main" val="1908647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FDE18-BAF4-FA40-8E77-A205D36D1D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46DB4B-AF9B-134C-AC8A-FFABDA2ABF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8AD5E-D119-9A49-B8B2-911E66076360}"/>
              </a:ext>
            </a:extLst>
          </p:cNvPr>
          <p:cNvSpPr>
            <a:spLocks noGrp="1"/>
          </p:cNvSpPr>
          <p:nvPr>
            <p:ph type="dt" sz="half" idx="10"/>
          </p:nvPr>
        </p:nvSpPr>
        <p:spPr/>
        <p:txBody>
          <a:bodyPr/>
          <a:lstStyle/>
          <a:p>
            <a:fld id="{2C4612F3-8E4D-6F42-B960-68C470FADEC3}" type="datetimeFigureOut">
              <a:rPr lang="en-US" smtClean="0"/>
              <a:t>2/5/2019</a:t>
            </a:fld>
            <a:endParaRPr lang="en-US"/>
          </a:p>
        </p:txBody>
      </p:sp>
      <p:sp>
        <p:nvSpPr>
          <p:cNvPr id="5" name="Footer Placeholder 4">
            <a:extLst>
              <a:ext uri="{FF2B5EF4-FFF2-40B4-BE49-F238E27FC236}">
                <a16:creationId xmlns:a16="http://schemas.microsoft.com/office/drawing/2014/main" id="{C073C1A2-96AB-BE42-8199-80654FB36E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A9115A-AE98-9D4B-9BE7-264672E349CA}"/>
              </a:ext>
            </a:extLst>
          </p:cNvPr>
          <p:cNvSpPr>
            <a:spLocks noGrp="1"/>
          </p:cNvSpPr>
          <p:nvPr>
            <p:ph type="sldNum" sz="quarter" idx="12"/>
          </p:nvPr>
        </p:nvSpPr>
        <p:spPr/>
        <p:txBody>
          <a:bodyPr/>
          <a:lstStyle/>
          <a:p>
            <a:fld id="{052DBCEB-AD5E-9247-A6A0-5AF8AB7E239D}" type="slidenum">
              <a:rPr lang="en-US" smtClean="0"/>
              <a:t>‹#›</a:t>
            </a:fld>
            <a:endParaRPr lang="en-US"/>
          </a:p>
        </p:txBody>
      </p:sp>
    </p:spTree>
    <p:extLst>
      <p:ext uri="{BB962C8B-B14F-4D97-AF65-F5344CB8AC3E}">
        <p14:creationId xmlns:p14="http://schemas.microsoft.com/office/powerpoint/2010/main" val="116615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F3C83B-A45D-DA4A-8ACC-73F936E68C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E065E5-78DD-A24E-BFD4-0B92E512DD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89E9A-3C58-7F4B-A834-B2044EBB15F8}"/>
              </a:ext>
            </a:extLst>
          </p:cNvPr>
          <p:cNvSpPr>
            <a:spLocks noGrp="1"/>
          </p:cNvSpPr>
          <p:nvPr>
            <p:ph type="dt" sz="half" idx="10"/>
          </p:nvPr>
        </p:nvSpPr>
        <p:spPr/>
        <p:txBody>
          <a:bodyPr/>
          <a:lstStyle/>
          <a:p>
            <a:fld id="{2C4612F3-8E4D-6F42-B960-68C470FADEC3}" type="datetimeFigureOut">
              <a:rPr lang="en-US" smtClean="0"/>
              <a:t>2/5/2019</a:t>
            </a:fld>
            <a:endParaRPr lang="en-US"/>
          </a:p>
        </p:txBody>
      </p:sp>
      <p:sp>
        <p:nvSpPr>
          <p:cNvPr id="5" name="Footer Placeholder 4">
            <a:extLst>
              <a:ext uri="{FF2B5EF4-FFF2-40B4-BE49-F238E27FC236}">
                <a16:creationId xmlns:a16="http://schemas.microsoft.com/office/drawing/2014/main" id="{F25777D6-2A73-8546-A509-667E762CA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095048-9D62-4C4D-98D4-AD63F9A28E1A}"/>
              </a:ext>
            </a:extLst>
          </p:cNvPr>
          <p:cNvSpPr>
            <a:spLocks noGrp="1"/>
          </p:cNvSpPr>
          <p:nvPr>
            <p:ph type="sldNum" sz="quarter" idx="12"/>
          </p:nvPr>
        </p:nvSpPr>
        <p:spPr/>
        <p:txBody>
          <a:bodyPr/>
          <a:lstStyle/>
          <a:p>
            <a:fld id="{052DBCEB-AD5E-9247-A6A0-5AF8AB7E239D}" type="slidenum">
              <a:rPr lang="en-US" smtClean="0"/>
              <a:t>‹#›</a:t>
            </a:fld>
            <a:endParaRPr lang="en-US"/>
          </a:p>
        </p:txBody>
      </p:sp>
    </p:spTree>
    <p:extLst>
      <p:ext uri="{BB962C8B-B14F-4D97-AF65-F5344CB8AC3E}">
        <p14:creationId xmlns:p14="http://schemas.microsoft.com/office/powerpoint/2010/main" val="4249242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3E3CE-2BA7-094E-9613-F3212A03AE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D029A4-F16D-7E45-B754-6402E12095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148710-B611-6D46-A76D-EABDE9F41DCD}"/>
              </a:ext>
            </a:extLst>
          </p:cNvPr>
          <p:cNvSpPr>
            <a:spLocks noGrp="1"/>
          </p:cNvSpPr>
          <p:nvPr>
            <p:ph type="dt" sz="half" idx="10"/>
          </p:nvPr>
        </p:nvSpPr>
        <p:spPr/>
        <p:txBody>
          <a:bodyPr/>
          <a:lstStyle/>
          <a:p>
            <a:fld id="{2C4612F3-8E4D-6F42-B960-68C470FADEC3}" type="datetimeFigureOut">
              <a:rPr lang="en-US" smtClean="0"/>
              <a:t>2/5/2019</a:t>
            </a:fld>
            <a:endParaRPr lang="en-US"/>
          </a:p>
        </p:txBody>
      </p:sp>
      <p:sp>
        <p:nvSpPr>
          <p:cNvPr id="5" name="Footer Placeholder 4">
            <a:extLst>
              <a:ext uri="{FF2B5EF4-FFF2-40B4-BE49-F238E27FC236}">
                <a16:creationId xmlns:a16="http://schemas.microsoft.com/office/drawing/2014/main" id="{9281BA33-7633-BB40-8919-8A88DB9D0E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06D92D-7231-4142-AD05-883251708FF9}"/>
              </a:ext>
            </a:extLst>
          </p:cNvPr>
          <p:cNvSpPr>
            <a:spLocks noGrp="1"/>
          </p:cNvSpPr>
          <p:nvPr>
            <p:ph type="sldNum" sz="quarter" idx="12"/>
          </p:nvPr>
        </p:nvSpPr>
        <p:spPr/>
        <p:txBody>
          <a:bodyPr/>
          <a:lstStyle/>
          <a:p>
            <a:fld id="{052DBCEB-AD5E-9247-A6A0-5AF8AB7E239D}" type="slidenum">
              <a:rPr lang="en-US" smtClean="0"/>
              <a:t>‹#›</a:t>
            </a:fld>
            <a:endParaRPr lang="en-US"/>
          </a:p>
        </p:txBody>
      </p:sp>
    </p:spTree>
    <p:extLst>
      <p:ext uri="{BB962C8B-B14F-4D97-AF65-F5344CB8AC3E}">
        <p14:creationId xmlns:p14="http://schemas.microsoft.com/office/powerpoint/2010/main" val="242828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8444D-E49C-5C42-ACBB-A17DFD61D7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20DC46-66B5-2343-9D59-22C10CADF9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BF186F-23D4-4641-A222-D72FC306A66F}"/>
              </a:ext>
            </a:extLst>
          </p:cNvPr>
          <p:cNvSpPr>
            <a:spLocks noGrp="1"/>
          </p:cNvSpPr>
          <p:nvPr>
            <p:ph type="dt" sz="half" idx="10"/>
          </p:nvPr>
        </p:nvSpPr>
        <p:spPr/>
        <p:txBody>
          <a:bodyPr/>
          <a:lstStyle/>
          <a:p>
            <a:fld id="{2C4612F3-8E4D-6F42-B960-68C470FADEC3}" type="datetimeFigureOut">
              <a:rPr lang="en-US" smtClean="0"/>
              <a:t>2/5/2019</a:t>
            </a:fld>
            <a:endParaRPr lang="en-US"/>
          </a:p>
        </p:txBody>
      </p:sp>
      <p:sp>
        <p:nvSpPr>
          <p:cNvPr id="5" name="Footer Placeholder 4">
            <a:extLst>
              <a:ext uri="{FF2B5EF4-FFF2-40B4-BE49-F238E27FC236}">
                <a16:creationId xmlns:a16="http://schemas.microsoft.com/office/drawing/2014/main" id="{9065DF79-F83D-C444-9ACB-8F3B65E357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C01DE-5A89-C047-BCFF-E7A1496B8246}"/>
              </a:ext>
            </a:extLst>
          </p:cNvPr>
          <p:cNvSpPr>
            <a:spLocks noGrp="1"/>
          </p:cNvSpPr>
          <p:nvPr>
            <p:ph type="sldNum" sz="quarter" idx="12"/>
          </p:nvPr>
        </p:nvSpPr>
        <p:spPr/>
        <p:txBody>
          <a:bodyPr/>
          <a:lstStyle/>
          <a:p>
            <a:fld id="{052DBCEB-AD5E-9247-A6A0-5AF8AB7E239D}" type="slidenum">
              <a:rPr lang="en-US" smtClean="0"/>
              <a:t>‹#›</a:t>
            </a:fld>
            <a:endParaRPr lang="en-US"/>
          </a:p>
        </p:txBody>
      </p:sp>
    </p:spTree>
    <p:extLst>
      <p:ext uri="{BB962C8B-B14F-4D97-AF65-F5344CB8AC3E}">
        <p14:creationId xmlns:p14="http://schemas.microsoft.com/office/powerpoint/2010/main" val="420244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02C04-1B2F-E448-B29B-8A591F3EB4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1DE297-8F27-6244-AF23-B0C5F25A74E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3B64ED-6DDA-5048-A175-4936E6540A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24BA7D-8E17-D24E-B2FE-56673A83C76F}"/>
              </a:ext>
            </a:extLst>
          </p:cNvPr>
          <p:cNvSpPr>
            <a:spLocks noGrp="1"/>
          </p:cNvSpPr>
          <p:nvPr>
            <p:ph type="dt" sz="half" idx="10"/>
          </p:nvPr>
        </p:nvSpPr>
        <p:spPr/>
        <p:txBody>
          <a:bodyPr/>
          <a:lstStyle/>
          <a:p>
            <a:fld id="{2C4612F3-8E4D-6F42-B960-68C470FADEC3}" type="datetimeFigureOut">
              <a:rPr lang="en-US" smtClean="0"/>
              <a:t>2/5/2019</a:t>
            </a:fld>
            <a:endParaRPr lang="en-US"/>
          </a:p>
        </p:txBody>
      </p:sp>
      <p:sp>
        <p:nvSpPr>
          <p:cNvPr id="6" name="Footer Placeholder 5">
            <a:extLst>
              <a:ext uri="{FF2B5EF4-FFF2-40B4-BE49-F238E27FC236}">
                <a16:creationId xmlns:a16="http://schemas.microsoft.com/office/drawing/2014/main" id="{ACE9C413-E183-8B46-9319-38C3520CA6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E71B0B-B96E-694A-8CAF-18752E19B0D7}"/>
              </a:ext>
            </a:extLst>
          </p:cNvPr>
          <p:cNvSpPr>
            <a:spLocks noGrp="1"/>
          </p:cNvSpPr>
          <p:nvPr>
            <p:ph type="sldNum" sz="quarter" idx="12"/>
          </p:nvPr>
        </p:nvSpPr>
        <p:spPr/>
        <p:txBody>
          <a:bodyPr/>
          <a:lstStyle/>
          <a:p>
            <a:fld id="{052DBCEB-AD5E-9247-A6A0-5AF8AB7E239D}" type="slidenum">
              <a:rPr lang="en-US" smtClean="0"/>
              <a:t>‹#›</a:t>
            </a:fld>
            <a:endParaRPr lang="en-US"/>
          </a:p>
        </p:txBody>
      </p:sp>
    </p:spTree>
    <p:extLst>
      <p:ext uri="{BB962C8B-B14F-4D97-AF65-F5344CB8AC3E}">
        <p14:creationId xmlns:p14="http://schemas.microsoft.com/office/powerpoint/2010/main" val="26121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A2F60-F48F-C441-9B0E-378F910D2C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D33D38-4895-C640-819F-5EC9E34D00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5FC41D-3842-9848-A79A-0A2016DD890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202584-9579-BC46-9FE7-5EB2AA4803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14BEC4-BD90-4B49-AE38-CA537C4103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E8CB0D-76C0-FE43-B863-545C14C88DAE}"/>
              </a:ext>
            </a:extLst>
          </p:cNvPr>
          <p:cNvSpPr>
            <a:spLocks noGrp="1"/>
          </p:cNvSpPr>
          <p:nvPr>
            <p:ph type="dt" sz="half" idx="10"/>
          </p:nvPr>
        </p:nvSpPr>
        <p:spPr/>
        <p:txBody>
          <a:bodyPr/>
          <a:lstStyle/>
          <a:p>
            <a:fld id="{2C4612F3-8E4D-6F42-B960-68C470FADEC3}" type="datetimeFigureOut">
              <a:rPr lang="en-US" smtClean="0"/>
              <a:t>2/5/2019</a:t>
            </a:fld>
            <a:endParaRPr lang="en-US"/>
          </a:p>
        </p:txBody>
      </p:sp>
      <p:sp>
        <p:nvSpPr>
          <p:cNvPr id="8" name="Footer Placeholder 7">
            <a:extLst>
              <a:ext uri="{FF2B5EF4-FFF2-40B4-BE49-F238E27FC236}">
                <a16:creationId xmlns:a16="http://schemas.microsoft.com/office/drawing/2014/main" id="{C49A76D9-D4B2-4F4F-ABBC-3FE218AD33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A966C8-178D-5544-A96B-37A3CB78460C}"/>
              </a:ext>
            </a:extLst>
          </p:cNvPr>
          <p:cNvSpPr>
            <a:spLocks noGrp="1"/>
          </p:cNvSpPr>
          <p:nvPr>
            <p:ph type="sldNum" sz="quarter" idx="12"/>
          </p:nvPr>
        </p:nvSpPr>
        <p:spPr/>
        <p:txBody>
          <a:bodyPr/>
          <a:lstStyle/>
          <a:p>
            <a:fld id="{052DBCEB-AD5E-9247-A6A0-5AF8AB7E239D}" type="slidenum">
              <a:rPr lang="en-US" smtClean="0"/>
              <a:t>‹#›</a:t>
            </a:fld>
            <a:endParaRPr lang="en-US"/>
          </a:p>
        </p:txBody>
      </p:sp>
    </p:spTree>
    <p:extLst>
      <p:ext uri="{BB962C8B-B14F-4D97-AF65-F5344CB8AC3E}">
        <p14:creationId xmlns:p14="http://schemas.microsoft.com/office/powerpoint/2010/main" val="1413412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4EBE7-18A0-D64C-A720-23F0A40E3E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8206B0-136D-7342-B1FA-E43FECF5D047}"/>
              </a:ext>
            </a:extLst>
          </p:cNvPr>
          <p:cNvSpPr>
            <a:spLocks noGrp="1"/>
          </p:cNvSpPr>
          <p:nvPr>
            <p:ph type="dt" sz="half" idx="10"/>
          </p:nvPr>
        </p:nvSpPr>
        <p:spPr/>
        <p:txBody>
          <a:bodyPr/>
          <a:lstStyle/>
          <a:p>
            <a:fld id="{2C4612F3-8E4D-6F42-B960-68C470FADEC3}" type="datetimeFigureOut">
              <a:rPr lang="en-US" smtClean="0"/>
              <a:t>2/5/2019</a:t>
            </a:fld>
            <a:endParaRPr lang="en-US"/>
          </a:p>
        </p:txBody>
      </p:sp>
      <p:sp>
        <p:nvSpPr>
          <p:cNvPr id="4" name="Footer Placeholder 3">
            <a:extLst>
              <a:ext uri="{FF2B5EF4-FFF2-40B4-BE49-F238E27FC236}">
                <a16:creationId xmlns:a16="http://schemas.microsoft.com/office/drawing/2014/main" id="{E6525EA6-7523-0B41-9475-EAA7190F1D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3AC99C-D56F-114D-83FF-CA81ED9CB7AB}"/>
              </a:ext>
            </a:extLst>
          </p:cNvPr>
          <p:cNvSpPr>
            <a:spLocks noGrp="1"/>
          </p:cNvSpPr>
          <p:nvPr>
            <p:ph type="sldNum" sz="quarter" idx="12"/>
          </p:nvPr>
        </p:nvSpPr>
        <p:spPr/>
        <p:txBody>
          <a:bodyPr/>
          <a:lstStyle/>
          <a:p>
            <a:fld id="{052DBCEB-AD5E-9247-A6A0-5AF8AB7E239D}" type="slidenum">
              <a:rPr lang="en-US" smtClean="0"/>
              <a:t>‹#›</a:t>
            </a:fld>
            <a:endParaRPr lang="en-US"/>
          </a:p>
        </p:txBody>
      </p:sp>
    </p:spTree>
    <p:extLst>
      <p:ext uri="{BB962C8B-B14F-4D97-AF65-F5344CB8AC3E}">
        <p14:creationId xmlns:p14="http://schemas.microsoft.com/office/powerpoint/2010/main" val="422890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721BF3-BB57-9743-8857-2E2F19C94852}"/>
              </a:ext>
            </a:extLst>
          </p:cNvPr>
          <p:cNvSpPr>
            <a:spLocks noGrp="1"/>
          </p:cNvSpPr>
          <p:nvPr>
            <p:ph type="dt" sz="half" idx="10"/>
          </p:nvPr>
        </p:nvSpPr>
        <p:spPr/>
        <p:txBody>
          <a:bodyPr/>
          <a:lstStyle/>
          <a:p>
            <a:fld id="{2C4612F3-8E4D-6F42-B960-68C470FADEC3}" type="datetimeFigureOut">
              <a:rPr lang="en-US" smtClean="0"/>
              <a:t>2/5/2019</a:t>
            </a:fld>
            <a:endParaRPr lang="en-US"/>
          </a:p>
        </p:txBody>
      </p:sp>
      <p:sp>
        <p:nvSpPr>
          <p:cNvPr id="3" name="Footer Placeholder 2">
            <a:extLst>
              <a:ext uri="{FF2B5EF4-FFF2-40B4-BE49-F238E27FC236}">
                <a16:creationId xmlns:a16="http://schemas.microsoft.com/office/drawing/2014/main" id="{2EF71F5C-D4A5-1D4F-AF57-45C4DB218A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463BF8-9CD8-4942-8A2F-CE5E3256DB53}"/>
              </a:ext>
            </a:extLst>
          </p:cNvPr>
          <p:cNvSpPr>
            <a:spLocks noGrp="1"/>
          </p:cNvSpPr>
          <p:nvPr>
            <p:ph type="sldNum" sz="quarter" idx="12"/>
          </p:nvPr>
        </p:nvSpPr>
        <p:spPr/>
        <p:txBody>
          <a:bodyPr/>
          <a:lstStyle/>
          <a:p>
            <a:fld id="{052DBCEB-AD5E-9247-A6A0-5AF8AB7E239D}" type="slidenum">
              <a:rPr lang="en-US" smtClean="0"/>
              <a:t>‹#›</a:t>
            </a:fld>
            <a:endParaRPr lang="en-US"/>
          </a:p>
        </p:txBody>
      </p:sp>
    </p:spTree>
    <p:extLst>
      <p:ext uri="{BB962C8B-B14F-4D97-AF65-F5344CB8AC3E}">
        <p14:creationId xmlns:p14="http://schemas.microsoft.com/office/powerpoint/2010/main" val="312796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B263A-186D-EB4B-A61A-9E4A65E319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4DB519-271D-6F41-BEF7-880F03BDEC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8BBCBD-7990-864A-B046-B720BCA7FC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283837-1330-C641-A37F-270265EFA256}"/>
              </a:ext>
            </a:extLst>
          </p:cNvPr>
          <p:cNvSpPr>
            <a:spLocks noGrp="1"/>
          </p:cNvSpPr>
          <p:nvPr>
            <p:ph type="dt" sz="half" idx="10"/>
          </p:nvPr>
        </p:nvSpPr>
        <p:spPr/>
        <p:txBody>
          <a:bodyPr/>
          <a:lstStyle/>
          <a:p>
            <a:fld id="{2C4612F3-8E4D-6F42-B960-68C470FADEC3}" type="datetimeFigureOut">
              <a:rPr lang="en-US" smtClean="0"/>
              <a:t>2/5/2019</a:t>
            </a:fld>
            <a:endParaRPr lang="en-US"/>
          </a:p>
        </p:txBody>
      </p:sp>
      <p:sp>
        <p:nvSpPr>
          <p:cNvPr id="6" name="Footer Placeholder 5">
            <a:extLst>
              <a:ext uri="{FF2B5EF4-FFF2-40B4-BE49-F238E27FC236}">
                <a16:creationId xmlns:a16="http://schemas.microsoft.com/office/drawing/2014/main" id="{A0716C5E-4C67-3A4C-A07D-233909D6D3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32AC60-81FC-3F42-8A03-1D2D77E94183}"/>
              </a:ext>
            </a:extLst>
          </p:cNvPr>
          <p:cNvSpPr>
            <a:spLocks noGrp="1"/>
          </p:cNvSpPr>
          <p:nvPr>
            <p:ph type="sldNum" sz="quarter" idx="12"/>
          </p:nvPr>
        </p:nvSpPr>
        <p:spPr/>
        <p:txBody>
          <a:bodyPr/>
          <a:lstStyle/>
          <a:p>
            <a:fld id="{052DBCEB-AD5E-9247-A6A0-5AF8AB7E239D}" type="slidenum">
              <a:rPr lang="en-US" smtClean="0"/>
              <a:t>‹#›</a:t>
            </a:fld>
            <a:endParaRPr lang="en-US"/>
          </a:p>
        </p:txBody>
      </p:sp>
    </p:spTree>
    <p:extLst>
      <p:ext uri="{BB962C8B-B14F-4D97-AF65-F5344CB8AC3E}">
        <p14:creationId xmlns:p14="http://schemas.microsoft.com/office/powerpoint/2010/main" val="88680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9374-66FA-674A-8548-BBDAE5AD80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02E157-8710-DB4F-89D0-126D3D8B37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1E22ED-C890-2540-9D03-75EC5CB160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1658F1D-2C9A-D548-8BB6-983B73F82ECD}"/>
              </a:ext>
            </a:extLst>
          </p:cNvPr>
          <p:cNvSpPr>
            <a:spLocks noGrp="1"/>
          </p:cNvSpPr>
          <p:nvPr>
            <p:ph type="dt" sz="half" idx="10"/>
          </p:nvPr>
        </p:nvSpPr>
        <p:spPr/>
        <p:txBody>
          <a:bodyPr/>
          <a:lstStyle/>
          <a:p>
            <a:fld id="{2C4612F3-8E4D-6F42-B960-68C470FADEC3}" type="datetimeFigureOut">
              <a:rPr lang="en-US" smtClean="0"/>
              <a:t>2/5/2019</a:t>
            </a:fld>
            <a:endParaRPr lang="en-US"/>
          </a:p>
        </p:txBody>
      </p:sp>
      <p:sp>
        <p:nvSpPr>
          <p:cNvPr id="6" name="Footer Placeholder 5">
            <a:extLst>
              <a:ext uri="{FF2B5EF4-FFF2-40B4-BE49-F238E27FC236}">
                <a16:creationId xmlns:a16="http://schemas.microsoft.com/office/drawing/2014/main" id="{069386AB-AFA6-8D4D-B2C1-D28EA407A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58E8BE-2F46-2149-8BD4-1EBC65447EEC}"/>
              </a:ext>
            </a:extLst>
          </p:cNvPr>
          <p:cNvSpPr>
            <a:spLocks noGrp="1"/>
          </p:cNvSpPr>
          <p:nvPr>
            <p:ph type="sldNum" sz="quarter" idx="12"/>
          </p:nvPr>
        </p:nvSpPr>
        <p:spPr/>
        <p:txBody>
          <a:bodyPr/>
          <a:lstStyle/>
          <a:p>
            <a:fld id="{052DBCEB-AD5E-9247-A6A0-5AF8AB7E239D}" type="slidenum">
              <a:rPr lang="en-US" smtClean="0"/>
              <a:t>‹#›</a:t>
            </a:fld>
            <a:endParaRPr lang="en-US"/>
          </a:p>
        </p:txBody>
      </p:sp>
    </p:spTree>
    <p:extLst>
      <p:ext uri="{BB962C8B-B14F-4D97-AF65-F5344CB8AC3E}">
        <p14:creationId xmlns:p14="http://schemas.microsoft.com/office/powerpoint/2010/main" val="29443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E8C5D1-0514-D44F-8392-8D8E3F8385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F4A817-EA50-4445-948C-877CB72CD9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25F177-C0AF-8742-B702-1799C91387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612F3-8E4D-6F42-B960-68C470FADEC3}" type="datetimeFigureOut">
              <a:rPr lang="en-US" smtClean="0"/>
              <a:t>2/5/2019</a:t>
            </a:fld>
            <a:endParaRPr lang="en-US"/>
          </a:p>
        </p:txBody>
      </p:sp>
      <p:sp>
        <p:nvSpPr>
          <p:cNvPr id="5" name="Footer Placeholder 4">
            <a:extLst>
              <a:ext uri="{FF2B5EF4-FFF2-40B4-BE49-F238E27FC236}">
                <a16:creationId xmlns:a16="http://schemas.microsoft.com/office/drawing/2014/main" id="{358D5EDD-3C23-614A-8B45-5725F41605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3FE5E4-BD6E-5343-A24F-ECC797F91E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DBCEB-AD5E-9247-A6A0-5AF8AB7E239D}" type="slidenum">
              <a:rPr lang="en-US" smtClean="0"/>
              <a:t>‹#›</a:t>
            </a:fld>
            <a:endParaRPr lang="en-US"/>
          </a:p>
        </p:txBody>
      </p:sp>
    </p:spTree>
    <p:extLst>
      <p:ext uri="{BB962C8B-B14F-4D97-AF65-F5344CB8AC3E}">
        <p14:creationId xmlns:p14="http://schemas.microsoft.com/office/powerpoint/2010/main" val="87921577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FF1F4-F117-9341-9389-4E0C79DF13DB}"/>
              </a:ext>
            </a:extLst>
          </p:cNvPr>
          <p:cNvSpPr>
            <a:spLocks noGrp="1"/>
          </p:cNvSpPr>
          <p:nvPr>
            <p:ph type="ctrTitle"/>
          </p:nvPr>
        </p:nvSpPr>
        <p:spPr/>
        <p:txBody>
          <a:bodyPr>
            <a:normAutofit fontScale="90000"/>
          </a:bodyPr>
          <a:lstStyle/>
          <a:p>
            <a:r>
              <a:rPr lang="en-US" sz="4800" dirty="0"/>
              <a:t>Attending to the Experiences of our Students of Color</a:t>
            </a:r>
            <a:br>
              <a:rPr lang="en-US" sz="4800" dirty="0"/>
            </a:br>
            <a:r>
              <a:rPr lang="en-US" sz="4800" dirty="0"/>
              <a:t/>
            </a:r>
            <a:br>
              <a:rPr lang="en-US" sz="4800" dirty="0"/>
            </a:br>
            <a:r>
              <a:rPr lang="en-US" sz="4800" dirty="0"/>
              <a:t>CCPTP Conference  - 2019</a:t>
            </a:r>
          </a:p>
        </p:txBody>
      </p:sp>
      <p:sp>
        <p:nvSpPr>
          <p:cNvPr id="3" name="Subtitle 2">
            <a:extLst>
              <a:ext uri="{FF2B5EF4-FFF2-40B4-BE49-F238E27FC236}">
                <a16:creationId xmlns:a16="http://schemas.microsoft.com/office/drawing/2014/main" id="{C611EB1D-70C1-3B4C-979A-27D9D1CF5665}"/>
              </a:ext>
            </a:extLst>
          </p:cNvPr>
          <p:cNvSpPr>
            <a:spLocks noGrp="1"/>
          </p:cNvSpPr>
          <p:nvPr>
            <p:ph type="subTitle" idx="1"/>
          </p:nvPr>
        </p:nvSpPr>
        <p:spPr/>
        <p:txBody>
          <a:bodyPr>
            <a:normAutofit/>
          </a:bodyPr>
          <a:lstStyle/>
          <a:p>
            <a:endParaRPr lang="en-US" dirty="0"/>
          </a:p>
          <a:p>
            <a:r>
              <a:rPr lang="en-US" dirty="0"/>
              <a:t>Alex L. Pieterse</a:t>
            </a:r>
          </a:p>
          <a:p>
            <a:r>
              <a:rPr lang="en-US" dirty="0"/>
              <a:t>University at Albany - SUNY</a:t>
            </a:r>
          </a:p>
        </p:txBody>
      </p:sp>
    </p:spTree>
    <p:extLst>
      <p:ext uri="{BB962C8B-B14F-4D97-AF65-F5344CB8AC3E}">
        <p14:creationId xmlns:p14="http://schemas.microsoft.com/office/powerpoint/2010/main" val="282578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6FD44-9370-C042-B55F-487E84F6DD38}"/>
              </a:ext>
            </a:extLst>
          </p:cNvPr>
          <p:cNvSpPr>
            <a:spLocks noGrp="1"/>
          </p:cNvSpPr>
          <p:nvPr>
            <p:ph type="title"/>
          </p:nvPr>
        </p:nvSpPr>
        <p:spPr/>
        <p:txBody>
          <a:bodyPr/>
          <a:lstStyle/>
          <a:p>
            <a:r>
              <a:rPr lang="en-US" dirty="0"/>
              <a:t>Sample </a:t>
            </a:r>
            <a:r>
              <a:rPr lang="en-US" i="1" dirty="0"/>
              <a:t>(n=51)</a:t>
            </a:r>
          </a:p>
        </p:txBody>
      </p:sp>
      <p:sp>
        <p:nvSpPr>
          <p:cNvPr id="3" name="Content Placeholder 2">
            <a:extLst>
              <a:ext uri="{FF2B5EF4-FFF2-40B4-BE49-F238E27FC236}">
                <a16:creationId xmlns:a16="http://schemas.microsoft.com/office/drawing/2014/main" id="{4D0FB0D1-AD77-6642-A46D-5948D21B5FB3}"/>
              </a:ext>
            </a:extLst>
          </p:cNvPr>
          <p:cNvSpPr>
            <a:spLocks noGrp="1"/>
          </p:cNvSpPr>
          <p:nvPr>
            <p:ph idx="1"/>
          </p:nvPr>
        </p:nvSpPr>
        <p:spPr/>
        <p:txBody>
          <a:bodyPr>
            <a:normAutofit/>
          </a:bodyPr>
          <a:lstStyle/>
          <a:p>
            <a:endParaRPr lang="en-US" dirty="0"/>
          </a:p>
          <a:p>
            <a:r>
              <a:rPr lang="en-US" dirty="0"/>
              <a:t>Racial Identification</a:t>
            </a:r>
          </a:p>
          <a:p>
            <a:pPr marL="0" indent="0">
              <a:buNone/>
            </a:pPr>
            <a:endParaRPr lang="en-US" dirty="0"/>
          </a:p>
          <a:p>
            <a:pPr lvl="1"/>
            <a:r>
              <a:rPr lang="en-US" dirty="0"/>
              <a:t>17  - Black or African American </a:t>
            </a:r>
          </a:p>
          <a:p>
            <a:pPr lvl="1"/>
            <a:r>
              <a:rPr lang="en-US" dirty="0"/>
              <a:t>16  - Asian (including South Asian, East Indian, East Asian, Indian, Asian Indian)</a:t>
            </a:r>
          </a:p>
          <a:p>
            <a:pPr lvl="1"/>
            <a:r>
              <a:rPr lang="en-US" dirty="0"/>
              <a:t>11  - Latino/a (including Mestizo and Indigenous Mexican) </a:t>
            </a:r>
          </a:p>
          <a:p>
            <a:pPr lvl="1"/>
            <a:r>
              <a:rPr lang="en-US" dirty="0"/>
              <a:t>3  - Arab or Middle Eastern  </a:t>
            </a:r>
          </a:p>
          <a:p>
            <a:pPr lvl="1"/>
            <a:r>
              <a:rPr lang="en-US" dirty="0"/>
              <a:t>3  - Multiracial </a:t>
            </a:r>
          </a:p>
        </p:txBody>
      </p:sp>
    </p:spTree>
    <p:extLst>
      <p:ext uri="{BB962C8B-B14F-4D97-AF65-F5344CB8AC3E}">
        <p14:creationId xmlns:p14="http://schemas.microsoft.com/office/powerpoint/2010/main" val="3205498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6FD44-9370-C042-B55F-487E84F6DD38}"/>
              </a:ext>
            </a:extLst>
          </p:cNvPr>
          <p:cNvSpPr>
            <a:spLocks noGrp="1"/>
          </p:cNvSpPr>
          <p:nvPr>
            <p:ph type="title"/>
          </p:nvPr>
        </p:nvSpPr>
        <p:spPr/>
        <p:txBody>
          <a:bodyPr/>
          <a:lstStyle/>
          <a:p>
            <a:r>
              <a:rPr lang="en-US" dirty="0"/>
              <a:t>Sample </a:t>
            </a:r>
            <a:r>
              <a:rPr lang="en-US" i="1" dirty="0"/>
              <a:t>(n=51)</a:t>
            </a:r>
          </a:p>
        </p:txBody>
      </p:sp>
      <p:sp>
        <p:nvSpPr>
          <p:cNvPr id="3" name="Content Placeholder 2">
            <a:extLst>
              <a:ext uri="{FF2B5EF4-FFF2-40B4-BE49-F238E27FC236}">
                <a16:creationId xmlns:a16="http://schemas.microsoft.com/office/drawing/2014/main" id="{4D0FB0D1-AD77-6642-A46D-5948D21B5FB3}"/>
              </a:ext>
            </a:extLst>
          </p:cNvPr>
          <p:cNvSpPr>
            <a:spLocks noGrp="1"/>
          </p:cNvSpPr>
          <p:nvPr>
            <p:ph idx="1"/>
          </p:nvPr>
        </p:nvSpPr>
        <p:spPr/>
        <p:txBody>
          <a:bodyPr>
            <a:normAutofit/>
          </a:bodyPr>
          <a:lstStyle/>
          <a:p>
            <a:r>
              <a:rPr lang="en-US" dirty="0"/>
              <a:t>Gender Identification </a:t>
            </a:r>
          </a:p>
          <a:p>
            <a:pPr lvl="1"/>
            <a:r>
              <a:rPr lang="en-US" dirty="0"/>
              <a:t>40  - female</a:t>
            </a:r>
          </a:p>
          <a:p>
            <a:pPr lvl="1"/>
            <a:r>
              <a:rPr lang="en-US" dirty="0"/>
              <a:t>6  - male</a:t>
            </a:r>
          </a:p>
          <a:p>
            <a:pPr lvl="1"/>
            <a:r>
              <a:rPr lang="en-US" dirty="0"/>
              <a:t>1  - transgender</a:t>
            </a:r>
          </a:p>
          <a:p>
            <a:pPr lvl="1"/>
            <a:r>
              <a:rPr lang="en-US" dirty="0"/>
              <a:t>1  - genderfluid</a:t>
            </a:r>
          </a:p>
          <a:p>
            <a:pPr lvl="1"/>
            <a:endParaRPr lang="en-US" dirty="0"/>
          </a:p>
          <a:p>
            <a:r>
              <a:rPr lang="en-US" dirty="0"/>
              <a:t>Geographical Representation </a:t>
            </a:r>
          </a:p>
          <a:p>
            <a:pPr lvl="1"/>
            <a:r>
              <a:rPr lang="en-US" dirty="0"/>
              <a:t>All regions represented with highest regions being Midwest, Southeast, Northeast</a:t>
            </a:r>
          </a:p>
        </p:txBody>
      </p:sp>
    </p:spTree>
    <p:extLst>
      <p:ext uri="{BB962C8B-B14F-4D97-AF65-F5344CB8AC3E}">
        <p14:creationId xmlns:p14="http://schemas.microsoft.com/office/powerpoint/2010/main" val="358165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90F0F-7C60-FF4B-8CD0-14473D1B269F}"/>
              </a:ext>
            </a:extLst>
          </p:cNvPr>
          <p:cNvSpPr>
            <a:spLocks noGrp="1"/>
          </p:cNvSpPr>
          <p:nvPr>
            <p:ph type="title"/>
          </p:nvPr>
        </p:nvSpPr>
        <p:spPr/>
        <p:txBody>
          <a:bodyPr/>
          <a:lstStyle/>
          <a:p>
            <a:r>
              <a:rPr lang="en-US" dirty="0"/>
              <a:t>Theme Descriptions</a:t>
            </a:r>
          </a:p>
        </p:txBody>
      </p:sp>
      <p:sp>
        <p:nvSpPr>
          <p:cNvPr id="3" name="Content Placeholder 2">
            <a:extLst>
              <a:ext uri="{FF2B5EF4-FFF2-40B4-BE49-F238E27FC236}">
                <a16:creationId xmlns:a16="http://schemas.microsoft.com/office/drawing/2014/main" id="{D200852F-89EA-A14E-91B5-FB5C5FB941D1}"/>
              </a:ext>
            </a:extLst>
          </p:cNvPr>
          <p:cNvSpPr>
            <a:spLocks noGrp="1"/>
          </p:cNvSpPr>
          <p:nvPr>
            <p:ph idx="1"/>
          </p:nvPr>
        </p:nvSpPr>
        <p:spPr/>
        <p:txBody>
          <a:bodyPr>
            <a:normAutofit fontScale="85000" lnSpcReduction="20000"/>
          </a:bodyPr>
          <a:lstStyle/>
          <a:p>
            <a:endParaRPr lang="en-US" dirty="0"/>
          </a:p>
          <a:p>
            <a:r>
              <a:rPr lang="en-US" dirty="0"/>
              <a:t>Marginalization (48%)</a:t>
            </a:r>
          </a:p>
          <a:p>
            <a:pPr lvl="1"/>
            <a:r>
              <a:rPr lang="en-US" dirty="0"/>
              <a:t>Devalued, tokenized</a:t>
            </a:r>
          </a:p>
          <a:p>
            <a:r>
              <a:rPr lang="en-US" dirty="0"/>
              <a:t>Support (60%)</a:t>
            </a:r>
          </a:p>
          <a:p>
            <a:pPr lvl="1"/>
            <a:r>
              <a:rPr lang="en-US" dirty="0"/>
              <a:t>Positive, negative</a:t>
            </a:r>
          </a:p>
          <a:p>
            <a:r>
              <a:rPr lang="en-US" dirty="0"/>
              <a:t>Hypocrisy (20%)</a:t>
            </a:r>
          </a:p>
          <a:p>
            <a:pPr lvl="1"/>
            <a:r>
              <a:rPr lang="en-US" dirty="0"/>
              <a:t>Program talking but not walking the walk</a:t>
            </a:r>
          </a:p>
          <a:p>
            <a:r>
              <a:rPr lang="en-US" dirty="0"/>
              <a:t>Diversity Representation (38%)</a:t>
            </a:r>
          </a:p>
          <a:p>
            <a:pPr lvl="1"/>
            <a:r>
              <a:rPr lang="en-US" dirty="0"/>
              <a:t>Presence of students and faculty of Color</a:t>
            </a:r>
          </a:p>
          <a:p>
            <a:r>
              <a:rPr lang="en-US" dirty="0"/>
              <a:t>Positive changes (18%)</a:t>
            </a:r>
          </a:p>
          <a:p>
            <a:pPr lvl="1"/>
            <a:r>
              <a:rPr lang="en-US" dirty="0"/>
              <a:t>Individual and program level of changes</a:t>
            </a:r>
          </a:p>
          <a:p>
            <a:r>
              <a:rPr lang="en-US" dirty="0"/>
              <a:t>Racism (42%)</a:t>
            </a:r>
          </a:p>
          <a:p>
            <a:pPr lvl="1"/>
            <a:r>
              <a:rPr lang="en-US" dirty="0"/>
              <a:t>Unequal treatment, stereotypical expectations, microaggressions</a:t>
            </a:r>
          </a:p>
          <a:p>
            <a:endParaRPr lang="en-US" dirty="0"/>
          </a:p>
        </p:txBody>
      </p:sp>
    </p:spTree>
    <p:extLst>
      <p:ext uri="{BB962C8B-B14F-4D97-AF65-F5344CB8AC3E}">
        <p14:creationId xmlns:p14="http://schemas.microsoft.com/office/powerpoint/2010/main" val="403427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CAE35-4895-D840-8412-EB447598B056}"/>
              </a:ext>
            </a:extLst>
          </p:cNvPr>
          <p:cNvSpPr>
            <a:spLocks noGrp="1"/>
          </p:cNvSpPr>
          <p:nvPr>
            <p:ph type="title"/>
          </p:nvPr>
        </p:nvSpPr>
        <p:spPr/>
        <p:txBody>
          <a:bodyPr/>
          <a:lstStyle/>
          <a:p>
            <a:r>
              <a:rPr lang="en-US" dirty="0"/>
              <a:t>Narratives</a:t>
            </a:r>
          </a:p>
        </p:txBody>
      </p:sp>
      <p:sp>
        <p:nvSpPr>
          <p:cNvPr id="3" name="Content Placeholder 2">
            <a:extLst>
              <a:ext uri="{FF2B5EF4-FFF2-40B4-BE49-F238E27FC236}">
                <a16:creationId xmlns:a16="http://schemas.microsoft.com/office/drawing/2014/main" id="{9EB0D4A7-4329-1E4F-A95C-3942162681A3}"/>
              </a:ext>
            </a:extLst>
          </p:cNvPr>
          <p:cNvSpPr>
            <a:spLocks noGrp="1"/>
          </p:cNvSpPr>
          <p:nvPr>
            <p:ph idx="1"/>
          </p:nvPr>
        </p:nvSpPr>
        <p:spPr/>
        <p:txBody>
          <a:bodyPr>
            <a:normAutofit fontScale="92500" lnSpcReduction="10000"/>
          </a:bodyPr>
          <a:lstStyle/>
          <a:p>
            <a:r>
              <a:rPr lang="en-US" dirty="0"/>
              <a:t>Racism/Marginalization/Hypocrisy</a:t>
            </a:r>
          </a:p>
          <a:p>
            <a:endParaRPr lang="en-US" dirty="0"/>
          </a:p>
          <a:p>
            <a:pPr marL="457200" lvl="1" indent="0">
              <a:buNone/>
            </a:pPr>
            <a:r>
              <a:rPr lang="en-US" i="1" dirty="0"/>
              <a:t>“Being a student of color in my program has been incredibly difficult. The academy is a violent place for students of color, and although faculty acknowledge this, they do nothing to change the dynamics and structures that propagate this violence. The experiences of students of color are seen as methods by which white students in the program can learn more about the experiences of students of color, while their comfort is centered and prioritized over the comfort and safety of students of color. Our program struggles with moving past the theoretical understanding of racism and power and does very little more than discuss it and talk about how difficult it is for students of color while no effort is made to actually change the climate and dynamics of the department”</a:t>
            </a:r>
          </a:p>
          <a:p>
            <a:pPr marL="457200" lvl="1" indent="0">
              <a:buNone/>
            </a:pPr>
            <a:endParaRPr lang="en-US" i="1" dirty="0"/>
          </a:p>
          <a:p>
            <a:pPr marL="457200" lvl="1" indent="0">
              <a:buNone/>
            </a:pPr>
            <a:r>
              <a:rPr lang="en-US" i="1" dirty="0"/>
              <a:t>Multiracial Latina</a:t>
            </a:r>
          </a:p>
          <a:p>
            <a:pPr marL="457200" lvl="1" indent="0">
              <a:buNone/>
            </a:pPr>
            <a:endParaRPr lang="en-US" i="1" dirty="0"/>
          </a:p>
        </p:txBody>
      </p:sp>
    </p:spTree>
    <p:extLst>
      <p:ext uri="{BB962C8B-B14F-4D97-AF65-F5344CB8AC3E}">
        <p14:creationId xmlns:p14="http://schemas.microsoft.com/office/powerpoint/2010/main" val="745061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81105-0F0F-B148-85A5-B2C27B9FC2F2}"/>
              </a:ext>
            </a:extLst>
          </p:cNvPr>
          <p:cNvSpPr>
            <a:spLocks noGrp="1"/>
          </p:cNvSpPr>
          <p:nvPr>
            <p:ph type="title"/>
          </p:nvPr>
        </p:nvSpPr>
        <p:spPr/>
        <p:txBody>
          <a:bodyPr/>
          <a:lstStyle/>
          <a:p>
            <a:r>
              <a:rPr lang="en-US" dirty="0"/>
              <a:t>Narratives</a:t>
            </a:r>
          </a:p>
        </p:txBody>
      </p:sp>
      <p:sp>
        <p:nvSpPr>
          <p:cNvPr id="3" name="Content Placeholder 2">
            <a:extLst>
              <a:ext uri="{FF2B5EF4-FFF2-40B4-BE49-F238E27FC236}">
                <a16:creationId xmlns:a16="http://schemas.microsoft.com/office/drawing/2014/main" id="{6E861A7A-1327-B843-B863-C6559A6E7E88}"/>
              </a:ext>
            </a:extLst>
          </p:cNvPr>
          <p:cNvSpPr>
            <a:spLocks noGrp="1"/>
          </p:cNvSpPr>
          <p:nvPr>
            <p:ph idx="1"/>
          </p:nvPr>
        </p:nvSpPr>
        <p:spPr>
          <a:xfrm>
            <a:off x="838200" y="1837348"/>
            <a:ext cx="10515600" cy="4351338"/>
          </a:xfrm>
        </p:spPr>
        <p:txBody>
          <a:bodyPr>
            <a:normAutofit fontScale="92500" lnSpcReduction="20000"/>
          </a:bodyPr>
          <a:lstStyle/>
          <a:p>
            <a:r>
              <a:rPr lang="en-US" dirty="0"/>
              <a:t>Support - Positive</a:t>
            </a:r>
          </a:p>
          <a:p>
            <a:endParaRPr lang="en-US" dirty="0"/>
          </a:p>
          <a:p>
            <a:pPr marL="457200" lvl="1" indent="0">
              <a:buNone/>
            </a:pPr>
            <a:r>
              <a:rPr lang="en-US" dirty="0"/>
              <a:t>“</a:t>
            </a:r>
            <a:r>
              <a:rPr lang="en-US" i="1" dirty="0"/>
              <a:t>Although we talk a lot about social justice in class, I haven't talked a lot about my identity as a student of color. One of the reasons for that is I need time to process my experiences. However, when I am with other Asian students, I feel more comfortable to share whatever I experienced and get support from them</a:t>
            </a:r>
            <a:r>
              <a:rPr lang="en-US" dirty="0"/>
              <a:t>”</a:t>
            </a:r>
          </a:p>
          <a:p>
            <a:pPr marL="457200" lvl="1" indent="0">
              <a:buNone/>
            </a:pPr>
            <a:r>
              <a:rPr lang="en-US" dirty="0"/>
              <a:t>Asian participant</a:t>
            </a:r>
          </a:p>
          <a:p>
            <a:pPr marL="457200" lvl="1" indent="0">
              <a:buNone/>
            </a:pPr>
            <a:endParaRPr lang="en-US" dirty="0"/>
          </a:p>
          <a:p>
            <a:pPr marL="457200" lvl="1" indent="0">
              <a:buNone/>
            </a:pPr>
            <a:r>
              <a:rPr lang="en-US" i="1" dirty="0"/>
              <a:t>“I think that my experience has been somewhat unique. I was fortunate enough to begin my program with a racially diverse cohort. I also was paired with an advisor who was a woman of color. Within our advising relationship, she often discussed my intersecting identities and understood my experiences as a cultural being. I felt cared for and comfortable in her presence”</a:t>
            </a:r>
          </a:p>
          <a:p>
            <a:pPr marL="457200" lvl="1" indent="0">
              <a:buNone/>
            </a:pPr>
            <a:r>
              <a:rPr lang="en-US" dirty="0"/>
              <a:t>Asian participant</a:t>
            </a:r>
          </a:p>
          <a:p>
            <a:pPr marL="457200" lvl="1" indent="0">
              <a:buNone/>
            </a:pPr>
            <a:endParaRPr lang="en-US" i="1" dirty="0"/>
          </a:p>
        </p:txBody>
      </p:sp>
    </p:spTree>
    <p:extLst>
      <p:ext uri="{BB962C8B-B14F-4D97-AF65-F5344CB8AC3E}">
        <p14:creationId xmlns:p14="http://schemas.microsoft.com/office/powerpoint/2010/main" val="4074658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3671-55FC-6F45-B13F-0051F30D12A3}"/>
              </a:ext>
            </a:extLst>
          </p:cNvPr>
          <p:cNvSpPr>
            <a:spLocks noGrp="1"/>
          </p:cNvSpPr>
          <p:nvPr>
            <p:ph type="title"/>
          </p:nvPr>
        </p:nvSpPr>
        <p:spPr/>
        <p:txBody>
          <a:bodyPr/>
          <a:lstStyle/>
          <a:p>
            <a:r>
              <a:rPr lang="en-US" dirty="0"/>
              <a:t>Narratives</a:t>
            </a:r>
          </a:p>
        </p:txBody>
      </p:sp>
      <p:sp>
        <p:nvSpPr>
          <p:cNvPr id="3" name="Content Placeholder 2">
            <a:extLst>
              <a:ext uri="{FF2B5EF4-FFF2-40B4-BE49-F238E27FC236}">
                <a16:creationId xmlns:a16="http://schemas.microsoft.com/office/drawing/2014/main" id="{D476BDF7-E2E5-FE47-A261-A72BDA1A7FF9}"/>
              </a:ext>
            </a:extLst>
          </p:cNvPr>
          <p:cNvSpPr>
            <a:spLocks noGrp="1"/>
          </p:cNvSpPr>
          <p:nvPr>
            <p:ph idx="1"/>
          </p:nvPr>
        </p:nvSpPr>
        <p:spPr/>
        <p:txBody>
          <a:bodyPr>
            <a:normAutofit/>
          </a:bodyPr>
          <a:lstStyle/>
          <a:p>
            <a:r>
              <a:rPr lang="en-US" dirty="0"/>
              <a:t>Support - Positive/Representation</a:t>
            </a:r>
          </a:p>
          <a:p>
            <a:pPr marL="457200" lvl="1" indent="0">
              <a:buNone/>
            </a:pPr>
            <a:endParaRPr lang="en-US" i="1" dirty="0"/>
          </a:p>
          <a:p>
            <a:pPr marL="457200" lvl="1" indent="0">
              <a:buNone/>
            </a:pPr>
            <a:r>
              <a:rPr lang="en-US" i="1" dirty="0"/>
              <a:t>I'm grateful to be in a program where diversity is valued and fully supported. My lab is probably one of the most diverse groups in our department and this is very comforting. I have felt nothing but support and encouragement from my peers and from my advisor. From day one, my advisor has been attentive to how I may feel being the only Mexican female in our area/department. For the department, I would say that there's not enough representation, so it does get pretty lonely looking around and not seeing people like me. It can be discouraging and maybe a little bit more of the pressure to perform. However, I always know that I can lean on my advisor for both advice and support.</a:t>
            </a:r>
          </a:p>
        </p:txBody>
      </p:sp>
    </p:spTree>
    <p:extLst>
      <p:ext uri="{BB962C8B-B14F-4D97-AF65-F5344CB8AC3E}">
        <p14:creationId xmlns:p14="http://schemas.microsoft.com/office/powerpoint/2010/main" val="4208810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E2CAE-A5D4-D046-A9BC-4E6708A79AEA}"/>
              </a:ext>
            </a:extLst>
          </p:cNvPr>
          <p:cNvSpPr>
            <a:spLocks noGrp="1"/>
          </p:cNvSpPr>
          <p:nvPr>
            <p:ph type="title"/>
          </p:nvPr>
        </p:nvSpPr>
        <p:spPr/>
        <p:txBody>
          <a:bodyPr/>
          <a:lstStyle/>
          <a:p>
            <a:r>
              <a:rPr lang="en-US" dirty="0"/>
              <a:t>Narratives</a:t>
            </a:r>
          </a:p>
        </p:txBody>
      </p:sp>
      <p:sp>
        <p:nvSpPr>
          <p:cNvPr id="3" name="Content Placeholder 2">
            <a:extLst>
              <a:ext uri="{FF2B5EF4-FFF2-40B4-BE49-F238E27FC236}">
                <a16:creationId xmlns:a16="http://schemas.microsoft.com/office/drawing/2014/main" id="{BF806B4D-3096-E147-84FB-0264D65B0D20}"/>
              </a:ext>
            </a:extLst>
          </p:cNvPr>
          <p:cNvSpPr>
            <a:spLocks noGrp="1"/>
          </p:cNvSpPr>
          <p:nvPr>
            <p:ph idx="1"/>
          </p:nvPr>
        </p:nvSpPr>
        <p:spPr/>
        <p:txBody>
          <a:bodyPr>
            <a:normAutofit/>
          </a:bodyPr>
          <a:lstStyle/>
          <a:p>
            <a:endParaRPr lang="en-US" dirty="0"/>
          </a:p>
          <a:p>
            <a:r>
              <a:rPr lang="en-US" dirty="0"/>
              <a:t>Hypocrisy/Support - negative</a:t>
            </a:r>
          </a:p>
          <a:p>
            <a:pPr marL="0" indent="0">
              <a:buNone/>
            </a:pPr>
            <a:r>
              <a:rPr lang="en-US" dirty="0"/>
              <a:t>	</a:t>
            </a:r>
            <a:r>
              <a:rPr lang="en-US" i="1" dirty="0"/>
              <a:t>Traumatizing from beginning to end…The program and 	department espoused social justice values but that was not 	translated in a way that actually helped me as Black woman 	with multiple other marginalized identities. My professors 	knew theory or maybe did research on queer folks, but 	applying that knowledge to their own students did not happen. If 	it did, empathy, support, action would have be present and my 	experience would have been different</a:t>
            </a:r>
            <a:r>
              <a:rPr lang="en-US" dirty="0"/>
              <a:t>. </a:t>
            </a:r>
          </a:p>
        </p:txBody>
      </p:sp>
    </p:spTree>
    <p:extLst>
      <p:ext uri="{BB962C8B-B14F-4D97-AF65-F5344CB8AC3E}">
        <p14:creationId xmlns:p14="http://schemas.microsoft.com/office/powerpoint/2010/main" val="1447864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6024D-E9D6-0C4D-B9A7-354A9451E244}"/>
              </a:ext>
            </a:extLst>
          </p:cNvPr>
          <p:cNvSpPr>
            <a:spLocks noGrp="1"/>
          </p:cNvSpPr>
          <p:nvPr>
            <p:ph type="title"/>
          </p:nvPr>
        </p:nvSpPr>
        <p:spPr/>
        <p:txBody>
          <a:bodyPr/>
          <a:lstStyle/>
          <a:p>
            <a:r>
              <a:rPr lang="en-US" dirty="0"/>
              <a:t>Narratives</a:t>
            </a:r>
          </a:p>
        </p:txBody>
      </p:sp>
      <p:sp>
        <p:nvSpPr>
          <p:cNvPr id="3" name="Content Placeholder 2">
            <a:extLst>
              <a:ext uri="{FF2B5EF4-FFF2-40B4-BE49-F238E27FC236}">
                <a16:creationId xmlns:a16="http://schemas.microsoft.com/office/drawing/2014/main" id="{C160D40D-31CA-A042-BF2A-F6C05FD8041B}"/>
              </a:ext>
            </a:extLst>
          </p:cNvPr>
          <p:cNvSpPr>
            <a:spLocks noGrp="1"/>
          </p:cNvSpPr>
          <p:nvPr>
            <p:ph idx="1"/>
          </p:nvPr>
        </p:nvSpPr>
        <p:spPr/>
        <p:txBody>
          <a:bodyPr>
            <a:normAutofit fontScale="92500"/>
          </a:bodyPr>
          <a:lstStyle/>
          <a:p>
            <a:r>
              <a:rPr lang="en-US" dirty="0"/>
              <a:t>Hypocrisy/Racism</a:t>
            </a:r>
          </a:p>
          <a:p>
            <a:pPr marL="457200" lvl="1" indent="0">
              <a:buNone/>
            </a:pPr>
            <a:r>
              <a:rPr lang="en-US" dirty="0"/>
              <a:t>“</a:t>
            </a:r>
            <a:r>
              <a:rPr lang="en-US" i="1" dirty="0"/>
              <a:t>It has sucked. People pretend like they are "culturally competent." They are racist to peers, I fear for their clients. Faculty not doing sufficient gate keeping. Environment is hostile and problematic. There is definitely a hierarchy of race in our program</a:t>
            </a:r>
            <a:r>
              <a:rPr lang="en-US" dirty="0"/>
              <a:t>”</a:t>
            </a:r>
          </a:p>
          <a:p>
            <a:pPr marL="457200" lvl="1" indent="0">
              <a:buNone/>
            </a:pPr>
            <a:r>
              <a:rPr lang="en-US" dirty="0"/>
              <a:t>Black participant</a:t>
            </a:r>
          </a:p>
          <a:p>
            <a:pPr marL="457200" lvl="1" indent="0">
              <a:buNone/>
            </a:pPr>
            <a:endParaRPr lang="en-US" dirty="0"/>
          </a:p>
          <a:p>
            <a:r>
              <a:rPr lang="en-US" dirty="0"/>
              <a:t>Positive Changes</a:t>
            </a:r>
          </a:p>
          <a:p>
            <a:pPr marL="457200" lvl="1" indent="0">
              <a:buNone/>
            </a:pPr>
            <a:r>
              <a:rPr lang="en-US" dirty="0"/>
              <a:t>“</a:t>
            </a:r>
            <a:r>
              <a:rPr lang="en-US" i="1" dirty="0"/>
              <a:t>The program does value diverse representation in its students, and the faculty is slowly becoming more diverse as well. However, change is slow when it comes to becoming more social justice oriented, and incorporating multiculturalism and social justice into the curriculum and more broadly the program. It is happening, though slowly</a:t>
            </a:r>
            <a:r>
              <a:rPr lang="en-US" dirty="0"/>
              <a:t>”.</a:t>
            </a:r>
          </a:p>
          <a:p>
            <a:pPr marL="457200" lvl="1" indent="0">
              <a:buNone/>
            </a:pPr>
            <a:r>
              <a:rPr lang="en-US" dirty="0"/>
              <a:t>Latina participant</a:t>
            </a:r>
          </a:p>
        </p:txBody>
      </p:sp>
    </p:spTree>
    <p:extLst>
      <p:ext uri="{BB962C8B-B14F-4D97-AF65-F5344CB8AC3E}">
        <p14:creationId xmlns:p14="http://schemas.microsoft.com/office/powerpoint/2010/main" val="4237651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95418-3955-6440-A6EF-779BCC18E7D7}"/>
              </a:ext>
            </a:extLst>
          </p:cNvPr>
          <p:cNvSpPr>
            <a:spLocks noGrp="1"/>
          </p:cNvSpPr>
          <p:nvPr>
            <p:ph type="title"/>
          </p:nvPr>
        </p:nvSpPr>
        <p:spPr/>
        <p:txBody>
          <a:bodyPr/>
          <a:lstStyle/>
          <a:p>
            <a:r>
              <a:rPr lang="en-US" dirty="0"/>
              <a:t>Narratives</a:t>
            </a:r>
          </a:p>
        </p:txBody>
      </p:sp>
      <p:sp>
        <p:nvSpPr>
          <p:cNvPr id="3" name="Content Placeholder 2">
            <a:extLst>
              <a:ext uri="{FF2B5EF4-FFF2-40B4-BE49-F238E27FC236}">
                <a16:creationId xmlns:a16="http://schemas.microsoft.com/office/drawing/2014/main" id="{478088E7-F9EE-E040-8043-49EF90B4C4C6}"/>
              </a:ext>
            </a:extLst>
          </p:cNvPr>
          <p:cNvSpPr>
            <a:spLocks noGrp="1"/>
          </p:cNvSpPr>
          <p:nvPr>
            <p:ph idx="1"/>
          </p:nvPr>
        </p:nvSpPr>
        <p:spPr/>
        <p:txBody>
          <a:bodyPr>
            <a:normAutofit/>
          </a:bodyPr>
          <a:lstStyle/>
          <a:p>
            <a:r>
              <a:rPr lang="en-US" dirty="0"/>
              <a:t>Marginalized</a:t>
            </a:r>
          </a:p>
          <a:p>
            <a:endParaRPr lang="en-US" dirty="0"/>
          </a:p>
          <a:p>
            <a:pPr marL="457200" lvl="1" indent="0">
              <a:buNone/>
            </a:pPr>
            <a:r>
              <a:rPr lang="en-US" dirty="0"/>
              <a:t>“</a:t>
            </a:r>
            <a:r>
              <a:rPr lang="en-US" i="1" dirty="0"/>
              <a:t>I also sometimes feel as if I am placed in the program to fill a </a:t>
            </a:r>
            <a:r>
              <a:rPr lang="en-US" i="1" dirty="0" err="1"/>
              <a:t>qouta</a:t>
            </a:r>
            <a:r>
              <a:rPr lang="en-US" i="1" dirty="0"/>
              <a:t> or to stand as one who adds diversity to the program numbers. In class, I often feel that my perspective is not understood or appreciated, or that if I were to address areas of concern, it comes off as being disruptive. I feel limited in that, speaking up in regards to issues of concern are not warranted, and if I were to speak up, the conversation would not lead to action</a:t>
            </a:r>
            <a:r>
              <a:rPr lang="en-US" dirty="0"/>
              <a:t>”</a:t>
            </a:r>
          </a:p>
          <a:p>
            <a:pPr marL="457200" lvl="1" indent="0">
              <a:buNone/>
            </a:pPr>
            <a:endParaRPr lang="en-US" dirty="0"/>
          </a:p>
          <a:p>
            <a:pPr marL="457200" lvl="1" indent="0">
              <a:buNone/>
            </a:pPr>
            <a:r>
              <a:rPr lang="en-US" dirty="0"/>
              <a:t>Black participant</a:t>
            </a:r>
          </a:p>
        </p:txBody>
      </p:sp>
    </p:spTree>
    <p:extLst>
      <p:ext uri="{BB962C8B-B14F-4D97-AF65-F5344CB8AC3E}">
        <p14:creationId xmlns:p14="http://schemas.microsoft.com/office/powerpoint/2010/main" val="1843267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C36E8-7169-1B45-B88B-13E726B3BDFA}"/>
              </a:ext>
            </a:extLst>
          </p:cNvPr>
          <p:cNvSpPr>
            <a:spLocks noGrp="1"/>
          </p:cNvSpPr>
          <p:nvPr>
            <p:ph type="title"/>
          </p:nvPr>
        </p:nvSpPr>
        <p:spPr/>
        <p:txBody>
          <a:bodyPr/>
          <a:lstStyle/>
          <a:p>
            <a:r>
              <a:rPr lang="en-US" dirty="0"/>
              <a:t>Limitations and Conclusions</a:t>
            </a:r>
          </a:p>
        </p:txBody>
      </p:sp>
      <p:sp>
        <p:nvSpPr>
          <p:cNvPr id="3" name="Content Placeholder 2">
            <a:extLst>
              <a:ext uri="{FF2B5EF4-FFF2-40B4-BE49-F238E27FC236}">
                <a16:creationId xmlns:a16="http://schemas.microsoft.com/office/drawing/2014/main" id="{AFB04527-D2EC-F74C-A01C-1A2B413569CB}"/>
              </a:ext>
            </a:extLst>
          </p:cNvPr>
          <p:cNvSpPr>
            <a:spLocks noGrp="1"/>
          </p:cNvSpPr>
          <p:nvPr>
            <p:ph idx="1"/>
          </p:nvPr>
        </p:nvSpPr>
        <p:spPr/>
        <p:txBody>
          <a:bodyPr>
            <a:normAutofit fontScale="92500" lnSpcReduction="10000"/>
          </a:bodyPr>
          <a:lstStyle/>
          <a:p>
            <a:endParaRPr lang="en-US" dirty="0"/>
          </a:p>
          <a:p>
            <a:r>
              <a:rPr lang="en-US" dirty="0"/>
              <a:t>Self-Selection Bias…what would the other students say?</a:t>
            </a:r>
          </a:p>
          <a:p>
            <a:endParaRPr lang="en-US" dirty="0"/>
          </a:p>
          <a:p>
            <a:r>
              <a:rPr lang="en-US" dirty="0"/>
              <a:t>The current sample identifies several areas of difficulty experienced by students of Color</a:t>
            </a:r>
          </a:p>
          <a:p>
            <a:pPr lvl="1"/>
            <a:r>
              <a:rPr lang="en-US" i="1" dirty="0"/>
              <a:t>I'm going to use bullet points to explain my overall feelings:  1.Isolated  2.Misunderstood  3.Unequal  4.Different  5.inferior  6.Lonely  7.Unsupported and </a:t>
            </a:r>
            <a:r>
              <a:rPr lang="en-US" i="1" dirty="0" err="1"/>
              <a:t>Unbelonged</a:t>
            </a:r>
            <a:endParaRPr lang="en-US" i="1" dirty="0"/>
          </a:p>
          <a:p>
            <a:endParaRPr lang="en-US" dirty="0"/>
          </a:p>
          <a:p>
            <a:r>
              <a:rPr lang="en-US" dirty="0"/>
              <a:t>Positive support largely appears to be a function of the presence of other students/faculty of Color - problematic</a:t>
            </a:r>
          </a:p>
        </p:txBody>
      </p:sp>
    </p:spTree>
    <p:extLst>
      <p:ext uri="{BB962C8B-B14F-4D97-AF65-F5344CB8AC3E}">
        <p14:creationId xmlns:p14="http://schemas.microsoft.com/office/powerpoint/2010/main" val="3619058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C0174-E234-4D4E-AD79-11970B7DEE10}"/>
              </a:ext>
            </a:extLst>
          </p:cNvPr>
          <p:cNvSpPr>
            <a:spLocks noGrp="1"/>
          </p:cNvSpPr>
          <p:nvPr>
            <p:ph type="title"/>
          </p:nvPr>
        </p:nvSpPr>
        <p:spPr/>
        <p:txBody>
          <a:bodyPr/>
          <a:lstStyle/>
          <a:p>
            <a:r>
              <a:rPr lang="en-US" dirty="0"/>
              <a:t>Recognitions…</a:t>
            </a:r>
          </a:p>
        </p:txBody>
      </p:sp>
      <p:sp>
        <p:nvSpPr>
          <p:cNvPr id="3" name="Content Placeholder 2">
            <a:extLst>
              <a:ext uri="{FF2B5EF4-FFF2-40B4-BE49-F238E27FC236}">
                <a16:creationId xmlns:a16="http://schemas.microsoft.com/office/drawing/2014/main" id="{B20F184C-82BE-1446-B133-D3EA19E753D0}"/>
              </a:ext>
            </a:extLst>
          </p:cNvPr>
          <p:cNvSpPr>
            <a:spLocks noGrp="1"/>
          </p:cNvSpPr>
          <p:nvPr>
            <p:ph idx="1"/>
          </p:nvPr>
        </p:nvSpPr>
        <p:spPr/>
        <p:txBody>
          <a:bodyPr/>
          <a:lstStyle/>
          <a:p>
            <a:endParaRPr lang="en-US" dirty="0"/>
          </a:p>
          <a:p>
            <a:pPr marL="0" indent="0">
              <a:buNone/>
            </a:pPr>
            <a:endParaRPr lang="en-US" dirty="0"/>
          </a:p>
          <a:p>
            <a:pPr marL="0" indent="0">
              <a:buNone/>
            </a:pPr>
            <a:r>
              <a:rPr lang="en-US" dirty="0"/>
              <a:t>			“</a:t>
            </a:r>
            <a:r>
              <a:rPr lang="en-US" dirty="0" err="1"/>
              <a:t>Umuntu</a:t>
            </a:r>
            <a:r>
              <a:rPr lang="en-US" dirty="0"/>
              <a:t> </a:t>
            </a:r>
            <a:r>
              <a:rPr lang="en-US" dirty="0" err="1"/>
              <a:t>ngumuntu</a:t>
            </a:r>
            <a:r>
              <a:rPr lang="en-US" dirty="0"/>
              <a:t> </a:t>
            </a:r>
            <a:r>
              <a:rPr lang="en-US" dirty="0" err="1"/>
              <a:t>ngabantu</a:t>
            </a:r>
            <a:r>
              <a:rPr lang="en-US" dirty="0"/>
              <a:t>”</a:t>
            </a:r>
          </a:p>
          <a:p>
            <a:pPr marL="0" indent="0">
              <a:buNone/>
            </a:pPr>
            <a:r>
              <a:rPr lang="en-US" dirty="0"/>
              <a:t>                “A person is a person through other persons…”</a:t>
            </a:r>
          </a:p>
          <a:p>
            <a:pPr marL="0" indent="0">
              <a:buNone/>
            </a:pPr>
            <a:r>
              <a:rPr lang="en-US" dirty="0"/>
              <a:t>				</a:t>
            </a:r>
          </a:p>
          <a:p>
            <a:pPr marL="0" indent="0">
              <a:buNone/>
            </a:pPr>
            <a:r>
              <a:rPr lang="en-US" dirty="0"/>
              <a:t>				</a:t>
            </a:r>
            <a:r>
              <a:rPr lang="en-US"/>
              <a:t>	Mentors</a:t>
            </a:r>
            <a:endParaRPr lang="en-US" dirty="0"/>
          </a:p>
          <a:p>
            <a:pPr marL="0" indent="0">
              <a:buNone/>
            </a:pPr>
            <a:r>
              <a:rPr lang="en-US" dirty="0"/>
              <a:t>		Graduate students – </a:t>
            </a:r>
            <a:r>
              <a:rPr lang="en-US" dirty="0" err="1"/>
              <a:t>Lynsay</a:t>
            </a:r>
            <a:r>
              <a:rPr lang="en-US" dirty="0"/>
              <a:t> </a:t>
            </a:r>
            <a:r>
              <a:rPr lang="en-US" dirty="0" err="1"/>
              <a:t>Paiko</a:t>
            </a:r>
            <a:r>
              <a:rPr lang="en-US" dirty="0"/>
              <a:t> &amp; Katheryn Roberson</a:t>
            </a:r>
          </a:p>
        </p:txBody>
      </p:sp>
    </p:spTree>
    <p:extLst>
      <p:ext uri="{BB962C8B-B14F-4D97-AF65-F5344CB8AC3E}">
        <p14:creationId xmlns:p14="http://schemas.microsoft.com/office/powerpoint/2010/main" val="16446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0B408-F3B0-144F-A95D-2C14918DF5CC}"/>
              </a:ext>
            </a:extLst>
          </p:cNvPr>
          <p:cNvSpPr>
            <a:spLocks noGrp="1"/>
          </p:cNvSpPr>
          <p:nvPr>
            <p:ph type="title"/>
          </p:nvPr>
        </p:nvSpPr>
        <p:spPr/>
        <p:txBody>
          <a:bodyPr>
            <a:normAutofit/>
          </a:bodyPr>
          <a:lstStyle/>
          <a:p>
            <a:r>
              <a:rPr lang="en-US" dirty="0"/>
              <a:t>Discussion</a:t>
            </a:r>
            <a:br>
              <a:rPr lang="en-US" dirty="0"/>
            </a:br>
            <a:r>
              <a:rPr lang="en-US" dirty="0"/>
              <a:t>(being rather opportunistic here…)</a:t>
            </a:r>
          </a:p>
        </p:txBody>
      </p:sp>
      <p:sp>
        <p:nvSpPr>
          <p:cNvPr id="3" name="Content Placeholder 2">
            <a:extLst>
              <a:ext uri="{FF2B5EF4-FFF2-40B4-BE49-F238E27FC236}">
                <a16:creationId xmlns:a16="http://schemas.microsoft.com/office/drawing/2014/main" id="{7E0971C2-957C-CE43-9846-660D8D5FF058}"/>
              </a:ext>
            </a:extLst>
          </p:cNvPr>
          <p:cNvSpPr>
            <a:spLocks noGrp="1"/>
          </p:cNvSpPr>
          <p:nvPr>
            <p:ph idx="1"/>
          </p:nvPr>
        </p:nvSpPr>
        <p:spPr/>
        <p:txBody>
          <a:bodyPr>
            <a:normAutofit/>
          </a:bodyPr>
          <a:lstStyle/>
          <a:p>
            <a:endParaRPr lang="en-US" dirty="0"/>
          </a:p>
          <a:p>
            <a:r>
              <a:rPr lang="en-US" dirty="0"/>
              <a:t>What are your general reactions to this data?</a:t>
            </a:r>
          </a:p>
          <a:p>
            <a:r>
              <a:rPr lang="en-US" dirty="0"/>
              <a:t>What are some implications for our student body, and our programs</a:t>
            </a:r>
          </a:p>
          <a:p>
            <a:r>
              <a:rPr lang="en-US" dirty="0"/>
              <a:t>What are some steps for creating a more inclusive experiences for our students of Color (not enough to be invited to the table, also want full participation )</a:t>
            </a:r>
          </a:p>
          <a:p>
            <a:r>
              <a:rPr lang="en-US"/>
              <a:t>As Training </a:t>
            </a:r>
            <a:r>
              <a:rPr lang="en-US" dirty="0"/>
              <a:t>Directors what do we need to do differently?</a:t>
            </a:r>
          </a:p>
          <a:p>
            <a:r>
              <a:rPr lang="en-US" dirty="0"/>
              <a:t>As individual faculty members what do we need to do different?</a:t>
            </a:r>
          </a:p>
          <a:p>
            <a:r>
              <a:rPr lang="en-US" dirty="0"/>
              <a:t>As human beings what do we need to do differently?</a:t>
            </a:r>
          </a:p>
        </p:txBody>
      </p:sp>
    </p:spTree>
    <p:extLst>
      <p:ext uri="{BB962C8B-B14F-4D97-AF65-F5344CB8AC3E}">
        <p14:creationId xmlns:p14="http://schemas.microsoft.com/office/powerpoint/2010/main" val="857979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0B408-F3B0-144F-A95D-2C14918DF5CC}"/>
              </a:ext>
            </a:extLst>
          </p:cNvPr>
          <p:cNvSpPr>
            <a:spLocks noGrp="1"/>
          </p:cNvSpPr>
          <p:nvPr>
            <p:ph type="title"/>
          </p:nvPr>
        </p:nvSpPr>
        <p:spPr/>
        <p:txBody>
          <a:bodyPr>
            <a:normAutofit/>
          </a:bodyPr>
          <a:lstStyle/>
          <a:p>
            <a:r>
              <a:rPr lang="en-US" dirty="0"/>
              <a:t>Discussion</a:t>
            </a:r>
            <a:br>
              <a:rPr lang="en-US" dirty="0"/>
            </a:br>
            <a:r>
              <a:rPr lang="en-US" dirty="0"/>
              <a:t>(being rather opportunistic here…)</a:t>
            </a:r>
          </a:p>
        </p:txBody>
      </p:sp>
      <p:sp>
        <p:nvSpPr>
          <p:cNvPr id="3" name="Content Placeholder 2">
            <a:extLst>
              <a:ext uri="{FF2B5EF4-FFF2-40B4-BE49-F238E27FC236}">
                <a16:creationId xmlns:a16="http://schemas.microsoft.com/office/drawing/2014/main" id="{7E0971C2-957C-CE43-9846-660D8D5FF058}"/>
              </a:ext>
            </a:extLst>
          </p:cNvPr>
          <p:cNvSpPr>
            <a:spLocks noGrp="1"/>
          </p:cNvSpPr>
          <p:nvPr>
            <p:ph idx="1"/>
          </p:nvPr>
        </p:nvSpPr>
        <p:spPr/>
        <p:txBody>
          <a:bodyPr>
            <a:normAutofit/>
          </a:bodyPr>
          <a:lstStyle/>
          <a:p>
            <a:endParaRPr lang="en-US" dirty="0"/>
          </a:p>
          <a:p>
            <a:r>
              <a:rPr lang="en-US" dirty="0"/>
              <a:t>What are your reactions to this data?</a:t>
            </a:r>
          </a:p>
          <a:p>
            <a:r>
              <a:rPr lang="en-US" dirty="0"/>
              <a:t>What are some implications for our student body, and our programs</a:t>
            </a:r>
          </a:p>
          <a:p>
            <a:r>
              <a:rPr lang="en-US" dirty="0"/>
              <a:t>What are some steps for creating a more inclusive experiences for our students of Color (not enough to be invited to the table, also want full participation )</a:t>
            </a:r>
          </a:p>
          <a:p>
            <a:r>
              <a:rPr lang="en-US" dirty="0"/>
              <a:t>As Training Directors what do we need to do differently?</a:t>
            </a:r>
          </a:p>
          <a:p>
            <a:r>
              <a:rPr lang="en-US" dirty="0"/>
              <a:t>As individual faculty members what do we need to do different?</a:t>
            </a:r>
          </a:p>
          <a:p>
            <a:r>
              <a:rPr lang="en-US" dirty="0"/>
              <a:t>As human beings what do we need to do differently?</a:t>
            </a:r>
          </a:p>
        </p:txBody>
      </p:sp>
    </p:spTree>
    <p:extLst>
      <p:ext uri="{BB962C8B-B14F-4D97-AF65-F5344CB8AC3E}">
        <p14:creationId xmlns:p14="http://schemas.microsoft.com/office/powerpoint/2010/main" val="1860340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33E2E-0294-4E43-8F75-86CC17F31F6B}"/>
              </a:ext>
            </a:extLst>
          </p:cNvPr>
          <p:cNvSpPr>
            <a:spLocks noGrp="1"/>
          </p:cNvSpPr>
          <p:nvPr>
            <p:ph type="title"/>
          </p:nvPr>
        </p:nvSpPr>
        <p:spPr/>
        <p:txBody>
          <a:bodyPr/>
          <a:lstStyle/>
          <a:p>
            <a:pPr algn="ctr"/>
            <a:r>
              <a:rPr lang="en-US" dirty="0"/>
              <a:t>Theoretical Context</a:t>
            </a:r>
          </a:p>
        </p:txBody>
      </p:sp>
      <p:sp>
        <p:nvSpPr>
          <p:cNvPr id="3" name="Content Placeholder 2">
            <a:extLst>
              <a:ext uri="{FF2B5EF4-FFF2-40B4-BE49-F238E27FC236}">
                <a16:creationId xmlns:a16="http://schemas.microsoft.com/office/drawing/2014/main" id="{DD67188B-B7A8-E048-9DEC-8CBB252C1EC7}"/>
              </a:ext>
            </a:extLst>
          </p:cNvPr>
          <p:cNvSpPr>
            <a:spLocks noGrp="1"/>
          </p:cNvSpPr>
          <p:nvPr>
            <p:ph idx="1"/>
          </p:nvPr>
        </p:nvSpPr>
        <p:spPr/>
        <p:txBody>
          <a:bodyPr>
            <a:normAutofit/>
          </a:bodyPr>
          <a:lstStyle/>
          <a:p>
            <a:endParaRPr lang="en-US" dirty="0"/>
          </a:p>
          <a:p>
            <a:r>
              <a:rPr lang="en-US" dirty="0"/>
              <a:t>Racial categorization, although biologically fictitious, is a social reality with important implications for opportunity and access</a:t>
            </a:r>
          </a:p>
          <a:p>
            <a:endParaRPr lang="en-US" dirty="0"/>
          </a:p>
          <a:p>
            <a:r>
              <a:rPr lang="en-US" dirty="0"/>
              <a:t>Racial categorization includes a psychological component that is informed by cultural values and historical patterns</a:t>
            </a:r>
          </a:p>
          <a:p>
            <a:endParaRPr lang="en-US" dirty="0"/>
          </a:p>
          <a:p>
            <a:r>
              <a:rPr lang="en-US" dirty="0"/>
              <a:t>Racial categorization influences how we perceive and makes sense of the environment</a:t>
            </a:r>
          </a:p>
        </p:txBody>
      </p:sp>
    </p:spTree>
    <p:extLst>
      <p:ext uri="{BB962C8B-B14F-4D97-AF65-F5344CB8AC3E}">
        <p14:creationId xmlns:p14="http://schemas.microsoft.com/office/powerpoint/2010/main" val="2280951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F38ED-BE0C-BC42-8779-ABEFD05DFBB5}"/>
              </a:ext>
            </a:extLst>
          </p:cNvPr>
          <p:cNvSpPr>
            <a:spLocks noGrp="1"/>
          </p:cNvSpPr>
          <p:nvPr>
            <p:ph type="title"/>
          </p:nvPr>
        </p:nvSpPr>
        <p:spPr/>
        <p:txBody>
          <a:bodyPr/>
          <a:lstStyle/>
          <a:p>
            <a:r>
              <a:rPr lang="en-US" dirty="0"/>
              <a:t>Professional Context</a:t>
            </a:r>
          </a:p>
        </p:txBody>
      </p:sp>
      <p:sp>
        <p:nvSpPr>
          <p:cNvPr id="3" name="Content Placeholder 2">
            <a:extLst>
              <a:ext uri="{FF2B5EF4-FFF2-40B4-BE49-F238E27FC236}">
                <a16:creationId xmlns:a16="http://schemas.microsoft.com/office/drawing/2014/main" id="{02790ECB-F190-364F-A8E3-02CB51C84585}"/>
              </a:ext>
            </a:extLst>
          </p:cNvPr>
          <p:cNvSpPr>
            <a:spLocks noGrp="1"/>
          </p:cNvSpPr>
          <p:nvPr>
            <p:ph idx="1"/>
          </p:nvPr>
        </p:nvSpPr>
        <p:spPr/>
        <p:txBody>
          <a:bodyPr>
            <a:normAutofit fontScale="85000" lnSpcReduction="10000"/>
          </a:bodyPr>
          <a:lstStyle/>
          <a:p>
            <a:endParaRPr lang="en-US" dirty="0"/>
          </a:p>
          <a:p>
            <a:r>
              <a:rPr lang="en-US" dirty="0"/>
              <a:t>CPY has a strong and rich tradition of attending to racial/ethnic diversity  - theoretical, pedagogical, clinical, recruitment of students</a:t>
            </a:r>
          </a:p>
          <a:p>
            <a:pPr lvl="1"/>
            <a:r>
              <a:rPr lang="en-US" dirty="0"/>
              <a:t>Students of Color are strongly represented in our programs – roughly a 3</a:t>
            </a:r>
            <a:r>
              <a:rPr lang="en-US" baseline="30000" dirty="0"/>
              <a:t>rd</a:t>
            </a:r>
            <a:r>
              <a:rPr lang="en-US" dirty="0"/>
              <a:t> of our student body – much higher than our sister disciplines (School Psych, Clinical Psych etc.)</a:t>
            </a:r>
          </a:p>
          <a:p>
            <a:pPr lvl="1"/>
            <a:endParaRPr lang="en-US" dirty="0"/>
          </a:p>
          <a:p>
            <a:r>
              <a:rPr lang="en-US" dirty="0"/>
              <a:t>Attending to race and culture is a fundamental value of Counseling Psychology</a:t>
            </a:r>
          </a:p>
          <a:p>
            <a:pPr lvl="1"/>
            <a:r>
              <a:rPr lang="en-US" dirty="0"/>
              <a:t>Model Training Program (Scheel et al., 2018)</a:t>
            </a:r>
          </a:p>
          <a:p>
            <a:pPr lvl="1"/>
            <a:r>
              <a:rPr lang="en-US" dirty="0"/>
              <a:t>Values Statement (Fouad et al., 2009)</a:t>
            </a:r>
          </a:p>
          <a:p>
            <a:pPr lvl="1"/>
            <a:endParaRPr lang="en-US" dirty="0"/>
          </a:p>
          <a:p>
            <a:r>
              <a:rPr lang="en-US" dirty="0"/>
              <a:t>We value the perspective of our students </a:t>
            </a:r>
          </a:p>
          <a:p>
            <a:pPr lvl="1"/>
            <a:r>
              <a:rPr lang="en-US" dirty="0"/>
              <a:t>Pieterse et al.,  2016 – racial group membership and the multicultural counseling course</a:t>
            </a:r>
          </a:p>
          <a:p>
            <a:pPr lvl="1"/>
            <a:r>
              <a:rPr lang="en-US" dirty="0"/>
              <a:t>Koch et al.,  2018 – CPY students reflections on faculty multicultural competence</a:t>
            </a:r>
          </a:p>
        </p:txBody>
      </p:sp>
    </p:spTree>
    <p:extLst>
      <p:ext uri="{BB962C8B-B14F-4D97-AF65-F5344CB8AC3E}">
        <p14:creationId xmlns:p14="http://schemas.microsoft.com/office/powerpoint/2010/main" val="177131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0B64-E53A-1D41-93DC-5C25F8A7972C}"/>
              </a:ext>
            </a:extLst>
          </p:cNvPr>
          <p:cNvSpPr>
            <a:spLocks noGrp="1"/>
          </p:cNvSpPr>
          <p:nvPr>
            <p:ph type="title"/>
          </p:nvPr>
        </p:nvSpPr>
        <p:spPr/>
        <p:txBody>
          <a:bodyPr>
            <a:normAutofit/>
          </a:bodyPr>
          <a:lstStyle/>
          <a:p>
            <a:pPr algn="ctr"/>
            <a:r>
              <a:rPr lang="en-US" dirty="0"/>
              <a:t>Personal Context</a:t>
            </a:r>
            <a:br>
              <a:rPr lang="en-US" dirty="0"/>
            </a:br>
            <a:r>
              <a:rPr lang="en-US" dirty="0"/>
              <a:t>(</a:t>
            </a:r>
            <a:r>
              <a:rPr lang="en-US" sz="2800" dirty="0"/>
              <a:t>family discussion…healthy family discussion…</a:t>
            </a:r>
            <a:r>
              <a:rPr lang="en-US" dirty="0"/>
              <a:t>)</a:t>
            </a:r>
          </a:p>
        </p:txBody>
      </p:sp>
      <p:sp>
        <p:nvSpPr>
          <p:cNvPr id="3" name="Content Placeholder 2">
            <a:extLst>
              <a:ext uri="{FF2B5EF4-FFF2-40B4-BE49-F238E27FC236}">
                <a16:creationId xmlns:a16="http://schemas.microsoft.com/office/drawing/2014/main" id="{B38A2E99-13F9-414D-B799-C4D5462AAD58}"/>
              </a:ext>
            </a:extLst>
          </p:cNvPr>
          <p:cNvSpPr>
            <a:spLocks noGrp="1"/>
          </p:cNvSpPr>
          <p:nvPr>
            <p:ph idx="1"/>
          </p:nvPr>
        </p:nvSpPr>
        <p:spPr>
          <a:xfrm>
            <a:off x="838200" y="1839072"/>
            <a:ext cx="10515600" cy="4351338"/>
          </a:xfrm>
        </p:spPr>
        <p:txBody>
          <a:bodyPr>
            <a:normAutofit fontScale="77500" lnSpcReduction="20000"/>
          </a:bodyPr>
          <a:lstStyle/>
          <a:p>
            <a:endParaRPr lang="en-US" dirty="0"/>
          </a:p>
          <a:p>
            <a:r>
              <a:rPr lang="en-US" dirty="0"/>
              <a:t>I believe my experience as a Faculty of Color is not unique when it comes to supporting students of Color as they navigate what continues to be a very “White” space</a:t>
            </a:r>
          </a:p>
          <a:p>
            <a:endParaRPr lang="en-US" dirty="0"/>
          </a:p>
          <a:p>
            <a:pPr lvl="1"/>
            <a:r>
              <a:rPr lang="en-US" dirty="0"/>
              <a:t>Students are more likely to seek me out to share challenges they are experiencing including microaggressions</a:t>
            </a:r>
          </a:p>
          <a:p>
            <a:pPr lvl="1"/>
            <a:r>
              <a:rPr lang="en-US" dirty="0"/>
              <a:t>They will check in when they have experienced a racially confusing situation to get some perspective or validation</a:t>
            </a:r>
          </a:p>
          <a:p>
            <a:pPr lvl="1"/>
            <a:r>
              <a:rPr lang="en-US" dirty="0"/>
              <a:t>They will come sharing secrets of ways in which they feel they have been marginalized, misunderstood, by colleagues </a:t>
            </a:r>
          </a:p>
          <a:p>
            <a:pPr lvl="1"/>
            <a:r>
              <a:rPr lang="en-US" dirty="0"/>
              <a:t>They will share ways in which they questions their sense of belonging or feel like an imposter directly related to their racial group membership</a:t>
            </a:r>
          </a:p>
          <a:p>
            <a:pPr lvl="1"/>
            <a:endParaRPr lang="en-US" dirty="0"/>
          </a:p>
          <a:p>
            <a:r>
              <a:rPr lang="en-US" dirty="0"/>
              <a:t>I find this both gratifying and challenging…at times feel like I would like the load to be shared…</a:t>
            </a:r>
          </a:p>
        </p:txBody>
      </p:sp>
    </p:spTree>
    <p:extLst>
      <p:ext uri="{BB962C8B-B14F-4D97-AF65-F5344CB8AC3E}">
        <p14:creationId xmlns:p14="http://schemas.microsoft.com/office/powerpoint/2010/main" val="58345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8D7B7-C413-8A44-BF6D-C4DDD169D022}"/>
              </a:ext>
            </a:extLst>
          </p:cNvPr>
          <p:cNvSpPr>
            <a:spLocks noGrp="1"/>
          </p:cNvSpPr>
          <p:nvPr>
            <p:ph type="title"/>
          </p:nvPr>
        </p:nvSpPr>
        <p:spPr/>
        <p:txBody>
          <a:bodyPr/>
          <a:lstStyle/>
          <a:p>
            <a:r>
              <a:rPr lang="en-US" dirty="0"/>
              <a:t>Precursors to the Current Survey</a:t>
            </a:r>
          </a:p>
        </p:txBody>
      </p:sp>
      <p:sp>
        <p:nvSpPr>
          <p:cNvPr id="3" name="Content Placeholder 2">
            <a:extLst>
              <a:ext uri="{FF2B5EF4-FFF2-40B4-BE49-F238E27FC236}">
                <a16:creationId xmlns:a16="http://schemas.microsoft.com/office/drawing/2014/main" id="{D52FE0C0-B1B6-024E-89FB-0A50602560CF}"/>
              </a:ext>
            </a:extLst>
          </p:cNvPr>
          <p:cNvSpPr>
            <a:spLocks noGrp="1"/>
          </p:cNvSpPr>
          <p:nvPr>
            <p:ph idx="1"/>
          </p:nvPr>
        </p:nvSpPr>
        <p:spPr/>
        <p:txBody>
          <a:bodyPr>
            <a:normAutofit fontScale="92500" lnSpcReduction="20000"/>
          </a:bodyPr>
          <a:lstStyle/>
          <a:p>
            <a:endParaRPr lang="en-US" dirty="0"/>
          </a:p>
          <a:p>
            <a:r>
              <a:rPr lang="en-US" dirty="0"/>
              <a:t>Research Team / Process group</a:t>
            </a:r>
          </a:p>
          <a:p>
            <a:pPr marL="0" indent="0">
              <a:buNone/>
            </a:pPr>
            <a:endParaRPr lang="en-US" dirty="0"/>
          </a:p>
          <a:p>
            <a:r>
              <a:rPr lang="en-US" dirty="0"/>
              <a:t>Student distress </a:t>
            </a:r>
          </a:p>
          <a:p>
            <a:pPr lvl="1"/>
            <a:r>
              <a:rPr lang="en-US" dirty="0"/>
              <a:t>“students of color need a leg up” - Humiliated, angry – did not know what to do</a:t>
            </a:r>
          </a:p>
          <a:p>
            <a:pPr lvl="1"/>
            <a:endParaRPr lang="en-US" dirty="0"/>
          </a:p>
          <a:p>
            <a:r>
              <a:rPr lang="en-US" dirty="0"/>
              <a:t>Student on practicum asked to see an “Athlete” who was in danger of being removed from the athletics program due to others experience of him as “aggressive” (Football player)</a:t>
            </a:r>
          </a:p>
          <a:p>
            <a:pPr lvl="1"/>
            <a:r>
              <a:rPr lang="en-US" dirty="0"/>
              <a:t>Student did not identify any significant point of psychological distress, was confused as to why she received the referral, why she was perceived as a goof fit for the student, and also was hesitant to process this referral with her supervisor. Her assumption was that the referral was a function of racial similarity</a:t>
            </a:r>
          </a:p>
        </p:txBody>
      </p:sp>
    </p:spTree>
    <p:extLst>
      <p:ext uri="{BB962C8B-B14F-4D97-AF65-F5344CB8AC3E}">
        <p14:creationId xmlns:p14="http://schemas.microsoft.com/office/powerpoint/2010/main" val="257342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DBC5D-9A6E-7948-9C0C-7CCCA135CF41}"/>
              </a:ext>
            </a:extLst>
          </p:cNvPr>
          <p:cNvSpPr>
            <a:spLocks noGrp="1"/>
          </p:cNvSpPr>
          <p:nvPr>
            <p:ph type="title"/>
          </p:nvPr>
        </p:nvSpPr>
        <p:spPr/>
        <p:txBody>
          <a:bodyPr/>
          <a:lstStyle/>
          <a:p>
            <a:r>
              <a:rPr lang="en-US" dirty="0"/>
              <a:t>Data Collection and Research question</a:t>
            </a:r>
          </a:p>
        </p:txBody>
      </p:sp>
      <p:sp>
        <p:nvSpPr>
          <p:cNvPr id="3" name="Content Placeholder 2">
            <a:extLst>
              <a:ext uri="{FF2B5EF4-FFF2-40B4-BE49-F238E27FC236}">
                <a16:creationId xmlns:a16="http://schemas.microsoft.com/office/drawing/2014/main" id="{486CD7ED-88AC-DA44-96D0-D6568ADE2A42}"/>
              </a:ext>
            </a:extLst>
          </p:cNvPr>
          <p:cNvSpPr>
            <a:spLocks noGrp="1"/>
          </p:cNvSpPr>
          <p:nvPr>
            <p:ph idx="1"/>
          </p:nvPr>
        </p:nvSpPr>
        <p:spPr/>
        <p:txBody>
          <a:bodyPr/>
          <a:lstStyle/>
          <a:p>
            <a:endParaRPr lang="en-US" dirty="0"/>
          </a:p>
          <a:p>
            <a:r>
              <a:rPr lang="en-US" dirty="0"/>
              <a:t>Online Survey</a:t>
            </a:r>
          </a:p>
          <a:p>
            <a:endParaRPr lang="en-US" dirty="0"/>
          </a:p>
          <a:p>
            <a:r>
              <a:rPr lang="en-US" dirty="0"/>
              <a:t>We are interested in your experience as a student of Color in your program. Please take some time to share what your experience has been/is. Take as much space as you like...</a:t>
            </a:r>
          </a:p>
        </p:txBody>
      </p:sp>
    </p:spTree>
    <p:extLst>
      <p:ext uri="{BB962C8B-B14F-4D97-AF65-F5344CB8AC3E}">
        <p14:creationId xmlns:p14="http://schemas.microsoft.com/office/powerpoint/2010/main" val="256629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521EC-26D8-824D-98BE-236AFFBE13B7}"/>
              </a:ext>
            </a:extLst>
          </p:cNvPr>
          <p:cNvSpPr>
            <a:spLocks noGrp="1"/>
          </p:cNvSpPr>
          <p:nvPr>
            <p:ph type="title"/>
          </p:nvPr>
        </p:nvSpPr>
        <p:spPr/>
        <p:txBody>
          <a:bodyPr/>
          <a:lstStyle/>
          <a:p>
            <a:r>
              <a:rPr lang="en-US" dirty="0"/>
              <a:t>Modified CQR Approach</a:t>
            </a:r>
            <a:br>
              <a:rPr lang="en-US" dirty="0"/>
            </a:br>
            <a:r>
              <a:rPr lang="en-US" sz="2400" i="1" dirty="0"/>
              <a:t>Spengler, Liu, &amp; Hill 2012</a:t>
            </a:r>
          </a:p>
        </p:txBody>
      </p:sp>
      <p:sp>
        <p:nvSpPr>
          <p:cNvPr id="3" name="Content Placeholder 2">
            <a:extLst>
              <a:ext uri="{FF2B5EF4-FFF2-40B4-BE49-F238E27FC236}">
                <a16:creationId xmlns:a16="http://schemas.microsoft.com/office/drawing/2014/main" id="{FECF3EC0-9A9C-A84B-AF6E-0A4DA2E6BA4E}"/>
              </a:ext>
            </a:extLst>
          </p:cNvPr>
          <p:cNvSpPr>
            <a:spLocks noGrp="1"/>
          </p:cNvSpPr>
          <p:nvPr>
            <p:ph idx="1"/>
          </p:nvPr>
        </p:nvSpPr>
        <p:spPr/>
        <p:txBody>
          <a:bodyPr/>
          <a:lstStyle/>
          <a:p>
            <a:endParaRPr lang="en-US" dirty="0"/>
          </a:p>
          <a:p>
            <a:r>
              <a:rPr lang="en-US" dirty="0"/>
              <a:t>Coding a single item open ended question</a:t>
            </a:r>
          </a:p>
          <a:p>
            <a:r>
              <a:rPr lang="en-US" dirty="0"/>
              <a:t>Identification of researcher Biases</a:t>
            </a:r>
          </a:p>
          <a:p>
            <a:r>
              <a:rPr lang="en-US" dirty="0"/>
              <a:t>Identification of Themes and Sub-themes</a:t>
            </a:r>
          </a:p>
          <a:p>
            <a:pPr lvl="1"/>
            <a:r>
              <a:rPr lang="en-US" dirty="0"/>
              <a:t>Discussion and resolution of discrepancies</a:t>
            </a:r>
          </a:p>
          <a:p>
            <a:r>
              <a:rPr lang="en-US" dirty="0"/>
              <a:t>Frequency of themes reported</a:t>
            </a:r>
          </a:p>
          <a:p>
            <a:r>
              <a:rPr lang="en-US" dirty="0"/>
              <a:t>Reviewed by Auditor for trustworthiness</a:t>
            </a:r>
          </a:p>
        </p:txBody>
      </p:sp>
    </p:spTree>
    <p:extLst>
      <p:ext uri="{BB962C8B-B14F-4D97-AF65-F5344CB8AC3E}">
        <p14:creationId xmlns:p14="http://schemas.microsoft.com/office/powerpoint/2010/main" val="149917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6FD44-9370-C042-B55F-487E84F6DD38}"/>
              </a:ext>
            </a:extLst>
          </p:cNvPr>
          <p:cNvSpPr>
            <a:spLocks noGrp="1"/>
          </p:cNvSpPr>
          <p:nvPr>
            <p:ph type="title"/>
          </p:nvPr>
        </p:nvSpPr>
        <p:spPr/>
        <p:txBody>
          <a:bodyPr/>
          <a:lstStyle/>
          <a:p>
            <a:r>
              <a:rPr lang="en-US" dirty="0"/>
              <a:t>Sample </a:t>
            </a:r>
            <a:r>
              <a:rPr lang="en-US" i="1" dirty="0"/>
              <a:t>(N=51)</a:t>
            </a:r>
          </a:p>
        </p:txBody>
      </p:sp>
      <p:sp>
        <p:nvSpPr>
          <p:cNvPr id="3" name="Content Placeholder 2">
            <a:extLst>
              <a:ext uri="{FF2B5EF4-FFF2-40B4-BE49-F238E27FC236}">
                <a16:creationId xmlns:a16="http://schemas.microsoft.com/office/drawing/2014/main" id="{4D0FB0D1-AD77-6642-A46D-5948D21B5FB3}"/>
              </a:ext>
            </a:extLst>
          </p:cNvPr>
          <p:cNvSpPr>
            <a:spLocks noGrp="1"/>
          </p:cNvSpPr>
          <p:nvPr>
            <p:ph idx="1"/>
          </p:nvPr>
        </p:nvSpPr>
        <p:spPr/>
        <p:txBody>
          <a:bodyPr>
            <a:normAutofit/>
          </a:bodyPr>
          <a:lstStyle/>
          <a:p>
            <a:r>
              <a:rPr lang="en-US" dirty="0"/>
              <a:t>Age</a:t>
            </a:r>
          </a:p>
          <a:p>
            <a:pPr lvl="1"/>
            <a:r>
              <a:rPr lang="en-US" i="1" dirty="0"/>
              <a:t>M</a:t>
            </a:r>
            <a:r>
              <a:rPr lang="en-US" dirty="0"/>
              <a:t> = 28.20, </a:t>
            </a:r>
            <a:r>
              <a:rPr lang="en-US" i="1" dirty="0"/>
              <a:t>SD</a:t>
            </a:r>
            <a:r>
              <a:rPr lang="en-US" dirty="0"/>
              <a:t> 4.03</a:t>
            </a:r>
          </a:p>
          <a:p>
            <a:pPr marL="457200" lvl="1" indent="0">
              <a:buNone/>
            </a:pPr>
            <a:endParaRPr lang="en-US" dirty="0"/>
          </a:p>
          <a:p>
            <a:r>
              <a:rPr lang="en-US" dirty="0"/>
              <a:t>Year in Program</a:t>
            </a:r>
          </a:p>
          <a:p>
            <a:pPr lvl="1"/>
            <a:r>
              <a:rPr lang="en-US" dirty="0"/>
              <a:t>1</a:t>
            </a:r>
            <a:r>
              <a:rPr lang="en-US" baseline="30000" dirty="0"/>
              <a:t>st    </a:t>
            </a:r>
            <a:r>
              <a:rPr lang="en-US" dirty="0"/>
              <a:t>-  12</a:t>
            </a:r>
          </a:p>
          <a:p>
            <a:pPr lvl="1"/>
            <a:r>
              <a:rPr lang="en-US" dirty="0"/>
              <a:t>2</a:t>
            </a:r>
            <a:r>
              <a:rPr lang="en-US" baseline="30000" dirty="0"/>
              <a:t>nd   </a:t>
            </a:r>
            <a:r>
              <a:rPr lang="en-US" dirty="0"/>
              <a:t>- 13</a:t>
            </a:r>
          </a:p>
          <a:p>
            <a:pPr lvl="1"/>
            <a:r>
              <a:rPr lang="en-US" dirty="0"/>
              <a:t>3</a:t>
            </a:r>
            <a:r>
              <a:rPr lang="en-US" baseline="30000" dirty="0"/>
              <a:t>rd</a:t>
            </a:r>
            <a:r>
              <a:rPr lang="en-US" dirty="0"/>
              <a:t>   - 7</a:t>
            </a:r>
          </a:p>
          <a:p>
            <a:pPr lvl="1"/>
            <a:r>
              <a:rPr lang="en-US" dirty="0"/>
              <a:t>4</a:t>
            </a:r>
            <a:r>
              <a:rPr lang="en-US" baseline="30000" dirty="0"/>
              <a:t>th     </a:t>
            </a:r>
            <a:r>
              <a:rPr lang="en-US" dirty="0"/>
              <a:t>- 8</a:t>
            </a:r>
          </a:p>
          <a:p>
            <a:pPr lvl="1"/>
            <a:r>
              <a:rPr lang="en-US" dirty="0"/>
              <a:t>5</a:t>
            </a:r>
            <a:r>
              <a:rPr lang="en-US" baseline="30000" dirty="0"/>
              <a:t>th     </a:t>
            </a:r>
            <a:r>
              <a:rPr lang="en-US" dirty="0"/>
              <a:t>- 4</a:t>
            </a:r>
          </a:p>
          <a:p>
            <a:pPr lvl="1"/>
            <a:r>
              <a:rPr lang="en-US" dirty="0"/>
              <a:t>6</a:t>
            </a:r>
            <a:r>
              <a:rPr lang="en-US" baseline="30000" dirty="0"/>
              <a:t>th     </a:t>
            </a:r>
            <a:r>
              <a:rPr lang="en-US" dirty="0"/>
              <a:t>- 2</a:t>
            </a:r>
          </a:p>
          <a:p>
            <a:pPr marL="457200" lvl="1" indent="0">
              <a:buNone/>
            </a:pPr>
            <a:endParaRPr lang="en-US" dirty="0"/>
          </a:p>
        </p:txBody>
      </p:sp>
    </p:spTree>
    <p:extLst>
      <p:ext uri="{BB962C8B-B14F-4D97-AF65-F5344CB8AC3E}">
        <p14:creationId xmlns:p14="http://schemas.microsoft.com/office/powerpoint/2010/main" val="101002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2313</TotalTime>
  <Words>1574</Words>
  <Application>Microsoft Office PowerPoint</Application>
  <PresentationFormat>Widescreen</PresentationFormat>
  <Paragraphs>166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Attending to the Experiences of our Students of Color  CCPTP Conference  - 2019</vt:lpstr>
      <vt:lpstr>Recognitions…</vt:lpstr>
      <vt:lpstr>Theoretical Context</vt:lpstr>
      <vt:lpstr>Professional Context</vt:lpstr>
      <vt:lpstr>Personal Context (family discussion…healthy family discussion…)</vt:lpstr>
      <vt:lpstr>Precursors to the Current Survey</vt:lpstr>
      <vt:lpstr>Data Collection and Research question</vt:lpstr>
      <vt:lpstr>Modified CQR Approach Spengler, Liu, &amp; Hill 2012</vt:lpstr>
      <vt:lpstr>Sample (N=51)</vt:lpstr>
      <vt:lpstr>Sample (n=51)</vt:lpstr>
      <vt:lpstr>Sample (n=51)</vt:lpstr>
      <vt:lpstr>Theme Descriptions</vt:lpstr>
      <vt:lpstr>Narratives</vt:lpstr>
      <vt:lpstr>Narratives</vt:lpstr>
      <vt:lpstr>Narratives</vt:lpstr>
      <vt:lpstr>Narratives</vt:lpstr>
      <vt:lpstr>Narratives</vt:lpstr>
      <vt:lpstr>Narratives</vt:lpstr>
      <vt:lpstr>Limitations and Conclusions</vt:lpstr>
      <vt:lpstr>Discussion (being rather opportunistic here…)</vt:lpstr>
      <vt:lpstr>Discussion (being rather opportunistic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Attending to the Experiences of our Students of Color  CCPTP Conference  - 2019</dc:title>
  <dc:creator>Pieterse, Alex</dc:creator>
  <cp:lastModifiedBy>Julia C Phillips</cp:lastModifiedBy>
  <cp:revision>23</cp:revision>
  <dcterms:created xsi:type="dcterms:W3CDTF">2019-01-30T22:51:10Z</dcterms:created>
  <dcterms:modified xsi:type="dcterms:W3CDTF">2019-02-05T23:16:22Z</dcterms:modified>
</cp:coreProperties>
</file>